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52"/>
  </p:notesMasterIdLst>
  <p:sldIdLst>
    <p:sldId id="313" r:id="rId2"/>
    <p:sldId id="331" r:id="rId3"/>
    <p:sldId id="274" r:id="rId4"/>
    <p:sldId id="264" r:id="rId5"/>
    <p:sldId id="288" r:id="rId6"/>
    <p:sldId id="265" r:id="rId7"/>
    <p:sldId id="266" r:id="rId8"/>
    <p:sldId id="257" r:id="rId9"/>
    <p:sldId id="258" r:id="rId10"/>
    <p:sldId id="279" r:id="rId11"/>
    <p:sldId id="259" r:id="rId12"/>
    <p:sldId id="260" r:id="rId13"/>
    <p:sldId id="281" r:id="rId14"/>
    <p:sldId id="261" r:id="rId15"/>
    <p:sldId id="262" r:id="rId16"/>
    <p:sldId id="283" r:id="rId17"/>
    <p:sldId id="312" r:id="rId18"/>
    <p:sldId id="263" r:id="rId19"/>
    <p:sldId id="284" r:id="rId20"/>
    <p:sldId id="285" r:id="rId21"/>
    <p:sldId id="290" r:id="rId22"/>
    <p:sldId id="314" r:id="rId23"/>
    <p:sldId id="291" r:id="rId24"/>
    <p:sldId id="286" r:id="rId25"/>
    <p:sldId id="293" r:id="rId26"/>
    <p:sldId id="292" r:id="rId27"/>
    <p:sldId id="294" r:id="rId28"/>
    <p:sldId id="295" r:id="rId29"/>
    <p:sldId id="315" r:id="rId30"/>
    <p:sldId id="316" r:id="rId31"/>
    <p:sldId id="304" r:id="rId32"/>
    <p:sldId id="305" r:id="rId33"/>
    <p:sldId id="322" r:id="rId34"/>
    <p:sldId id="323" r:id="rId35"/>
    <p:sldId id="307" r:id="rId36"/>
    <p:sldId id="308" r:id="rId37"/>
    <p:sldId id="309" r:id="rId38"/>
    <p:sldId id="310" r:id="rId39"/>
    <p:sldId id="324" r:id="rId40"/>
    <p:sldId id="311" r:id="rId41"/>
    <p:sldId id="317" r:id="rId42"/>
    <p:sldId id="325" r:id="rId43"/>
    <p:sldId id="327" r:id="rId44"/>
    <p:sldId id="328" r:id="rId45"/>
    <p:sldId id="319" r:id="rId46"/>
    <p:sldId id="320" r:id="rId47"/>
    <p:sldId id="329" r:id="rId48"/>
    <p:sldId id="321" r:id="rId49"/>
    <p:sldId id="330" r:id="rId50"/>
    <p:sldId id="303" r:id="rId51"/>
  </p:sldIdLst>
  <p:sldSz cx="9144000" cy="6858000" type="screen4x3"/>
  <p:notesSz cx="6858000" cy="9144000"/>
  <p:embeddedFontLst>
    <p:embeddedFont>
      <p:font typeface="msam10" panose="020B0604020202020204"/>
      <p:regular r:id="rId53"/>
    </p:embeddedFont>
    <p:embeddedFont>
      <p:font typeface="Wingdings 2" panose="05020102010507070707" pitchFamily="18" charset="2"/>
      <p:regular r:id="rId54"/>
    </p:embeddedFont>
    <p:embeddedFont>
      <p:font typeface="msbm10" panose="020B0604020202020204"/>
      <p:regular r:id="rId55"/>
    </p:embeddedFont>
    <p:embeddedFont>
      <p:font typeface="cmmi10" panose="020B0604020202020204"/>
      <p:regular r:id="rId56"/>
    </p:embeddedFont>
    <p:embeddedFont>
      <p:font typeface="cmsy10" panose="020B0604020202020204"/>
      <p:regular r:id="rId57"/>
    </p:embeddedFont>
    <p:embeddedFont>
      <p:font typeface="Calibri" panose="020F0502020204030204" pitchFamily="34" charset="0"/>
      <p:regular r:id="rId58"/>
      <p:bold r:id="rId59"/>
      <p:italic r:id="rId60"/>
      <p:boldItalic r:id="rId6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64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font" Target="fonts/font3.fntdata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font" Target="fonts/font2.fntdata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1.fntdata"/><Relationship Id="rId58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font" Target="fonts/font5.fntdata"/><Relationship Id="rId61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60" Type="http://schemas.openxmlformats.org/officeDocument/2006/relationships/font" Target="fonts/font8.fntdata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4.fntdata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7BE32E-04E6-4507-BEA1-56AD525EB024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92A10-6B1E-4905-9C38-0331E9F75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9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92A10-6B1E-4905-9C38-0331E9F755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92A10-6B1E-4905-9C38-0331E9F7552D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23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92A10-6B1E-4905-9C38-0331E9F7552D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49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2143-15D1-4B57-B6D4-087BA8BE559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337A-9DBA-4070-B312-6113FCCB6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194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2143-15D1-4B57-B6D4-087BA8BE559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337A-9DBA-4070-B312-6113FCCB6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1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2143-15D1-4B57-B6D4-087BA8BE559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337A-9DBA-4070-B312-6113FCCB6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73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2143-15D1-4B57-B6D4-087BA8BE559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337A-9DBA-4070-B312-6113FCCB6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7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2143-15D1-4B57-B6D4-087BA8BE559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337A-9DBA-4070-B312-6113FCCB6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44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2143-15D1-4B57-B6D4-087BA8BE559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337A-9DBA-4070-B312-6113FCCB6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94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2143-15D1-4B57-B6D4-087BA8BE559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337A-9DBA-4070-B312-6113FCCB6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2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2143-15D1-4B57-B6D4-087BA8BE559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337A-9DBA-4070-B312-6113FCCB6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69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2143-15D1-4B57-B6D4-087BA8BE559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337A-9DBA-4070-B312-6113FCCB6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8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2143-15D1-4B57-B6D4-087BA8BE559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337A-9DBA-4070-B312-6113FCCB6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17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2143-15D1-4B57-B6D4-087BA8BE559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337A-9DBA-4070-B312-6113FCCB6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45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82143-15D1-4B57-B6D4-087BA8BE559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3337A-9DBA-4070-B312-6113FCCB6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6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70" y="16764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Model Checking Game Properties                       of Multi-Agent Systems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32766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Tom </a:t>
            </a:r>
            <a:r>
              <a:rPr lang="en-US" sz="2400" dirty="0" err="1" smtClean="0"/>
              <a:t>Henzinger</a:t>
            </a:r>
            <a:endParaRPr lang="en-US" sz="2400" dirty="0" smtClean="0"/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IST Austria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49530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Joint work with Rajeev </a:t>
            </a:r>
            <a:r>
              <a:rPr lang="en-US" dirty="0" err="1" smtClean="0"/>
              <a:t>Alur</a:t>
            </a:r>
            <a:r>
              <a:rPr lang="en-US" dirty="0" smtClean="0"/>
              <a:t>, Guy </a:t>
            </a:r>
            <a:r>
              <a:rPr lang="en-US" dirty="0" err="1" smtClean="0"/>
              <a:t>Avni</a:t>
            </a:r>
            <a:r>
              <a:rPr lang="en-US" dirty="0" smtClean="0"/>
              <a:t>, </a:t>
            </a:r>
            <a:r>
              <a:rPr lang="en-US" dirty="0" err="1" smtClean="0"/>
              <a:t>Krishnendu</a:t>
            </a:r>
            <a:r>
              <a:rPr lang="en-US" dirty="0" smtClean="0"/>
              <a:t> Chatterjee, 		Luca de Alfaro, </a:t>
            </a:r>
            <a:r>
              <a:rPr lang="en-US" dirty="0" err="1" smtClean="0"/>
              <a:t>Orna</a:t>
            </a:r>
            <a:r>
              <a:rPr lang="en-US" dirty="0" smtClean="0"/>
              <a:t> </a:t>
            </a:r>
            <a:r>
              <a:rPr lang="en-US" dirty="0" err="1" smtClean="0"/>
              <a:t>Kupferman</a:t>
            </a:r>
            <a:r>
              <a:rPr lang="en-US" dirty="0" smtClean="0"/>
              <a:t>, </a:t>
            </a:r>
            <a:r>
              <a:rPr lang="en-US" dirty="0" err="1" smtClean="0"/>
              <a:t>Nir</a:t>
            </a:r>
            <a:r>
              <a:rPr lang="en-US" dirty="0" smtClean="0"/>
              <a:t> </a:t>
            </a:r>
            <a:r>
              <a:rPr lang="en-US" dirty="0" err="1" smtClean="0"/>
              <a:t>Piterman</a:t>
            </a:r>
            <a:r>
              <a:rPr lang="en-US" dirty="0" smtClean="0"/>
              <a:t>, and others.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81" name="Line 5"/>
          <p:cNvSpPr>
            <a:spLocks noChangeShapeType="1"/>
          </p:cNvSpPr>
          <p:nvPr/>
        </p:nvSpPr>
        <p:spPr bwMode="auto">
          <a:xfrm flipH="1">
            <a:off x="3886200" y="26670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2182" name="Line 6"/>
          <p:cNvSpPr>
            <a:spLocks noChangeShapeType="1"/>
          </p:cNvSpPr>
          <p:nvPr/>
        </p:nvSpPr>
        <p:spPr bwMode="auto">
          <a:xfrm>
            <a:off x="4648200" y="26670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2184" name="Text Box 8"/>
          <p:cNvSpPr txBox="1">
            <a:spLocks noChangeArrowheads="1"/>
          </p:cNvSpPr>
          <p:nvPr/>
        </p:nvSpPr>
        <p:spPr bwMode="auto">
          <a:xfrm>
            <a:off x="3886200" y="1981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/>
              <a:t>q1</a:t>
            </a:r>
          </a:p>
        </p:txBody>
      </p:sp>
      <p:sp>
        <p:nvSpPr>
          <p:cNvPr id="562185" name="Text Box 9"/>
          <p:cNvSpPr txBox="1">
            <a:spLocks noChangeArrowheads="1"/>
          </p:cNvSpPr>
          <p:nvPr/>
        </p:nvSpPr>
        <p:spPr bwMode="auto">
          <a:xfrm>
            <a:off x="3048000" y="3048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q2</a:t>
            </a:r>
          </a:p>
        </p:txBody>
      </p:sp>
      <p:sp>
        <p:nvSpPr>
          <p:cNvPr id="562186" name="Text Box 10"/>
          <p:cNvSpPr txBox="1">
            <a:spLocks noChangeArrowheads="1"/>
          </p:cNvSpPr>
          <p:nvPr/>
        </p:nvSpPr>
        <p:spPr bwMode="auto">
          <a:xfrm>
            <a:off x="5562600" y="29718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q3</a:t>
            </a:r>
          </a:p>
        </p:txBody>
      </p:sp>
      <p:sp>
        <p:nvSpPr>
          <p:cNvPr id="562188" name="AutoShape 12"/>
          <p:cNvSpPr>
            <a:spLocks noChangeArrowheads="1"/>
          </p:cNvSpPr>
          <p:nvPr/>
        </p:nvSpPr>
        <p:spPr bwMode="auto">
          <a:xfrm>
            <a:off x="4191000" y="21336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2196" name="AutoShape 20"/>
          <p:cNvSpPr>
            <a:spLocks noChangeArrowheads="1"/>
          </p:cNvSpPr>
          <p:nvPr/>
        </p:nvSpPr>
        <p:spPr bwMode="auto">
          <a:xfrm>
            <a:off x="3352800" y="31242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62197" name="AutoShape 21"/>
          <p:cNvSpPr>
            <a:spLocks noChangeArrowheads="1"/>
          </p:cNvSpPr>
          <p:nvPr/>
        </p:nvSpPr>
        <p:spPr bwMode="auto">
          <a:xfrm>
            <a:off x="5029200" y="31242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8965" y="685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Kripke</a:t>
            </a:r>
            <a:r>
              <a:rPr lang="en-US" sz="3200" dirty="0" smtClean="0"/>
              <a:t> Structure</a:t>
            </a:r>
            <a:endParaRPr lang="en-US" sz="3200" dirty="0"/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H="1">
            <a:off x="4724400" y="3595737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5562600" y="3595737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AutoShape 23"/>
          <p:cNvSpPr>
            <a:spLocks noChangeArrowheads="1"/>
          </p:cNvSpPr>
          <p:nvPr/>
        </p:nvSpPr>
        <p:spPr bwMode="auto">
          <a:xfrm>
            <a:off x="5867400" y="4052937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9" name="AutoShape 24"/>
          <p:cNvSpPr>
            <a:spLocks noChangeArrowheads="1"/>
          </p:cNvSpPr>
          <p:nvPr/>
        </p:nvSpPr>
        <p:spPr bwMode="auto">
          <a:xfrm>
            <a:off x="4191000" y="4052937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6385112" y="3986546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q5</a:t>
            </a: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3794312" y="4062746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/>
              <a:t>q4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564" y="5029200"/>
            <a:ext cx="38010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State q </a:t>
            </a:r>
            <a:r>
              <a:rPr lang="en-US" sz="2000" dirty="0" smtClean="0">
                <a:latin typeface="cmsy10"/>
              </a:rPr>
              <a:t>2</a:t>
            </a:r>
            <a:r>
              <a:rPr lang="en-US" sz="2000" dirty="0" smtClean="0"/>
              <a:t> Q</a:t>
            </a:r>
          </a:p>
          <a:p>
            <a:r>
              <a:rPr lang="en-US" sz="2000" dirty="0" smtClean="0"/>
              <a:t>Strategy x: Q</a:t>
            </a:r>
            <a:r>
              <a:rPr lang="en-US" sz="2000" baseline="30000" dirty="0" smtClean="0"/>
              <a:t>*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!</a:t>
            </a:r>
            <a:r>
              <a:rPr lang="en-US" sz="2000" dirty="0" smtClean="0"/>
              <a:t> D(Q)</a:t>
            </a:r>
          </a:p>
          <a:p>
            <a:r>
              <a:rPr lang="en-US" sz="2000" dirty="0" err="1" smtClean="0"/>
              <a:t>x@q</a:t>
            </a:r>
            <a:r>
              <a:rPr lang="en-US" sz="2000" dirty="0" smtClean="0"/>
              <a:t>: probability space on Q</a:t>
            </a:r>
            <a:r>
              <a:rPr lang="en-US" sz="2000" baseline="30000" dirty="0" smtClean="0">
                <a:latin typeface="cmmi10"/>
              </a:rPr>
              <a:t>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49470" y="1945341"/>
            <a:ext cx="3039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(q1) = q3</a:t>
            </a:r>
          </a:p>
          <a:p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(q1,q3) = {q4: 0.4; q5: 0.6}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02406" y="5298658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msy10"/>
              </a:rPr>
              <a:t>}</a:t>
            </a:r>
            <a:r>
              <a:rPr lang="en-US" dirty="0" smtClean="0">
                <a:solidFill>
                  <a:srgbClr val="FF0000"/>
                </a:solidFill>
              </a:rPr>
              <a:t>c (x)@q1 = 0.4         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3" name="Oval 3"/>
          <p:cNvSpPr>
            <a:spLocks noChangeArrowheads="1"/>
          </p:cNvSpPr>
          <p:nvPr/>
        </p:nvSpPr>
        <p:spPr bwMode="auto">
          <a:xfrm>
            <a:off x="5105400" y="3048000"/>
            <a:ext cx="533400" cy="533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3205" name="Line 5"/>
          <p:cNvSpPr>
            <a:spLocks noChangeShapeType="1"/>
          </p:cNvSpPr>
          <p:nvPr/>
        </p:nvSpPr>
        <p:spPr bwMode="auto">
          <a:xfrm flipH="1">
            <a:off x="38862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06" name="Line 6"/>
          <p:cNvSpPr>
            <a:spLocks noChangeShapeType="1"/>
          </p:cNvSpPr>
          <p:nvPr/>
        </p:nvSpPr>
        <p:spPr bwMode="auto">
          <a:xfrm>
            <a:off x="4648200" y="25908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07" name="Text Box 7"/>
          <p:cNvSpPr txBox="1">
            <a:spLocks noChangeArrowheads="1"/>
          </p:cNvSpPr>
          <p:nvPr/>
        </p:nvSpPr>
        <p:spPr bwMode="auto">
          <a:xfrm>
            <a:off x="762000" y="5334000"/>
            <a:ext cx="7772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1-agent system with probabilistic outcomes.</a:t>
            </a:r>
            <a:endParaRPr lang="en-US" sz="2000" dirty="0"/>
          </a:p>
        </p:txBody>
      </p:sp>
      <p:sp>
        <p:nvSpPr>
          <p:cNvPr id="563210" name="Line 10"/>
          <p:cNvSpPr>
            <a:spLocks noChangeShapeType="1"/>
          </p:cNvSpPr>
          <p:nvPr/>
        </p:nvSpPr>
        <p:spPr bwMode="auto">
          <a:xfrm flipH="1">
            <a:off x="4724400" y="35052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11" name="Line 11"/>
          <p:cNvSpPr>
            <a:spLocks noChangeShapeType="1"/>
          </p:cNvSpPr>
          <p:nvPr/>
        </p:nvSpPr>
        <p:spPr bwMode="auto">
          <a:xfrm>
            <a:off x="5562600" y="35052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12" name="Text Box 12"/>
          <p:cNvSpPr txBox="1">
            <a:spLocks noChangeArrowheads="1"/>
          </p:cNvSpPr>
          <p:nvPr/>
        </p:nvSpPr>
        <p:spPr bwMode="auto">
          <a:xfrm>
            <a:off x="4495800" y="3505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FF0000"/>
                </a:solidFill>
              </a:rPr>
              <a:t>0.4</a:t>
            </a:r>
          </a:p>
        </p:txBody>
      </p:sp>
      <p:sp>
        <p:nvSpPr>
          <p:cNvPr id="563213" name="Text Box 13"/>
          <p:cNvSpPr txBox="1">
            <a:spLocks noChangeArrowheads="1"/>
          </p:cNvSpPr>
          <p:nvPr/>
        </p:nvSpPr>
        <p:spPr bwMode="auto">
          <a:xfrm>
            <a:off x="5715000" y="3505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</a:rPr>
              <a:t>0.6</a:t>
            </a:r>
          </a:p>
        </p:txBody>
      </p:sp>
      <p:sp>
        <p:nvSpPr>
          <p:cNvPr id="563214" name="Text Box 14"/>
          <p:cNvSpPr txBox="1">
            <a:spLocks noChangeArrowheads="1"/>
          </p:cNvSpPr>
          <p:nvPr/>
        </p:nvSpPr>
        <p:spPr bwMode="auto">
          <a:xfrm>
            <a:off x="3962400" y="1905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q1</a:t>
            </a:r>
          </a:p>
        </p:txBody>
      </p:sp>
      <p:sp>
        <p:nvSpPr>
          <p:cNvPr id="563215" name="Text Box 15"/>
          <p:cNvSpPr txBox="1">
            <a:spLocks noChangeArrowheads="1"/>
          </p:cNvSpPr>
          <p:nvPr/>
        </p:nvSpPr>
        <p:spPr bwMode="auto">
          <a:xfrm>
            <a:off x="5486400" y="2743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q3</a:t>
            </a:r>
          </a:p>
        </p:txBody>
      </p:sp>
      <p:sp>
        <p:nvSpPr>
          <p:cNvPr id="563216" name="Text Box 16"/>
          <p:cNvSpPr txBox="1">
            <a:spLocks noChangeArrowheads="1"/>
          </p:cNvSpPr>
          <p:nvPr/>
        </p:nvSpPr>
        <p:spPr bwMode="auto">
          <a:xfrm>
            <a:off x="3048000" y="28194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q2</a:t>
            </a:r>
          </a:p>
        </p:txBody>
      </p:sp>
      <p:sp>
        <p:nvSpPr>
          <p:cNvPr id="563217" name="Text Box 17"/>
          <p:cNvSpPr txBox="1">
            <a:spLocks noChangeArrowheads="1"/>
          </p:cNvSpPr>
          <p:nvPr/>
        </p:nvSpPr>
        <p:spPr bwMode="auto">
          <a:xfrm>
            <a:off x="6477000" y="3810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q5</a:t>
            </a:r>
          </a:p>
        </p:txBody>
      </p:sp>
      <p:sp>
        <p:nvSpPr>
          <p:cNvPr id="563218" name="Text Box 18"/>
          <p:cNvSpPr txBox="1">
            <a:spLocks noChangeArrowheads="1"/>
          </p:cNvSpPr>
          <p:nvPr/>
        </p:nvSpPr>
        <p:spPr bwMode="auto">
          <a:xfrm>
            <a:off x="3886200" y="3886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q4</a:t>
            </a:r>
          </a:p>
        </p:txBody>
      </p:sp>
      <p:sp>
        <p:nvSpPr>
          <p:cNvPr id="563221" name="AutoShape 21"/>
          <p:cNvSpPr>
            <a:spLocks noChangeArrowheads="1"/>
          </p:cNvSpPr>
          <p:nvPr/>
        </p:nvSpPr>
        <p:spPr bwMode="auto">
          <a:xfrm>
            <a:off x="4191000" y="21336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63222" name="AutoShape 22"/>
          <p:cNvSpPr>
            <a:spLocks noChangeArrowheads="1"/>
          </p:cNvSpPr>
          <p:nvPr/>
        </p:nvSpPr>
        <p:spPr bwMode="auto">
          <a:xfrm>
            <a:off x="3352800" y="29718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63223" name="AutoShape 23"/>
          <p:cNvSpPr>
            <a:spLocks noChangeArrowheads="1"/>
          </p:cNvSpPr>
          <p:nvPr/>
        </p:nvSpPr>
        <p:spPr bwMode="auto">
          <a:xfrm>
            <a:off x="5867400" y="39624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3224" name="AutoShape 24"/>
          <p:cNvSpPr>
            <a:spLocks noChangeArrowheads="1"/>
          </p:cNvSpPr>
          <p:nvPr/>
        </p:nvSpPr>
        <p:spPr bwMode="auto">
          <a:xfrm>
            <a:off x="4191000" y="39624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8965" y="685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Markov Decision Process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428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31" name="Text Box 7"/>
          <p:cNvSpPr txBox="1">
            <a:spLocks noChangeArrowheads="1"/>
          </p:cNvSpPr>
          <p:nvPr/>
        </p:nvSpPr>
        <p:spPr bwMode="auto">
          <a:xfrm>
            <a:off x="1371600" y="5334000"/>
            <a:ext cx="6858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A</a:t>
            </a:r>
            <a:r>
              <a:rPr lang="en-US" sz="2000" dirty="0" smtClean="0"/>
              <a:t>synchronous 2-agent system.</a:t>
            </a:r>
            <a:endParaRPr lang="en-US" sz="2000" dirty="0"/>
          </a:p>
        </p:txBody>
      </p:sp>
      <p:sp>
        <p:nvSpPr>
          <p:cNvPr id="564242" name="Rectangle 18"/>
          <p:cNvSpPr>
            <a:spLocks noChangeArrowheads="1"/>
          </p:cNvSpPr>
          <p:nvPr/>
        </p:nvSpPr>
        <p:spPr bwMode="auto">
          <a:xfrm>
            <a:off x="5029200" y="3124200"/>
            <a:ext cx="533400" cy="5334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/>
              <a:t>a</a:t>
            </a:r>
          </a:p>
        </p:txBody>
      </p:sp>
      <p:sp>
        <p:nvSpPr>
          <p:cNvPr id="564244" name="Line 20"/>
          <p:cNvSpPr>
            <a:spLocks noChangeShapeType="1"/>
          </p:cNvSpPr>
          <p:nvPr/>
        </p:nvSpPr>
        <p:spPr bwMode="auto">
          <a:xfrm flipH="1">
            <a:off x="38862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245" name="Line 21"/>
          <p:cNvSpPr>
            <a:spLocks noChangeShapeType="1"/>
          </p:cNvSpPr>
          <p:nvPr/>
        </p:nvSpPr>
        <p:spPr bwMode="auto">
          <a:xfrm>
            <a:off x="4648200" y="25908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246" name="Line 22"/>
          <p:cNvSpPr>
            <a:spLocks noChangeShapeType="1"/>
          </p:cNvSpPr>
          <p:nvPr/>
        </p:nvSpPr>
        <p:spPr bwMode="auto">
          <a:xfrm flipH="1">
            <a:off x="4724400" y="3657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247" name="Line 23"/>
          <p:cNvSpPr>
            <a:spLocks noChangeShapeType="1"/>
          </p:cNvSpPr>
          <p:nvPr/>
        </p:nvSpPr>
        <p:spPr bwMode="auto">
          <a:xfrm>
            <a:off x="5410200" y="36576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250" name="Text Box 26"/>
          <p:cNvSpPr txBox="1">
            <a:spLocks noChangeArrowheads="1"/>
          </p:cNvSpPr>
          <p:nvPr/>
        </p:nvSpPr>
        <p:spPr bwMode="auto">
          <a:xfrm>
            <a:off x="3962400" y="1905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q1</a:t>
            </a:r>
          </a:p>
        </p:txBody>
      </p:sp>
      <p:sp>
        <p:nvSpPr>
          <p:cNvPr id="564251" name="Text Box 27"/>
          <p:cNvSpPr txBox="1">
            <a:spLocks noChangeArrowheads="1"/>
          </p:cNvSpPr>
          <p:nvPr/>
        </p:nvSpPr>
        <p:spPr bwMode="auto">
          <a:xfrm>
            <a:off x="5486400" y="2743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q3</a:t>
            </a:r>
          </a:p>
        </p:txBody>
      </p:sp>
      <p:sp>
        <p:nvSpPr>
          <p:cNvPr id="564252" name="Text Box 28"/>
          <p:cNvSpPr txBox="1">
            <a:spLocks noChangeArrowheads="1"/>
          </p:cNvSpPr>
          <p:nvPr/>
        </p:nvSpPr>
        <p:spPr bwMode="auto">
          <a:xfrm>
            <a:off x="3048000" y="28194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q2</a:t>
            </a:r>
          </a:p>
        </p:txBody>
      </p:sp>
      <p:sp>
        <p:nvSpPr>
          <p:cNvPr id="564253" name="Text Box 29"/>
          <p:cNvSpPr txBox="1">
            <a:spLocks noChangeArrowheads="1"/>
          </p:cNvSpPr>
          <p:nvPr/>
        </p:nvSpPr>
        <p:spPr bwMode="auto">
          <a:xfrm>
            <a:off x="6248400" y="3810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q5</a:t>
            </a:r>
          </a:p>
        </p:txBody>
      </p:sp>
      <p:sp>
        <p:nvSpPr>
          <p:cNvPr id="564254" name="Text Box 30"/>
          <p:cNvSpPr txBox="1">
            <a:spLocks noChangeArrowheads="1"/>
          </p:cNvSpPr>
          <p:nvPr/>
        </p:nvSpPr>
        <p:spPr bwMode="auto">
          <a:xfrm>
            <a:off x="3886200" y="3886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q4</a:t>
            </a:r>
          </a:p>
        </p:txBody>
      </p:sp>
      <p:sp>
        <p:nvSpPr>
          <p:cNvPr id="564255" name="AutoShape 31"/>
          <p:cNvSpPr>
            <a:spLocks noChangeArrowheads="1"/>
          </p:cNvSpPr>
          <p:nvPr/>
        </p:nvSpPr>
        <p:spPr bwMode="auto">
          <a:xfrm>
            <a:off x="4191000" y="21336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4256" name="AutoShape 32"/>
          <p:cNvSpPr>
            <a:spLocks noChangeArrowheads="1"/>
          </p:cNvSpPr>
          <p:nvPr/>
        </p:nvSpPr>
        <p:spPr bwMode="auto">
          <a:xfrm>
            <a:off x="3352800" y="29718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64257" name="AutoShape 33"/>
          <p:cNvSpPr>
            <a:spLocks noChangeArrowheads="1"/>
          </p:cNvSpPr>
          <p:nvPr/>
        </p:nvSpPr>
        <p:spPr bwMode="auto">
          <a:xfrm>
            <a:off x="5715000" y="40386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4258" name="AutoShape 34"/>
          <p:cNvSpPr>
            <a:spLocks noChangeArrowheads="1"/>
          </p:cNvSpPr>
          <p:nvPr/>
        </p:nvSpPr>
        <p:spPr bwMode="auto">
          <a:xfrm>
            <a:off x="4191000" y="39624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8965" y="685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Turn-based Game Graph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4269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42" name="Rectangle 18"/>
          <p:cNvSpPr>
            <a:spLocks noChangeArrowheads="1"/>
          </p:cNvSpPr>
          <p:nvPr/>
        </p:nvSpPr>
        <p:spPr bwMode="auto">
          <a:xfrm>
            <a:off x="5029200" y="3124200"/>
            <a:ext cx="533400" cy="5334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/>
              <a:t>a</a:t>
            </a:r>
          </a:p>
        </p:txBody>
      </p:sp>
      <p:sp>
        <p:nvSpPr>
          <p:cNvPr id="564244" name="Line 20"/>
          <p:cNvSpPr>
            <a:spLocks noChangeShapeType="1"/>
          </p:cNvSpPr>
          <p:nvPr/>
        </p:nvSpPr>
        <p:spPr bwMode="auto">
          <a:xfrm flipH="1">
            <a:off x="38862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245" name="Line 21"/>
          <p:cNvSpPr>
            <a:spLocks noChangeShapeType="1"/>
          </p:cNvSpPr>
          <p:nvPr/>
        </p:nvSpPr>
        <p:spPr bwMode="auto">
          <a:xfrm>
            <a:off x="4648200" y="25908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246" name="Line 22"/>
          <p:cNvSpPr>
            <a:spLocks noChangeShapeType="1"/>
          </p:cNvSpPr>
          <p:nvPr/>
        </p:nvSpPr>
        <p:spPr bwMode="auto">
          <a:xfrm flipH="1">
            <a:off x="4724400" y="3657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247" name="Line 23"/>
          <p:cNvSpPr>
            <a:spLocks noChangeShapeType="1"/>
          </p:cNvSpPr>
          <p:nvPr/>
        </p:nvSpPr>
        <p:spPr bwMode="auto">
          <a:xfrm>
            <a:off x="5410200" y="36576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250" name="Text Box 26"/>
          <p:cNvSpPr txBox="1">
            <a:spLocks noChangeArrowheads="1"/>
          </p:cNvSpPr>
          <p:nvPr/>
        </p:nvSpPr>
        <p:spPr bwMode="auto">
          <a:xfrm>
            <a:off x="3962400" y="1905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q1</a:t>
            </a:r>
          </a:p>
        </p:txBody>
      </p:sp>
      <p:sp>
        <p:nvSpPr>
          <p:cNvPr id="564251" name="Text Box 27"/>
          <p:cNvSpPr txBox="1">
            <a:spLocks noChangeArrowheads="1"/>
          </p:cNvSpPr>
          <p:nvPr/>
        </p:nvSpPr>
        <p:spPr bwMode="auto">
          <a:xfrm>
            <a:off x="5486400" y="2743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q3</a:t>
            </a:r>
          </a:p>
        </p:txBody>
      </p:sp>
      <p:sp>
        <p:nvSpPr>
          <p:cNvPr id="564252" name="Text Box 28"/>
          <p:cNvSpPr txBox="1">
            <a:spLocks noChangeArrowheads="1"/>
          </p:cNvSpPr>
          <p:nvPr/>
        </p:nvSpPr>
        <p:spPr bwMode="auto">
          <a:xfrm>
            <a:off x="3048000" y="28194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q2</a:t>
            </a:r>
          </a:p>
        </p:txBody>
      </p:sp>
      <p:sp>
        <p:nvSpPr>
          <p:cNvPr id="564253" name="Text Box 29"/>
          <p:cNvSpPr txBox="1">
            <a:spLocks noChangeArrowheads="1"/>
          </p:cNvSpPr>
          <p:nvPr/>
        </p:nvSpPr>
        <p:spPr bwMode="auto">
          <a:xfrm>
            <a:off x="6248400" y="3810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q5</a:t>
            </a:r>
          </a:p>
        </p:txBody>
      </p:sp>
      <p:sp>
        <p:nvSpPr>
          <p:cNvPr id="564254" name="Text Box 30"/>
          <p:cNvSpPr txBox="1">
            <a:spLocks noChangeArrowheads="1"/>
          </p:cNvSpPr>
          <p:nvPr/>
        </p:nvSpPr>
        <p:spPr bwMode="auto">
          <a:xfrm>
            <a:off x="3886200" y="3886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q4</a:t>
            </a:r>
          </a:p>
        </p:txBody>
      </p:sp>
      <p:sp>
        <p:nvSpPr>
          <p:cNvPr id="564255" name="AutoShape 31"/>
          <p:cNvSpPr>
            <a:spLocks noChangeArrowheads="1"/>
          </p:cNvSpPr>
          <p:nvPr/>
        </p:nvSpPr>
        <p:spPr bwMode="auto">
          <a:xfrm>
            <a:off x="4191000" y="21336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4256" name="AutoShape 32"/>
          <p:cNvSpPr>
            <a:spLocks noChangeArrowheads="1"/>
          </p:cNvSpPr>
          <p:nvPr/>
        </p:nvSpPr>
        <p:spPr bwMode="auto">
          <a:xfrm>
            <a:off x="3352800" y="29718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64257" name="AutoShape 33"/>
          <p:cNvSpPr>
            <a:spLocks noChangeArrowheads="1"/>
          </p:cNvSpPr>
          <p:nvPr/>
        </p:nvSpPr>
        <p:spPr bwMode="auto">
          <a:xfrm>
            <a:off x="5715000" y="40386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4258" name="AutoShape 34"/>
          <p:cNvSpPr>
            <a:spLocks noChangeArrowheads="1"/>
          </p:cNvSpPr>
          <p:nvPr/>
        </p:nvSpPr>
        <p:spPr bwMode="auto">
          <a:xfrm>
            <a:off x="4191000" y="39624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8965" y="685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Turn-based Game Graph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618565" y="5029200"/>
            <a:ext cx="3915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State q </a:t>
            </a:r>
            <a:r>
              <a:rPr lang="en-US" sz="2000" dirty="0" smtClean="0">
                <a:latin typeface="cmsy10"/>
              </a:rPr>
              <a:t>2</a:t>
            </a:r>
            <a:r>
              <a:rPr lang="en-US" sz="2000" dirty="0" smtClean="0"/>
              <a:t> Q</a:t>
            </a:r>
          </a:p>
          <a:p>
            <a:r>
              <a:rPr lang="en-US" sz="2000" dirty="0" smtClean="0"/>
              <a:t>Strategies </a:t>
            </a:r>
            <a:r>
              <a:rPr lang="en-US" sz="2000" dirty="0" err="1" smtClean="0"/>
              <a:t>x,y</a:t>
            </a:r>
            <a:r>
              <a:rPr lang="en-US" sz="2000" dirty="0" smtClean="0"/>
              <a:t>: Q</a:t>
            </a:r>
            <a:r>
              <a:rPr lang="en-US" sz="2000" baseline="30000" dirty="0" smtClean="0"/>
              <a:t>*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!</a:t>
            </a:r>
            <a:r>
              <a:rPr lang="en-US" sz="2000" dirty="0" smtClean="0"/>
              <a:t> D(Q)</a:t>
            </a:r>
          </a:p>
          <a:p>
            <a:r>
              <a:rPr lang="en-US" sz="2000" dirty="0" smtClean="0"/>
              <a:t>(</a:t>
            </a:r>
            <a:r>
              <a:rPr lang="en-US" sz="2000" dirty="0" err="1" smtClean="0"/>
              <a:t>x,y</a:t>
            </a:r>
            <a:r>
              <a:rPr lang="en-US" sz="2000" dirty="0" smtClean="0"/>
              <a:t>)@q: probability space on Q</a:t>
            </a:r>
            <a:r>
              <a:rPr lang="en-US" sz="2000" baseline="30000" dirty="0" smtClean="0">
                <a:latin typeface="cmmi10"/>
              </a:rPr>
              <a:t>!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49470" y="1945341"/>
            <a:ext cx="3039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(q1) = q3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y(q1,q3) = {q4: 0.4; q5: 0.6}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73642" y="5352365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msy10"/>
              </a:rPr>
              <a:t>}</a:t>
            </a:r>
            <a:r>
              <a:rPr lang="en-US" dirty="0" smtClean="0">
                <a:solidFill>
                  <a:srgbClr val="FF0000"/>
                </a:solidFill>
              </a:rPr>
              <a:t>c (</a:t>
            </a:r>
            <a:r>
              <a:rPr lang="en-US" dirty="0" err="1" smtClean="0">
                <a:solidFill>
                  <a:srgbClr val="FF0000"/>
                </a:solidFill>
              </a:rPr>
              <a:t>x,y</a:t>
            </a:r>
            <a:r>
              <a:rPr lang="en-US" dirty="0" smtClean="0">
                <a:solidFill>
                  <a:srgbClr val="FF0000"/>
                </a:solidFill>
              </a:rPr>
              <a:t>)@q1 = 0.4         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42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5" name="Text Box 7"/>
          <p:cNvSpPr txBox="1">
            <a:spLocks noChangeArrowheads="1"/>
          </p:cNvSpPr>
          <p:nvPr/>
        </p:nvSpPr>
        <p:spPr bwMode="auto">
          <a:xfrm>
            <a:off x="1371600" y="5715000"/>
            <a:ext cx="6858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A</a:t>
            </a:r>
            <a:r>
              <a:rPr lang="en-US" sz="2000" dirty="0" smtClean="0"/>
              <a:t>synchronous 2-agent system with probabilistic outcomes.</a:t>
            </a:r>
            <a:endParaRPr lang="en-US" sz="2000" dirty="0"/>
          </a:p>
        </p:txBody>
      </p:sp>
      <p:sp>
        <p:nvSpPr>
          <p:cNvPr id="565274" name="Oval 26"/>
          <p:cNvSpPr>
            <a:spLocks noChangeArrowheads="1"/>
          </p:cNvSpPr>
          <p:nvPr/>
        </p:nvSpPr>
        <p:spPr bwMode="auto">
          <a:xfrm>
            <a:off x="5105400" y="2590800"/>
            <a:ext cx="533400" cy="533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5275" name="Line 27"/>
          <p:cNvSpPr>
            <a:spLocks noChangeShapeType="1"/>
          </p:cNvSpPr>
          <p:nvPr/>
        </p:nvSpPr>
        <p:spPr bwMode="auto">
          <a:xfrm flipH="1">
            <a:off x="3886200" y="2209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5276" name="Line 28"/>
          <p:cNvSpPr>
            <a:spLocks noChangeShapeType="1"/>
          </p:cNvSpPr>
          <p:nvPr/>
        </p:nvSpPr>
        <p:spPr bwMode="auto">
          <a:xfrm>
            <a:off x="4648200" y="21336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5277" name="Line 29"/>
          <p:cNvSpPr>
            <a:spLocks noChangeShapeType="1"/>
          </p:cNvSpPr>
          <p:nvPr/>
        </p:nvSpPr>
        <p:spPr bwMode="auto">
          <a:xfrm flipH="1">
            <a:off x="4724400" y="3048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5278" name="Line 30"/>
          <p:cNvSpPr>
            <a:spLocks noChangeShapeType="1"/>
          </p:cNvSpPr>
          <p:nvPr/>
        </p:nvSpPr>
        <p:spPr bwMode="auto">
          <a:xfrm>
            <a:off x="5562600" y="3048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5279" name="Text Box 31"/>
          <p:cNvSpPr txBox="1">
            <a:spLocks noChangeArrowheads="1"/>
          </p:cNvSpPr>
          <p:nvPr/>
        </p:nvSpPr>
        <p:spPr bwMode="auto">
          <a:xfrm>
            <a:off x="4495800" y="3048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FF0000"/>
                </a:solidFill>
              </a:rPr>
              <a:t>0.4</a:t>
            </a:r>
          </a:p>
        </p:txBody>
      </p:sp>
      <p:sp>
        <p:nvSpPr>
          <p:cNvPr id="565280" name="Text Box 32"/>
          <p:cNvSpPr txBox="1">
            <a:spLocks noChangeArrowheads="1"/>
          </p:cNvSpPr>
          <p:nvPr/>
        </p:nvSpPr>
        <p:spPr bwMode="auto">
          <a:xfrm>
            <a:off x="5715000" y="3048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</a:rPr>
              <a:t>0.6</a:t>
            </a:r>
          </a:p>
        </p:txBody>
      </p:sp>
      <p:sp>
        <p:nvSpPr>
          <p:cNvPr id="565281" name="Text Box 33"/>
          <p:cNvSpPr txBox="1">
            <a:spLocks noChangeArrowheads="1"/>
          </p:cNvSpPr>
          <p:nvPr/>
        </p:nvSpPr>
        <p:spPr bwMode="auto">
          <a:xfrm>
            <a:off x="3962400" y="14478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q1</a:t>
            </a:r>
          </a:p>
        </p:txBody>
      </p:sp>
      <p:sp>
        <p:nvSpPr>
          <p:cNvPr id="565282" name="Text Box 34"/>
          <p:cNvSpPr txBox="1">
            <a:spLocks noChangeArrowheads="1"/>
          </p:cNvSpPr>
          <p:nvPr/>
        </p:nvSpPr>
        <p:spPr bwMode="auto">
          <a:xfrm>
            <a:off x="5486400" y="2286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q3</a:t>
            </a:r>
          </a:p>
        </p:txBody>
      </p:sp>
      <p:sp>
        <p:nvSpPr>
          <p:cNvPr id="565283" name="Text Box 35"/>
          <p:cNvSpPr txBox="1">
            <a:spLocks noChangeArrowheads="1"/>
          </p:cNvSpPr>
          <p:nvPr/>
        </p:nvSpPr>
        <p:spPr bwMode="auto">
          <a:xfrm>
            <a:off x="3048000" y="2362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q2</a:t>
            </a:r>
          </a:p>
        </p:txBody>
      </p:sp>
      <p:sp>
        <p:nvSpPr>
          <p:cNvPr id="565284" name="Text Box 36"/>
          <p:cNvSpPr txBox="1">
            <a:spLocks noChangeArrowheads="1"/>
          </p:cNvSpPr>
          <p:nvPr/>
        </p:nvSpPr>
        <p:spPr bwMode="auto">
          <a:xfrm>
            <a:off x="6477000" y="33528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q5</a:t>
            </a:r>
          </a:p>
        </p:txBody>
      </p:sp>
      <p:sp>
        <p:nvSpPr>
          <p:cNvPr id="565285" name="Text Box 37"/>
          <p:cNvSpPr txBox="1">
            <a:spLocks noChangeArrowheads="1"/>
          </p:cNvSpPr>
          <p:nvPr/>
        </p:nvSpPr>
        <p:spPr bwMode="auto">
          <a:xfrm>
            <a:off x="3924300" y="3756025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q4</a:t>
            </a:r>
          </a:p>
        </p:txBody>
      </p:sp>
      <p:sp>
        <p:nvSpPr>
          <p:cNvPr id="565286" name="AutoShape 38"/>
          <p:cNvSpPr>
            <a:spLocks noChangeArrowheads="1"/>
          </p:cNvSpPr>
          <p:nvPr/>
        </p:nvSpPr>
        <p:spPr bwMode="auto">
          <a:xfrm>
            <a:off x="4191000" y="16764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5287" name="AutoShape 39"/>
          <p:cNvSpPr>
            <a:spLocks noChangeArrowheads="1"/>
          </p:cNvSpPr>
          <p:nvPr/>
        </p:nvSpPr>
        <p:spPr bwMode="auto">
          <a:xfrm>
            <a:off x="3352800" y="25146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65288" name="AutoShape 40"/>
          <p:cNvSpPr>
            <a:spLocks noChangeArrowheads="1"/>
          </p:cNvSpPr>
          <p:nvPr/>
        </p:nvSpPr>
        <p:spPr bwMode="auto">
          <a:xfrm>
            <a:off x="5867400" y="35052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5290" name="Rectangle 42"/>
          <p:cNvSpPr>
            <a:spLocks noChangeArrowheads="1"/>
          </p:cNvSpPr>
          <p:nvPr/>
        </p:nvSpPr>
        <p:spPr bwMode="auto">
          <a:xfrm>
            <a:off x="4419600" y="3657600"/>
            <a:ext cx="533400" cy="5334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/>
              <a:t>c</a:t>
            </a:r>
          </a:p>
        </p:txBody>
      </p:sp>
      <p:sp>
        <p:nvSpPr>
          <p:cNvPr id="565291" name="Line 43"/>
          <p:cNvSpPr>
            <a:spLocks noChangeShapeType="1"/>
          </p:cNvSpPr>
          <p:nvPr/>
        </p:nvSpPr>
        <p:spPr bwMode="auto">
          <a:xfrm flipH="1">
            <a:off x="4038600" y="4191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5292" name="Line 44"/>
          <p:cNvSpPr>
            <a:spLocks noChangeShapeType="1"/>
          </p:cNvSpPr>
          <p:nvPr/>
        </p:nvSpPr>
        <p:spPr bwMode="auto">
          <a:xfrm>
            <a:off x="4876800" y="4191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5293" name="Text Box 45"/>
          <p:cNvSpPr txBox="1">
            <a:spLocks noChangeArrowheads="1"/>
          </p:cNvSpPr>
          <p:nvPr/>
        </p:nvSpPr>
        <p:spPr bwMode="auto">
          <a:xfrm>
            <a:off x="5638800" y="44958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q7</a:t>
            </a:r>
          </a:p>
        </p:txBody>
      </p:sp>
      <p:sp>
        <p:nvSpPr>
          <p:cNvPr id="565294" name="Text Box 46"/>
          <p:cNvSpPr txBox="1">
            <a:spLocks noChangeArrowheads="1"/>
          </p:cNvSpPr>
          <p:nvPr/>
        </p:nvSpPr>
        <p:spPr bwMode="auto">
          <a:xfrm>
            <a:off x="3200400" y="4572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q6</a:t>
            </a:r>
          </a:p>
        </p:txBody>
      </p:sp>
      <p:sp>
        <p:nvSpPr>
          <p:cNvPr id="565295" name="AutoShape 47"/>
          <p:cNvSpPr>
            <a:spLocks noChangeArrowheads="1"/>
          </p:cNvSpPr>
          <p:nvPr/>
        </p:nvSpPr>
        <p:spPr bwMode="auto">
          <a:xfrm>
            <a:off x="5181600" y="46482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565296" name="AutoShape 48"/>
          <p:cNvSpPr>
            <a:spLocks noChangeArrowheads="1"/>
          </p:cNvSpPr>
          <p:nvPr/>
        </p:nvSpPr>
        <p:spPr bwMode="auto">
          <a:xfrm>
            <a:off x="3505200" y="46482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-38100" y="39341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Stochastic Game Graph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960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Oval 2"/>
          <p:cNvSpPr>
            <a:spLocks noChangeArrowheads="1"/>
          </p:cNvSpPr>
          <p:nvPr/>
        </p:nvSpPr>
        <p:spPr bwMode="auto">
          <a:xfrm>
            <a:off x="4267200" y="22860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6275" name="Oval 3"/>
          <p:cNvSpPr>
            <a:spLocks noChangeArrowheads="1"/>
          </p:cNvSpPr>
          <p:nvPr/>
        </p:nvSpPr>
        <p:spPr bwMode="auto">
          <a:xfrm>
            <a:off x="6324600" y="33528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566276" name="Oval 4"/>
          <p:cNvSpPr>
            <a:spLocks noChangeArrowheads="1"/>
          </p:cNvSpPr>
          <p:nvPr/>
        </p:nvSpPr>
        <p:spPr bwMode="auto">
          <a:xfrm>
            <a:off x="2209800" y="33528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6277" name="Line 5"/>
          <p:cNvSpPr>
            <a:spLocks noChangeShapeType="1"/>
          </p:cNvSpPr>
          <p:nvPr/>
        </p:nvSpPr>
        <p:spPr bwMode="auto">
          <a:xfrm flipH="1">
            <a:off x="3886200" y="27432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278" name="Line 6"/>
          <p:cNvSpPr>
            <a:spLocks noChangeShapeType="1"/>
          </p:cNvSpPr>
          <p:nvPr/>
        </p:nvSpPr>
        <p:spPr bwMode="auto">
          <a:xfrm>
            <a:off x="4724400" y="27432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279" name="Text Box 7"/>
          <p:cNvSpPr txBox="1">
            <a:spLocks noChangeArrowheads="1"/>
          </p:cNvSpPr>
          <p:nvPr/>
        </p:nvSpPr>
        <p:spPr bwMode="auto">
          <a:xfrm>
            <a:off x="3886200" y="2133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q1</a:t>
            </a:r>
          </a:p>
        </p:txBody>
      </p:sp>
      <p:sp>
        <p:nvSpPr>
          <p:cNvPr id="566280" name="Oval 8"/>
          <p:cNvSpPr>
            <a:spLocks noChangeArrowheads="1"/>
          </p:cNvSpPr>
          <p:nvPr/>
        </p:nvSpPr>
        <p:spPr bwMode="auto">
          <a:xfrm>
            <a:off x="5029200" y="33528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66281" name="Oval 9"/>
          <p:cNvSpPr>
            <a:spLocks noChangeArrowheads="1"/>
          </p:cNvSpPr>
          <p:nvPr/>
        </p:nvSpPr>
        <p:spPr bwMode="auto">
          <a:xfrm>
            <a:off x="3505200" y="33528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66282" name="Line 10"/>
          <p:cNvSpPr>
            <a:spLocks noChangeShapeType="1"/>
          </p:cNvSpPr>
          <p:nvPr/>
        </p:nvSpPr>
        <p:spPr bwMode="auto">
          <a:xfrm flipH="1">
            <a:off x="2667000" y="25908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283" name="Line 11"/>
          <p:cNvSpPr>
            <a:spLocks noChangeShapeType="1"/>
          </p:cNvSpPr>
          <p:nvPr/>
        </p:nvSpPr>
        <p:spPr bwMode="auto">
          <a:xfrm>
            <a:off x="4800600" y="25908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284" name="Text Box 12"/>
          <p:cNvSpPr txBox="1">
            <a:spLocks noChangeArrowheads="1"/>
          </p:cNvSpPr>
          <p:nvPr/>
        </p:nvSpPr>
        <p:spPr bwMode="auto">
          <a:xfrm>
            <a:off x="1828800" y="32004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q2</a:t>
            </a:r>
          </a:p>
        </p:txBody>
      </p:sp>
      <p:sp>
        <p:nvSpPr>
          <p:cNvPr id="566285" name="Text Box 13"/>
          <p:cNvSpPr txBox="1">
            <a:spLocks noChangeArrowheads="1"/>
          </p:cNvSpPr>
          <p:nvPr/>
        </p:nvSpPr>
        <p:spPr bwMode="auto">
          <a:xfrm>
            <a:off x="5410200" y="3124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q4</a:t>
            </a:r>
          </a:p>
        </p:txBody>
      </p:sp>
      <p:sp>
        <p:nvSpPr>
          <p:cNvPr id="566286" name="Text Box 14"/>
          <p:cNvSpPr txBox="1">
            <a:spLocks noChangeArrowheads="1"/>
          </p:cNvSpPr>
          <p:nvPr/>
        </p:nvSpPr>
        <p:spPr bwMode="auto">
          <a:xfrm>
            <a:off x="6781800" y="3124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q5</a:t>
            </a:r>
          </a:p>
        </p:txBody>
      </p:sp>
      <p:sp>
        <p:nvSpPr>
          <p:cNvPr id="566287" name="Text Box 15"/>
          <p:cNvSpPr txBox="1">
            <a:spLocks noChangeArrowheads="1"/>
          </p:cNvSpPr>
          <p:nvPr/>
        </p:nvSpPr>
        <p:spPr bwMode="auto">
          <a:xfrm>
            <a:off x="3200400" y="3124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q3</a:t>
            </a:r>
          </a:p>
        </p:txBody>
      </p:sp>
      <p:sp>
        <p:nvSpPr>
          <p:cNvPr id="566288" name="Text Box 16"/>
          <p:cNvSpPr txBox="1">
            <a:spLocks noChangeArrowheads="1"/>
          </p:cNvSpPr>
          <p:nvPr/>
        </p:nvSpPr>
        <p:spPr bwMode="auto">
          <a:xfrm>
            <a:off x="2971800" y="2667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FF"/>
                </a:solidFill>
              </a:rPr>
              <a:t>1</a:t>
            </a:r>
            <a:r>
              <a:rPr lang="en-US" sz="1800" dirty="0"/>
              <a:t>,</a:t>
            </a:r>
            <a:r>
              <a:rPr lang="en-US" sz="18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566289" name="Text Box 17"/>
          <p:cNvSpPr txBox="1">
            <a:spLocks noChangeArrowheads="1"/>
          </p:cNvSpPr>
          <p:nvPr/>
        </p:nvSpPr>
        <p:spPr bwMode="auto">
          <a:xfrm>
            <a:off x="3962400" y="3048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FF"/>
                </a:solidFill>
              </a:rPr>
              <a:t>1</a:t>
            </a:r>
            <a:r>
              <a:rPr lang="en-US" sz="1800" dirty="0"/>
              <a:t>,</a:t>
            </a:r>
            <a:r>
              <a:rPr lang="en-US" sz="18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566290" name="Text Box 18"/>
          <p:cNvSpPr txBox="1">
            <a:spLocks noChangeArrowheads="1"/>
          </p:cNvSpPr>
          <p:nvPr/>
        </p:nvSpPr>
        <p:spPr bwMode="auto">
          <a:xfrm>
            <a:off x="4495800" y="2971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FF"/>
                </a:solidFill>
              </a:rPr>
              <a:t>2</a:t>
            </a:r>
            <a:r>
              <a:rPr lang="en-US" sz="1800" dirty="0"/>
              <a:t>,</a:t>
            </a:r>
            <a:r>
              <a:rPr lang="en-US" sz="18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566291" name="Text Box 19"/>
          <p:cNvSpPr txBox="1">
            <a:spLocks noChangeArrowheads="1"/>
          </p:cNvSpPr>
          <p:nvPr/>
        </p:nvSpPr>
        <p:spPr bwMode="auto">
          <a:xfrm>
            <a:off x="5410200" y="2590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FF"/>
                </a:solidFill>
              </a:rPr>
              <a:t>2</a:t>
            </a:r>
            <a:r>
              <a:rPr lang="en-US" sz="1800" dirty="0"/>
              <a:t>,</a:t>
            </a:r>
            <a:r>
              <a:rPr lang="en-US" sz="18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Concurrent Game Graph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658906" y="2127825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Player Left moves: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{1,2}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29400" y="2147636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Player Right moves: 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{1,2}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1295400" y="5029200"/>
            <a:ext cx="6858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S</a:t>
            </a:r>
            <a:r>
              <a:rPr lang="en-US" sz="2000" dirty="0" smtClean="0"/>
              <a:t>ynchronous 2-agent system.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047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Oval 2"/>
          <p:cNvSpPr>
            <a:spLocks noChangeArrowheads="1"/>
          </p:cNvSpPr>
          <p:nvPr/>
        </p:nvSpPr>
        <p:spPr bwMode="auto">
          <a:xfrm>
            <a:off x="4267200" y="22860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6275" name="Oval 3"/>
          <p:cNvSpPr>
            <a:spLocks noChangeArrowheads="1"/>
          </p:cNvSpPr>
          <p:nvPr/>
        </p:nvSpPr>
        <p:spPr bwMode="auto">
          <a:xfrm>
            <a:off x="6324600" y="33528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566276" name="Oval 4"/>
          <p:cNvSpPr>
            <a:spLocks noChangeArrowheads="1"/>
          </p:cNvSpPr>
          <p:nvPr/>
        </p:nvSpPr>
        <p:spPr bwMode="auto">
          <a:xfrm>
            <a:off x="2209800" y="33528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6277" name="Line 5"/>
          <p:cNvSpPr>
            <a:spLocks noChangeShapeType="1"/>
          </p:cNvSpPr>
          <p:nvPr/>
        </p:nvSpPr>
        <p:spPr bwMode="auto">
          <a:xfrm flipH="1">
            <a:off x="3886200" y="27432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278" name="Line 6"/>
          <p:cNvSpPr>
            <a:spLocks noChangeShapeType="1"/>
          </p:cNvSpPr>
          <p:nvPr/>
        </p:nvSpPr>
        <p:spPr bwMode="auto">
          <a:xfrm>
            <a:off x="4724400" y="27432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279" name="Text Box 7"/>
          <p:cNvSpPr txBox="1">
            <a:spLocks noChangeArrowheads="1"/>
          </p:cNvSpPr>
          <p:nvPr/>
        </p:nvSpPr>
        <p:spPr bwMode="auto">
          <a:xfrm>
            <a:off x="3886200" y="2133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q1</a:t>
            </a:r>
          </a:p>
        </p:txBody>
      </p:sp>
      <p:sp>
        <p:nvSpPr>
          <p:cNvPr id="566280" name="Oval 8"/>
          <p:cNvSpPr>
            <a:spLocks noChangeArrowheads="1"/>
          </p:cNvSpPr>
          <p:nvPr/>
        </p:nvSpPr>
        <p:spPr bwMode="auto">
          <a:xfrm>
            <a:off x="5029200" y="33528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66281" name="Oval 9"/>
          <p:cNvSpPr>
            <a:spLocks noChangeArrowheads="1"/>
          </p:cNvSpPr>
          <p:nvPr/>
        </p:nvSpPr>
        <p:spPr bwMode="auto">
          <a:xfrm>
            <a:off x="3505200" y="33528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66282" name="Line 10"/>
          <p:cNvSpPr>
            <a:spLocks noChangeShapeType="1"/>
          </p:cNvSpPr>
          <p:nvPr/>
        </p:nvSpPr>
        <p:spPr bwMode="auto">
          <a:xfrm flipH="1">
            <a:off x="2667000" y="25908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283" name="Line 11"/>
          <p:cNvSpPr>
            <a:spLocks noChangeShapeType="1"/>
          </p:cNvSpPr>
          <p:nvPr/>
        </p:nvSpPr>
        <p:spPr bwMode="auto">
          <a:xfrm>
            <a:off x="4800600" y="25908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284" name="Text Box 12"/>
          <p:cNvSpPr txBox="1">
            <a:spLocks noChangeArrowheads="1"/>
          </p:cNvSpPr>
          <p:nvPr/>
        </p:nvSpPr>
        <p:spPr bwMode="auto">
          <a:xfrm>
            <a:off x="1828800" y="32004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q2</a:t>
            </a:r>
          </a:p>
        </p:txBody>
      </p:sp>
      <p:sp>
        <p:nvSpPr>
          <p:cNvPr id="566285" name="Text Box 13"/>
          <p:cNvSpPr txBox="1">
            <a:spLocks noChangeArrowheads="1"/>
          </p:cNvSpPr>
          <p:nvPr/>
        </p:nvSpPr>
        <p:spPr bwMode="auto">
          <a:xfrm>
            <a:off x="5410200" y="3124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q4</a:t>
            </a:r>
          </a:p>
        </p:txBody>
      </p:sp>
      <p:sp>
        <p:nvSpPr>
          <p:cNvPr id="566286" name="Text Box 14"/>
          <p:cNvSpPr txBox="1">
            <a:spLocks noChangeArrowheads="1"/>
          </p:cNvSpPr>
          <p:nvPr/>
        </p:nvSpPr>
        <p:spPr bwMode="auto">
          <a:xfrm>
            <a:off x="6781800" y="3124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q5</a:t>
            </a:r>
          </a:p>
        </p:txBody>
      </p:sp>
      <p:sp>
        <p:nvSpPr>
          <p:cNvPr id="566287" name="Text Box 15"/>
          <p:cNvSpPr txBox="1">
            <a:spLocks noChangeArrowheads="1"/>
          </p:cNvSpPr>
          <p:nvPr/>
        </p:nvSpPr>
        <p:spPr bwMode="auto">
          <a:xfrm>
            <a:off x="3200400" y="3124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q3</a:t>
            </a:r>
          </a:p>
        </p:txBody>
      </p:sp>
      <p:sp>
        <p:nvSpPr>
          <p:cNvPr id="566288" name="Text Box 16"/>
          <p:cNvSpPr txBox="1">
            <a:spLocks noChangeArrowheads="1"/>
          </p:cNvSpPr>
          <p:nvPr/>
        </p:nvSpPr>
        <p:spPr bwMode="auto">
          <a:xfrm>
            <a:off x="2971800" y="2667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FF"/>
                </a:solidFill>
              </a:rPr>
              <a:t>1</a:t>
            </a:r>
            <a:r>
              <a:rPr lang="en-US" sz="1800" dirty="0"/>
              <a:t>,</a:t>
            </a:r>
            <a:r>
              <a:rPr lang="en-US" sz="18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566289" name="Text Box 17"/>
          <p:cNvSpPr txBox="1">
            <a:spLocks noChangeArrowheads="1"/>
          </p:cNvSpPr>
          <p:nvPr/>
        </p:nvSpPr>
        <p:spPr bwMode="auto">
          <a:xfrm>
            <a:off x="3962400" y="3048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FF"/>
                </a:solidFill>
              </a:rPr>
              <a:t>1</a:t>
            </a:r>
            <a:r>
              <a:rPr lang="en-US" sz="1800" dirty="0"/>
              <a:t>,</a:t>
            </a:r>
            <a:r>
              <a:rPr lang="en-US" sz="18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566290" name="Text Box 18"/>
          <p:cNvSpPr txBox="1">
            <a:spLocks noChangeArrowheads="1"/>
          </p:cNvSpPr>
          <p:nvPr/>
        </p:nvSpPr>
        <p:spPr bwMode="auto">
          <a:xfrm>
            <a:off x="4495800" y="2971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FF"/>
                </a:solidFill>
              </a:rPr>
              <a:t>2</a:t>
            </a:r>
            <a:r>
              <a:rPr lang="en-US" sz="1800" dirty="0"/>
              <a:t>,</a:t>
            </a:r>
            <a:r>
              <a:rPr lang="en-US" sz="18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566291" name="Text Box 19"/>
          <p:cNvSpPr txBox="1">
            <a:spLocks noChangeArrowheads="1"/>
          </p:cNvSpPr>
          <p:nvPr/>
        </p:nvSpPr>
        <p:spPr bwMode="auto">
          <a:xfrm>
            <a:off x="5410200" y="2590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FF"/>
                </a:solidFill>
              </a:rPr>
              <a:t>2</a:t>
            </a:r>
            <a:r>
              <a:rPr lang="en-US" sz="1800" dirty="0"/>
              <a:t>,</a:t>
            </a:r>
            <a:r>
              <a:rPr lang="en-US" sz="18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Concurrent Game Graph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658906" y="2127825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Player Left moves: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{1,2}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29400" y="2147636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Player Right moves: 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{1,2}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98394" y="4763398"/>
            <a:ext cx="3915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State q </a:t>
            </a:r>
            <a:r>
              <a:rPr lang="en-US" sz="2000" dirty="0" smtClean="0">
                <a:latin typeface="cmsy10"/>
              </a:rPr>
              <a:t>2</a:t>
            </a:r>
            <a:r>
              <a:rPr lang="en-US" sz="2000" dirty="0" smtClean="0"/>
              <a:t> Q</a:t>
            </a:r>
          </a:p>
          <a:p>
            <a:r>
              <a:rPr lang="en-US" sz="2000" dirty="0" smtClean="0"/>
              <a:t>Strategies </a:t>
            </a:r>
            <a:r>
              <a:rPr lang="en-US" sz="2000" dirty="0" err="1" smtClean="0"/>
              <a:t>x,y</a:t>
            </a:r>
            <a:r>
              <a:rPr lang="en-US" sz="2000" dirty="0" smtClean="0"/>
              <a:t>: Q</a:t>
            </a:r>
            <a:r>
              <a:rPr lang="en-US" sz="2000" baseline="30000" dirty="0" smtClean="0"/>
              <a:t>*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!</a:t>
            </a:r>
            <a:r>
              <a:rPr lang="en-US" sz="2000" dirty="0" smtClean="0"/>
              <a:t> D(Moves)</a:t>
            </a:r>
          </a:p>
          <a:p>
            <a:r>
              <a:rPr lang="en-US" sz="2000" dirty="0" smtClean="0"/>
              <a:t>(</a:t>
            </a:r>
            <a:r>
              <a:rPr lang="en-US" sz="2000" dirty="0" err="1" smtClean="0"/>
              <a:t>x,y</a:t>
            </a:r>
            <a:r>
              <a:rPr lang="en-US" sz="2000" dirty="0" smtClean="0"/>
              <a:t>)@q: probability space on Q</a:t>
            </a:r>
            <a:r>
              <a:rPr lang="en-US" sz="2000" baseline="30000" dirty="0" smtClean="0">
                <a:latin typeface="cmmi10"/>
              </a:rPr>
              <a:t>!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99312" y="4651810"/>
            <a:ext cx="3366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(q1) = 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y(q1) = {1: 0.4; 2: 0.6}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15000" y="5334000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msy10"/>
              </a:rPr>
              <a:t>}</a:t>
            </a:r>
            <a:r>
              <a:rPr lang="en-US" dirty="0" smtClean="0">
                <a:solidFill>
                  <a:srgbClr val="FF0000"/>
                </a:solidFill>
              </a:rPr>
              <a:t>c (</a:t>
            </a:r>
            <a:r>
              <a:rPr lang="en-US" dirty="0" err="1" smtClean="0">
                <a:solidFill>
                  <a:srgbClr val="FF0000"/>
                </a:solidFill>
              </a:rPr>
              <a:t>x,y</a:t>
            </a:r>
            <a:r>
              <a:rPr lang="en-US" dirty="0" smtClean="0">
                <a:solidFill>
                  <a:srgbClr val="FF0000"/>
                </a:solidFill>
              </a:rPr>
              <a:t>)@q1 = 0.6              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7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096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Pure versus Randomized Winning</a:t>
            </a:r>
            <a:endParaRPr lang="en-US" sz="3200" dirty="0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429000" y="2933699"/>
            <a:ext cx="609600" cy="58986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rep</a:t>
            </a:r>
            <a:endParaRPr lang="en-US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5105400" y="2933699"/>
            <a:ext cx="609600" cy="58986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win</a:t>
            </a:r>
            <a:endParaRPr lang="en-US" dirty="0"/>
          </a:p>
        </p:txBody>
      </p:sp>
      <p:cxnSp>
        <p:nvCxnSpPr>
          <p:cNvPr id="6" name="Straight Arrow Connector 5"/>
          <p:cNvCxnSpPr>
            <a:endCxn id="3" idx="2"/>
          </p:cNvCxnSpPr>
          <p:nvPr/>
        </p:nvCxnSpPr>
        <p:spPr>
          <a:xfrm flipV="1">
            <a:off x="3200400" y="3228632"/>
            <a:ext cx="228600" cy="1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3" idx="6"/>
            <a:endCxn id="4" idx="2"/>
          </p:cNvCxnSpPr>
          <p:nvPr/>
        </p:nvCxnSpPr>
        <p:spPr>
          <a:xfrm>
            <a:off x="4038600" y="3228632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>
            <a:off x="3227288" y="2624341"/>
            <a:ext cx="1106160" cy="412453"/>
          </a:xfrm>
          <a:custGeom>
            <a:avLst/>
            <a:gdLst>
              <a:gd name="connsiteX0" fmla="*/ 340665 w 1106160"/>
              <a:gd name="connsiteY0" fmla="*/ 412453 h 412453"/>
              <a:gd name="connsiteX1" fmla="*/ 35865 w 1106160"/>
              <a:gd name="connsiteY1" fmla="*/ 53865 h 412453"/>
              <a:gd name="connsiteX2" fmla="*/ 1075771 w 1106160"/>
              <a:gd name="connsiteY2" fmla="*/ 35935 h 412453"/>
              <a:gd name="connsiteX3" fmla="*/ 726147 w 1106160"/>
              <a:gd name="connsiteY3" fmla="*/ 385559 h 41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6160" h="412453">
                <a:moveTo>
                  <a:pt x="340665" y="412453"/>
                </a:moveTo>
                <a:cubicBezTo>
                  <a:pt x="127006" y="264535"/>
                  <a:pt x="-86653" y="116618"/>
                  <a:pt x="35865" y="53865"/>
                </a:cubicBezTo>
                <a:cubicBezTo>
                  <a:pt x="158383" y="-8888"/>
                  <a:pt x="960724" y="-19347"/>
                  <a:pt x="1075771" y="35935"/>
                </a:cubicBezTo>
                <a:cubicBezTo>
                  <a:pt x="1190818" y="91217"/>
                  <a:pt x="958482" y="238388"/>
                  <a:pt x="726147" y="385559"/>
                </a:cubicBezTo>
              </a:path>
            </a:pathLst>
          </a:custGeom>
          <a:noFill/>
          <a:ln w="12700"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352800" y="197801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,</a:t>
            </a:r>
            <a:r>
              <a:rPr lang="en-US" dirty="0">
                <a:solidFill>
                  <a:srgbClr val="008000"/>
                </a:solidFill>
              </a:rPr>
              <a:t>2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,</a:t>
            </a:r>
            <a:r>
              <a:rPr lang="en-US" dirty="0">
                <a:solidFill>
                  <a:srgbClr val="008000"/>
                </a:solidFill>
              </a:rPr>
              <a:t>1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141694" y="322996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,</a:t>
            </a:r>
            <a:r>
              <a:rPr lang="en-US" dirty="0">
                <a:solidFill>
                  <a:srgbClr val="008000"/>
                </a:solidFill>
              </a:rPr>
              <a:t>1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,</a:t>
            </a:r>
            <a:r>
              <a:rPr lang="en-US" dirty="0">
                <a:solidFill>
                  <a:srgbClr val="008000"/>
                </a:solidFill>
              </a:rPr>
              <a:t>2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731558" y="4381500"/>
            <a:ext cx="2516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msy10"/>
              </a:rPr>
              <a:t>hh</a:t>
            </a:r>
            <a:r>
              <a:rPr lang="en-US" sz="2000" dirty="0" err="1" smtClean="0">
                <a:solidFill>
                  <a:srgbClr val="0000FF"/>
                </a:solidFill>
              </a:rPr>
              <a:t>Left</a:t>
            </a:r>
            <a:r>
              <a:rPr lang="en-US" sz="2000" dirty="0" err="1" smtClean="0">
                <a:latin typeface="cmsy10"/>
              </a:rPr>
              <a:t>ii</a:t>
            </a:r>
            <a:r>
              <a:rPr lang="en-US" sz="2000" baseline="-25000" dirty="0" err="1" smtClean="0"/>
              <a:t>pure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}</a:t>
            </a:r>
            <a:r>
              <a:rPr lang="en-US" sz="2000" dirty="0" smtClean="0"/>
              <a:t> win</a:t>
            </a:r>
          </a:p>
          <a:p>
            <a:r>
              <a:rPr lang="en-US" sz="2000" dirty="0" err="1" smtClean="0">
                <a:latin typeface="cmsy10"/>
              </a:rPr>
              <a:t>hh</a:t>
            </a:r>
            <a:r>
              <a:rPr lang="en-US" sz="2000" dirty="0" err="1" smtClean="0">
                <a:solidFill>
                  <a:srgbClr val="0000FF"/>
                </a:solidFill>
              </a:rPr>
              <a:t>Left</a:t>
            </a:r>
            <a:r>
              <a:rPr lang="en-US" sz="2000" dirty="0" err="1" smtClean="0"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}</a:t>
            </a:r>
            <a:r>
              <a:rPr lang="en-US" sz="2000" dirty="0" smtClean="0"/>
              <a:t> win</a:t>
            </a:r>
            <a:endParaRPr lang="en-US" sz="2000" dirty="0"/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2756635" y="4735443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2779053" y="4338568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447800" y="5638800"/>
            <a:ext cx="586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Player Left needs randomness to win.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2690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Oval 2"/>
          <p:cNvSpPr>
            <a:spLocks noChangeArrowheads="1"/>
          </p:cNvSpPr>
          <p:nvPr/>
        </p:nvSpPr>
        <p:spPr bwMode="auto">
          <a:xfrm>
            <a:off x="4267200" y="12954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7299" name="Oval 3"/>
          <p:cNvSpPr>
            <a:spLocks noChangeArrowheads="1"/>
          </p:cNvSpPr>
          <p:nvPr/>
        </p:nvSpPr>
        <p:spPr bwMode="auto">
          <a:xfrm>
            <a:off x="6324600" y="23622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567300" name="Oval 4"/>
          <p:cNvSpPr>
            <a:spLocks noChangeArrowheads="1"/>
          </p:cNvSpPr>
          <p:nvPr/>
        </p:nvSpPr>
        <p:spPr bwMode="auto">
          <a:xfrm>
            <a:off x="2209800" y="23622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7301" name="Line 5"/>
          <p:cNvSpPr>
            <a:spLocks noChangeShapeType="1"/>
          </p:cNvSpPr>
          <p:nvPr/>
        </p:nvSpPr>
        <p:spPr bwMode="auto">
          <a:xfrm flipH="1">
            <a:off x="3886200" y="1752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302" name="Line 6"/>
          <p:cNvSpPr>
            <a:spLocks noChangeShapeType="1"/>
          </p:cNvSpPr>
          <p:nvPr/>
        </p:nvSpPr>
        <p:spPr bwMode="auto">
          <a:xfrm>
            <a:off x="4724400" y="1752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303" name="Text Box 7"/>
          <p:cNvSpPr txBox="1">
            <a:spLocks noChangeArrowheads="1"/>
          </p:cNvSpPr>
          <p:nvPr/>
        </p:nvSpPr>
        <p:spPr bwMode="auto">
          <a:xfrm>
            <a:off x="3886200" y="1143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q1</a:t>
            </a:r>
          </a:p>
        </p:txBody>
      </p:sp>
      <p:sp>
        <p:nvSpPr>
          <p:cNvPr id="567304" name="Oval 8"/>
          <p:cNvSpPr>
            <a:spLocks noChangeArrowheads="1"/>
          </p:cNvSpPr>
          <p:nvPr/>
        </p:nvSpPr>
        <p:spPr bwMode="auto">
          <a:xfrm>
            <a:off x="5029200" y="23622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67305" name="Oval 9"/>
          <p:cNvSpPr>
            <a:spLocks noChangeArrowheads="1"/>
          </p:cNvSpPr>
          <p:nvPr/>
        </p:nvSpPr>
        <p:spPr bwMode="auto">
          <a:xfrm>
            <a:off x="3505200" y="23622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67306" name="Line 10"/>
          <p:cNvSpPr>
            <a:spLocks noChangeShapeType="1"/>
          </p:cNvSpPr>
          <p:nvPr/>
        </p:nvSpPr>
        <p:spPr bwMode="auto">
          <a:xfrm flipH="1">
            <a:off x="2667000" y="16002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307" name="Line 11"/>
          <p:cNvSpPr>
            <a:spLocks noChangeShapeType="1"/>
          </p:cNvSpPr>
          <p:nvPr/>
        </p:nvSpPr>
        <p:spPr bwMode="auto">
          <a:xfrm>
            <a:off x="4800600" y="16002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308" name="Text Box 12"/>
          <p:cNvSpPr txBox="1">
            <a:spLocks noChangeArrowheads="1"/>
          </p:cNvSpPr>
          <p:nvPr/>
        </p:nvSpPr>
        <p:spPr bwMode="auto">
          <a:xfrm>
            <a:off x="1828800" y="22098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q2</a:t>
            </a:r>
          </a:p>
        </p:txBody>
      </p:sp>
      <p:sp>
        <p:nvSpPr>
          <p:cNvPr id="567309" name="Text Box 13"/>
          <p:cNvSpPr txBox="1">
            <a:spLocks noChangeArrowheads="1"/>
          </p:cNvSpPr>
          <p:nvPr/>
        </p:nvSpPr>
        <p:spPr bwMode="auto">
          <a:xfrm>
            <a:off x="5410200" y="2133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q4</a:t>
            </a:r>
          </a:p>
        </p:txBody>
      </p:sp>
      <p:sp>
        <p:nvSpPr>
          <p:cNvPr id="567310" name="Text Box 14"/>
          <p:cNvSpPr txBox="1">
            <a:spLocks noChangeArrowheads="1"/>
          </p:cNvSpPr>
          <p:nvPr/>
        </p:nvSpPr>
        <p:spPr bwMode="auto">
          <a:xfrm>
            <a:off x="6781800" y="2133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q5</a:t>
            </a:r>
          </a:p>
        </p:txBody>
      </p:sp>
      <p:sp>
        <p:nvSpPr>
          <p:cNvPr id="567311" name="Text Box 15"/>
          <p:cNvSpPr txBox="1">
            <a:spLocks noChangeArrowheads="1"/>
          </p:cNvSpPr>
          <p:nvPr/>
        </p:nvSpPr>
        <p:spPr bwMode="auto">
          <a:xfrm>
            <a:off x="3200400" y="2133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q3</a:t>
            </a:r>
          </a:p>
        </p:txBody>
      </p:sp>
      <p:sp>
        <p:nvSpPr>
          <p:cNvPr id="567312" name="Text Box 16"/>
          <p:cNvSpPr txBox="1">
            <a:spLocks noChangeArrowheads="1"/>
          </p:cNvSpPr>
          <p:nvPr/>
        </p:nvSpPr>
        <p:spPr bwMode="auto">
          <a:xfrm>
            <a:off x="3886200" y="3581400"/>
            <a:ext cx="8382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q2: </a:t>
            </a:r>
            <a:r>
              <a:rPr lang="en-US" sz="1600" dirty="0">
                <a:solidFill>
                  <a:srgbClr val="FF0000"/>
                </a:solidFill>
              </a:rPr>
              <a:t>0.3</a:t>
            </a:r>
            <a:r>
              <a:rPr lang="en-US" sz="1600" dirty="0"/>
              <a:t>  q3: </a:t>
            </a:r>
            <a:r>
              <a:rPr lang="en-US" sz="1600" dirty="0">
                <a:solidFill>
                  <a:srgbClr val="FF0000"/>
                </a:solidFill>
              </a:rPr>
              <a:t>0.2</a:t>
            </a:r>
            <a:r>
              <a:rPr lang="en-US" sz="1600" dirty="0"/>
              <a:t>  q4: </a:t>
            </a:r>
            <a:r>
              <a:rPr lang="en-US" sz="1600" dirty="0">
                <a:solidFill>
                  <a:srgbClr val="FF0000"/>
                </a:solidFill>
              </a:rPr>
              <a:t>0.5</a:t>
            </a:r>
            <a:r>
              <a:rPr lang="en-US" sz="1600" dirty="0"/>
              <a:t>  q5: </a:t>
            </a:r>
          </a:p>
        </p:txBody>
      </p:sp>
      <p:sp>
        <p:nvSpPr>
          <p:cNvPr id="567313" name="Text Box 17"/>
          <p:cNvSpPr txBox="1">
            <a:spLocks noChangeArrowheads="1"/>
          </p:cNvSpPr>
          <p:nvPr/>
        </p:nvSpPr>
        <p:spPr bwMode="auto">
          <a:xfrm>
            <a:off x="4724400" y="3581400"/>
            <a:ext cx="8382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q2: </a:t>
            </a:r>
            <a:r>
              <a:rPr lang="en-US" sz="1600" dirty="0">
                <a:solidFill>
                  <a:srgbClr val="FF0000"/>
                </a:solidFill>
              </a:rPr>
              <a:t>0.1</a:t>
            </a:r>
            <a:r>
              <a:rPr lang="en-US" sz="1600" dirty="0"/>
              <a:t>  q3: </a:t>
            </a:r>
            <a:r>
              <a:rPr lang="en-US" sz="1600" dirty="0">
                <a:solidFill>
                  <a:srgbClr val="FF0000"/>
                </a:solidFill>
              </a:rPr>
              <a:t>0.1</a:t>
            </a:r>
            <a:r>
              <a:rPr lang="en-US" sz="1600" dirty="0"/>
              <a:t>  q4: </a:t>
            </a:r>
            <a:r>
              <a:rPr lang="en-US" sz="1600" dirty="0">
                <a:solidFill>
                  <a:srgbClr val="FF0000"/>
                </a:solidFill>
              </a:rPr>
              <a:t>0.5</a:t>
            </a:r>
            <a:r>
              <a:rPr lang="en-US" sz="1600" dirty="0"/>
              <a:t>  q5: </a:t>
            </a:r>
            <a:r>
              <a:rPr lang="en-US" sz="1600" dirty="0">
                <a:solidFill>
                  <a:srgbClr val="FF0000"/>
                </a:solidFill>
              </a:rPr>
              <a:t>0.3</a:t>
            </a:r>
          </a:p>
        </p:txBody>
      </p:sp>
      <p:sp>
        <p:nvSpPr>
          <p:cNvPr id="567314" name="Text Box 18"/>
          <p:cNvSpPr txBox="1">
            <a:spLocks noChangeArrowheads="1"/>
          </p:cNvSpPr>
          <p:nvPr/>
        </p:nvSpPr>
        <p:spPr bwMode="auto">
          <a:xfrm>
            <a:off x="3886200" y="4648200"/>
            <a:ext cx="8382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q2:  q3: </a:t>
            </a:r>
            <a:r>
              <a:rPr lang="en-US" sz="1600" dirty="0">
                <a:solidFill>
                  <a:srgbClr val="FF0000"/>
                </a:solidFill>
              </a:rPr>
              <a:t>0.2 </a:t>
            </a:r>
            <a:r>
              <a:rPr lang="en-US" sz="1600" dirty="0"/>
              <a:t> q4: </a:t>
            </a:r>
            <a:r>
              <a:rPr lang="en-US" sz="1600" dirty="0">
                <a:solidFill>
                  <a:srgbClr val="FF0000"/>
                </a:solidFill>
              </a:rPr>
              <a:t>0.1</a:t>
            </a:r>
            <a:r>
              <a:rPr lang="en-US" sz="1600" dirty="0"/>
              <a:t>  q5: </a:t>
            </a:r>
            <a:r>
              <a:rPr lang="en-US" sz="1600" dirty="0">
                <a:solidFill>
                  <a:srgbClr val="FF0000"/>
                </a:solidFill>
              </a:rPr>
              <a:t>0.7</a:t>
            </a:r>
          </a:p>
        </p:txBody>
      </p:sp>
      <p:sp>
        <p:nvSpPr>
          <p:cNvPr id="567315" name="Text Box 19"/>
          <p:cNvSpPr txBox="1">
            <a:spLocks noChangeArrowheads="1"/>
          </p:cNvSpPr>
          <p:nvPr/>
        </p:nvSpPr>
        <p:spPr bwMode="auto">
          <a:xfrm>
            <a:off x="4724400" y="4648200"/>
            <a:ext cx="8382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q2: </a:t>
            </a:r>
            <a:r>
              <a:rPr lang="en-US" sz="1600" dirty="0">
                <a:solidFill>
                  <a:srgbClr val="FF0000"/>
                </a:solidFill>
              </a:rPr>
              <a:t>1.0</a:t>
            </a:r>
            <a:r>
              <a:rPr lang="en-US" sz="1600" dirty="0"/>
              <a:t>  q3:   q4:   q5: </a:t>
            </a:r>
          </a:p>
        </p:txBody>
      </p:sp>
      <p:sp>
        <p:nvSpPr>
          <p:cNvPr id="567316" name="Text Box 20"/>
          <p:cNvSpPr txBox="1">
            <a:spLocks noChangeArrowheads="1"/>
          </p:cNvSpPr>
          <p:nvPr/>
        </p:nvSpPr>
        <p:spPr bwMode="auto">
          <a:xfrm>
            <a:off x="4191000" y="3160059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567317" name="Text Box 21"/>
          <p:cNvSpPr txBox="1">
            <a:spLocks noChangeArrowheads="1"/>
          </p:cNvSpPr>
          <p:nvPr/>
        </p:nvSpPr>
        <p:spPr bwMode="auto">
          <a:xfrm>
            <a:off x="4953000" y="3160059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567318" name="Text Box 22"/>
          <p:cNvSpPr txBox="1">
            <a:spLocks noChangeArrowheads="1"/>
          </p:cNvSpPr>
          <p:nvPr/>
        </p:nvSpPr>
        <p:spPr bwMode="auto">
          <a:xfrm>
            <a:off x="3505200" y="4953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567319" name="Text Box 23"/>
          <p:cNvSpPr txBox="1">
            <a:spLocks noChangeArrowheads="1"/>
          </p:cNvSpPr>
          <p:nvPr/>
        </p:nvSpPr>
        <p:spPr bwMode="auto">
          <a:xfrm>
            <a:off x="3505200" y="39624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67320" name="Text Box 24"/>
          <p:cNvSpPr txBox="1">
            <a:spLocks noChangeArrowheads="1"/>
          </p:cNvSpPr>
          <p:nvPr/>
        </p:nvSpPr>
        <p:spPr bwMode="auto">
          <a:xfrm>
            <a:off x="5981700" y="4340225"/>
            <a:ext cx="160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Matrix game at each </a:t>
            </a:r>
            <a:r>
              <a:rPr lang="en-US" dirty="0" smtClean="0"/>
              <a:t>node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567321" name="Text Box 25"/>
          <p:cNvSpPr txBox="1">
            <a:spLocks noChangeArrowheads="1"/>
          </p:cNvSpPr>
          <p:nvPr/>
        </p:nvSpPr>
        <p:spPr bwMode="auto">
          <a:xfrm>
            <a:off x="3352800" y="3276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q1:</a:t>
            </a:r>
          </a:p>
        </p:txBody>
      </p:sp>
      <p:sp>
        <p:nvSpPr>
          <p:cNvPr id="567323" name="Text Box 27"/>
          <p:cNvSpPr txBox="1">
            <a:spLocks noChangeArrowheads="1"/>
          </p:cNvSpPr>
          <p:nvPr/>
        </p:nvSpPr>
        <p:spPr bwMode="auto">
          <a:xfrm>
            <a:off x="1371600" y="6019800"/>
            <a:ext cx="685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S</a:t>
            </a:r>
            <a:r>
              <a:rPr lang="en-US" sz="2000" dirty="0" smtClean="0"/>
              <a:t>ynchronous 2-agent system with probabilistic outcomes.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4482" y="381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Matrix Game Graph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990600" y="4271262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Player Row moves: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{1,2}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972734" y="3111387"/>
            <a:ext cx="2485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Player Column moves: 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{1,2}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59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Oval 2"/>
          <p:cNvSpPr>
            <a:spLocks noChangeArrowheads="1"/>
          </p:cNvSpPr>
          <p:nvPr/>
        </p:nvSpPr>
        <p:spPr bwMode="auto">
          <a:xfrm>
            <a:off x="4267200" y="12954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7299" name="Oval 3"/>
          <p:cNvSpPr>
            <a:spLocks noChangeArrowheads="1"/>
          </p:cNvSpPr>
          <p:nvPr/>
        </p:nvSpPr>
        <p:spPr bwMode="auto">
          <a:xfrm>
            <a:off x="6324600" y="23622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567300" name="Oval 4"/>
          <p:cNvSpPr>
            <a:spLocks noChangeArrowheads="1"/>
          </p:cNvSpPr>
          <p:nvPr/>
        </p:nvSpPr>
        <p:spPr bwMode="auto">
          <a:xfrm>
            <a:off x="2209800" y="23622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7301" name="Line 5"/>
          <p:cNvSpPr>
            <a:spLocks noChangeShapeType="1"/>
          </p:cNvSpPr>
          <p:nvPr/>
        </p:nvSpPr>
        <p:spPr bwMode="auto">
          <a:xfrm flipH="1">
            <a:off x="3886200" y="1752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302" name="Line 6"/>
          <p:cNvSpPr>
            <a:spLocks noChangeShapeType="1"/>
          </p:cNvSpPr>
          <p:nvPr/>
        </p:nvSpPr>
        <p:spPr bwMode="auto">
          <a:xfrm>
            <a:off x="4724400" y="1752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303" name="Text Box 7"/>
          <p:cNvSpPr txBox="1">
            <a:spLocks noChangeArrowheads="1"/>
          </p:cNvSpPr>
          <p:nvPr/>
        </p:nvSpPr>
        <p:spPr bwMode="auto">
          <a:xfrm>
            <a:off x="3886200" y="1143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q1</a:t>
            </a:r>
          </a:p>
        </p:txBody>
      </p:sp>
      <p:sp>
        <p:nvSpPr>
          <p:cNvPr id="567304" name="Oval 8"/>
          <p:cNvSpPr>
            <a:spLocks noChangeArrowheads="1"/>
          </p:cNvSpPr>
          <p:nvPr/>
        </p:nvSpPr>
        <p:spPr bwMode="auto">
          <a:xfrm>
            <a:off x="5029200" y="23622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67305" name="Oval 9"/>
          <p:cNvSpPr>
            <a:spLocks noChangeArrowheads="1"/>
          </p:cNvSpPr>
          <p:nvPr/>
        </p:nvSpPr>
        <p:spPr bwMode="auto">
          <a:xfrm>
            <a:off x="3505200" y="2362200"/>
            <a:ext cx="533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67306" name="Line 10"/>
          <p:cNvSpPr>
            <a:spLocks noChangeShapeType="1"/>
          </p:cNvSpPr>
          <p:nvPr/>
        </p:nvSpPr>
        <p:spPr bwMode="auto">
          <a:xfrm flipH="1">
            <a:off x="2667000" y="16002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307" name="Line 11"/>
          <p:cNvSpPr>
            <a:spLocks noChangeShapeType="1"/>
          </p:cNvSpPr>
          <p:nvPr/>
        </p:nvSpPr>
        <p:spPr bwMode="auto">
          <a:xfrm>
            <a:off x="4800600" y="16002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308" name="Text Box 12"/>
          <p:cNvSpPr txBox="1">
            <a:spLocks noChangeArrowheads="1"/>
          </p:cNvSpPr>
          <p:nvPr/>
        </p:nvSpPr>
        <p:spPr bwMode="auto">
          <a:xfrm>
            <a:off x="1828800" y="22098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q2</a:t>
            </a:r>
          </a:p>
        </p:txBody>
      </p:sp>
      <p:sp>
        <p:nvSpPr>
          <p:cNvPr id="567309" name="Text Box 13"/>
          <p:cNvSpPr txBox="1">
            <a:spLocks noChangeArrowheads="1"/>
          </p:cNvSpPr>
          <p:nvPr/>
        </p:nvSpPr>
        <p:spPr bwMode="auto">
          <a:xfrm>
            <a:off x="5410200" y="2133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q4</a:t>
            </a:r>
          </a:p>
        </p:txBody>
      </p:sp>
      <p:sp>
        <p:nvSpPr>
          <p:cNvPr id="567310" name="Text Box 14"/>
          <p:cNvSpPr txBox="1">
            <a:spLocks noChangeArrowheads="1"/>
          </p:cNvSpPr>
          <p:nvPr/>
        </p:nvSpPr>
        <p:spPr bwMode="auto">
          <a:xfrm>
            <a:off x="6781800" y="2133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q5</a:t>
            </a:r>
          </a:p>
        </p:txBody>
      </p:sp>
      <p:sp>
        <p:nvSpPr>
          <p:cNvPr id="567311" name="Text Box 15"/>
          <p:cNvSpPr txBox="1">
            <a:spLocks noChangeArrowheads="1"/>
          </p:cNvSpPr>
          <p:nvPr/>
        </p:nvSpPr>
        <p:spPr bwMode="auto">
          <a:xfrm>
            <a:off x="3200400" y="2133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q3</a:t>
            </a:r>
          </a:p>
        </p:txBody>
      </p:sp>
      <p:sp>
        <p:nvSpPr>
          <p:cNvPr id="567312" name="Text Box 16"/>
          <p:cNvSpPr txBox="1">
            <a:spLocks noChangeArrowheads="1"/>
          </p:cNvSpPr>
          <p:nvPr/>
        </p:nvSpPr>
        <p:spPr bwMode="auto">
          <a:xfrm>
            <a:off x="3886200" y="3581400"/>
            <a:ext cx="8382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q2: </a:t>
            </a:r>
            <a:r>
              <a:rPr lang="en-US" sz="1600" dirty="0">
                <a:solidFill>
                  <a:srgbClr val="FF0000"/>
                </a:solidFill>
              </a:rPr>
              <a:t>0.3</a:t>
            </a:r>
            <a:r>
              <a:rPr lang="en-US" sz="1600" dirty="0"/>
              <a:t>  q3: </a:t>
            </a:r>
            <a:r>
              <a:rPr lang="en-US" sz="1600" dirty="0">
                <a:solidFill>
                  <a:srgbClr val="FF0000"/>
                </a:solidFill>
              </a:rPr>
              <a:t>0.2</a:t>
            </a:r>
            <a:r>
              <a:rPr lang="en-US" sz="1600" dirty="0"/>
              <a:t>  q4: </a:t>
            </a:r>
            <a:r>
              <a:rPr lang="en-US" sz="1600" dirty="0">
                <a:solidFill>
                  <a:srgbClr val="FF0000"/>
                </a:solidFill>
              </a:rPr>
              <a:t>0.5</a:t>
            </a:r>
            <a:r>
              <a:rPr lang="en-US" sz="1600" dirty="0"/>
              <a:t>  q5: </a:t>
            </a:r>
          </a:p>
        </p:txBody>
      </p:sp>
      <p:sp>
        <p:nvSpPr>
          <p:cNvPr id="567313" name="Text Box 17"/>
          <p:cNvSpPr txBox="1">
            <a:spLocks noChangeArrowheads="1"/>
          </p:cNvSpPr>
          <p:nvPr/>
        </p:nvSpPr>
        <p:spPr bwMode="auto">
          <a:xfrm>
            <a:off x="4724400" y="3581400"/>
            <a:ext cx="8382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q2: </a:t>
            </a:r>
            <a:r>
              <a:rPr lang="en-US" sz="1600" dirty="0">
                <a:solidFill>
                  <a:srgbClr val="FF0000"/>
                </a:solidFill>
              </a:rPr>
              <a:t>0.1</a:t>
            </a:r>
            <a:r>
              <a:rPr lang="en-US" sz="1600" dirty="0"/>
              <a:t>  q3: </a:t>
            </a:r>
            <a:r>
              <a:rPr lang="en-US" sz="1600" dirty="0">
                <a:solidFill>
                  <a:srgbClr val="FF0000"/>
                </a:solidFill>
              </a:rPr>
              <a:t>0.1</a:t>
            </a:r>
            <a:r>
              <a:rPr lang="en-US" sz="1600" dirty="0"/>
              <a:t>  q4: </a:t>
            </a:r>
            <a:r>
              <a:rPr lang="en-US" sz="1600" dirty="0">
                <a:solidFill>
                  <a:srgbClr val="FF0000"/>
                </a:solidFill>
              </a:rPr>
              <a:t>0.5</a:t>
            </a:r>
            <a:r>
              <a:rPr lang="en-US" sz="1600" dirty="0"/>
              <a:t>  q5: </a:t>
            </a:r>
            <a:r>
              <a:rPr lang="en-US" sz="1600" dirty="0">
                <a:solidFill>
                  <a:srgbClr val="FF0000"/>
                </a:solidFill>
              </a:rPr>
              <a:t>0.3</a:t>
            </a:r>
          </a:p>
        </p:txBody>
      </p:sp>
      <p:sp>
        <p:nvSpPr>
          <p:cNvPr id="567314" name="Text Box 18"/>
          <p:cNvSpPr txBox="1">
            <a:spLocks noChangeArrowheads="1"/>
          </p:cNvSpPr>
          <p:nvPr/>
        </p:nvSpPr>
        <p:spPr bwMode="auto">
          <a:xfrm>
            <a:off x="3886200" y="4648200"/>
            <a:ext cx="8382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q2:  q3: </a:t>
            </a:r>
            <a:r>
              <a:rPr lang="en-US" sz="1600" dirty="0">
                <a:solidFill>
                  <a:srgbClr val="FF0000"/>
                </a:solidFill>
              </a:rPr>
              <a:t>0.2 </a:t>
            </a:r>
            <a:r>
              <a:rPr lang="en-US" sz="1600" dirty="0"/>
              <a:t> q4: </a:t>
            </a:r>
            <a:r>
              <a:rPr lang="en-US" sz="1600" dirty="0">
                <a:solidFill>
                  <a:srgbClr val="FF0000"/>
                </a:solidFill>
              </a:rPr>
              <a:t>0.1</a:t>
            </a:r>
            <a:r>
              <a:rPr lang="en-US" sz="1600" dirty="0"/>
              <a:t>  q5: </a:t>
            </a:r>
            <a:r>
              <a:rPr lang="en-US" sz="1600" dirty="0">
                <a:solidFill>
                  <a:srgbClr val="FF0000"/>
                </a:solidFill>
              </a:rPr>
              <a:t>0.7</a:t>
            </a:r>
          </a:p>
        </p:txBody>
      </p:sp>
      <p:sp>
        <p:nvSpPr>
          <p:cNvPr id="567315" name="Text Box 19"/>
          <p:cNvSpPr txBox="1">
            <a:spLocks noChangeArrowheads="1"/>
          </p:cNvSpPr>
          <p:nvPr/>
        </p:nvSpPr>
        <p:spPr bwMode="auto">
          <a:xfrm>
            <a:off x="4724400" y="4648200"/>
            <a:ext cx="8382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q2: </a:t>
            </a:r>
            <a:r>
              <a:rPr lang="en-US" sz="1600" dirty="0">
                <a:solidFill>
                  <a:srgbClr val="FF0000"/>
                </a:solidFill>
              </a:rPr>
              <a:t>1.0</a:t>
            </a:r>
            <a:r>
              <a:rPr lang="en-US" sz="1600" dirty="0"/>
              <a:t>  q3:   q4:   q5: </a:t>
            </a:r>
          </a:p>
        </p:txBody>
      </p:sp>
      <p:sp>
        <p:nvSpPr>
          <p:cNvPr id="567316" name="Text Box 20"/>
          <p:cNvSpPr txBox="1">
            <a:spLocks noChangeArrowheads="1"/>
          </p:cNvSpPr>
          <p:nvPr/>
        </p:nvSpPr>
        <p:spPr bwMode="auto">
          <a:xfrm>
            <a:off x="4191000" y="3160059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567317" name="Text Box 21"/>
          <p:cNvSpPr txBox="1">
            <a:spLocks noChangeArrowheads="1"/>
          </p:cNvSpPr>
          <p:nvPr/>
        </p:nvSpPr>
        <p:spPr bwMode="auto">
          <a:xfrm>
            <a:off x="4953000" y="3160059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567318" name="Text Box 22"/>
          <p:cNvSpPr txBox="1">
            <a:spLocks noChangeArrowheads="1"/>
          </p:cNvSpPr>
          <p:nvPr/>
        </p:nvSpPr>
        <p:spPr bwMode="auto">
          <a:xfrm>
            <a:off x="3505200" y="4953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567319" name="Text Box 23"/>
          <p:cNvSpPr txBox="1">
            <a:spLocks noChangeArrowheads="1"/>
          </p:cNvSpPr>
          <p:nvPr/>
        </p:nvSpPr>
        <p:spPr bwMode="auto">
          <a:xfrm>
            <a:off x="3505200" y="39624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67321" name="Text Box 25"/>
          <p:cNvSpPr txBox="1">
            <a:spLocks noChangeArrowheads="1"/>
          </p:cNvSpPr>
          <p:nvPr/>
        </p:nvSpPr>
        <p:spPr bwMode="auto">
          <a:xfrm>
            <a:off x="3352800" y="3276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q1: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82" y="381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Matrix Game Graph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990600" y="4271262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Player Row moves: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{1,2}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972734" y="3111387"/>
            <a:ext cx="2485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Player Column moves: 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{1,2}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93594" y="5472499"/>
            <a:ext cx="3915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State q </a:t>
            </a:r>
            <a:r>
              <a:rPr lang="en-US" sz="2000" dirty="0" smtClean="0">
                <a:latin typeface="cmsy10"/>
              </a:rPr>
              <a:t>2</a:t>
            </a:r>
            <a:r>
              <a:rPr lang="en-US" sz="2000" dirty="0" smtClean="0"/>
              <a:t> Q</a:t>
            </a:r>
          </a:p>
          <a:p>
            <a:r>
              <a:rPr lang="en-US" sz="2000" dirty="0" smtClean="0"/>
              <a:t>Strategies </a:t>
            </a:r>
            <a:r>
              <a:rPr lang="en-US" sz="2000" dirty="0" err="1" smtClean="0"/>
              <a:t>x,y</a:t>
            </a:r>
            <a:r>
              <a:rPr lang="en-US" sz="2000" dirty="0" smtClean="0"/>
              <a:t>: Q</a:t>
            </a:r>
            <a:r>
              <a:rPr lang="en-US" sz="2000" baseline="30000" dirty="0" smtClean="0"/>
              <a:t>*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!</a:t>
            </a:r>
            <a:r>
              <a:rPr lang="en-US" sz="2000" dirty="0" smtClean="0"/>
              <a:t> D(Moves)</a:t>
            </a:r>
          </a:p>
          <a:p>
            <a:r>
              <a:rPr lang="en-US" sz="2000" dirty="0" smtClean="0"/>
              <a:t>(</a:t>
            </a:r>
            <a:r>
              <a:rPr lang="en-US" sz="2000" dirty="0" err="1" smtClean="0"/>
              <a:t>x,y</a:t>
            </a:r>
            <a:r>
              <a:rPr lang="en-US" sz="2000" dirty="0" smtClean="0"/>
              <a:t>)@q: probability space on Q</a:t>
            </a:r>
            <a:r>
              <a:rPr lang="en-US" sz="2000" baseline="30000" dirty="0" smtClean="0">
                <a:latin typeface="cmmi10"/>
              </a:rPr>
              <a:t>!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15050" y="5404534"/>
            <a:ext cx="2400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(q1) = 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y(q1) = {1: 0.4; 2: 0.6}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30737" y="6086724"/>
            <a:ext cx="2327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msy10"/>
              </a:rPr>
              <a:t>}</a:t>
            </a:r>
            <a:r>
              <a:rPr lang="en-US" dirty="0" smtClean="0">
                <a:solidFill>
                  <a:srgbClr val="FF0000"/>
                </a:solidFill>
              </a:rPr>
              <a:t>c (</a:t>
            </a:r>
            <a:r>
              <a:rPr lang="en-US" dirty="0" err="1" smtClean="0">
                <a:solidFill>
                  <a:srgbClr val="FF0000"/>
                </a:solidFill>
              </a:rPr>
              <a:t>x,y</a:t>
            </a:r>
            <a:r>
              <a:rPr lang="en-US" dirty="0" smtClean="0">
                <a:solidFill>
                  <a:srgbClr val="FF0000"/>
                </a:solidFill>
              </a:rPr>
              <a:t>)@q1 = 0.28              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5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0" y="13716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Reachability on Game Graphs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1600200" y="32004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Qualitative objectives = repeated reachability</a:t>
            </a:r>
          </a:p>
          <a:p>
            <a:r>
              <a:rPr lang="en-US" sz="2400" dirty="0" smtClean="0"/>
              <a:t>Mean-payoff objectives = SCCs + reachability</a:t>
            </a:r>
          </a:p>
        </p:txBody>
      </p:sp>
    </p:spTree>
    <p:extLst>
      <p:ext uri="{BB962C8B-B14F-4D97-AF65-F5344CB8AC3E}">
        <p14:creationId xmlns:p14="http://schemas.microsoft.com/office/powerpoint/2010/main" val="230804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Strategy Logic SL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914400" y="2133600"/>
            <a:ext cx="792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1. first-order quantification over sorted strategies 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2. linear temporal formulas over observation sequences</a:t>
            </a:r>
          </a:p>
          <a:p>
            <a:r>
              <a:rPr lang="en-US" sz="2000" dirty="0" smtClean="0">
                <a:solidFill>
                  <a:srgbClr val="008000"/>
                </a:solidFill>
              </a:rPr>
              <a:t>3. interpreted over states </a:t>
            </a:r>
          </a:p>
          <a:p>
            <a:endParaRPr lang="en-US" sz="2000" dirty="0">
              <a:solidFill>
                <a:srgbClr val="008000"/>
              </a:solidFill>
            </a:endParaRPr>
          </a:p>
          <a:p>
            <a:r>
              <a:rPr lang="en-US" sz="2000" dirty="0" smtClean="0">
                <a:solidFill>
                  <a:srgbClr val="008000"/>
                </a:solidFill>
              </a:rPr>
              <a:t>q </a:t>
            </a:r>
            <a:r>
              <a:rPr lang="en-US" sz="2000" dirty="0" smtClean="0">
                <a:solidFill>
                  <a:srgbClr val="008000"/>
                </a:solidFill>
                <a:latin typeface="msam10"/>
              </a:rPr>
              <a:t>²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9</a:t>
            </a:r>
            <a:r>
              <a:rPr lang="en-US" sz="2000" dirty="0" smtClean="0">
                <a:solidFill>
                  <a:srgbClr val="FF0000"/>
                </a:solidFill>
              </a:rPr>
              <a:t> x) (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8</a:t>
            </a:r>
            <a:r>
              <a:rPr lang="en-US" sz="2000" dirty="0" smtClean="0">
                <a:solidFill>
                  <a:srgbClr val="FF0000"/>
                </a:solidFill>
              </a:rPr>
              <a:t> y)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/>
              <a:t>  	</a:t>
            </a:r>
            <a:r>
              <a:rPr lang="en-US" sz="2000" dirty="0" err="1" smtClean="0"/>
              <a:t>iff</a:t>
            </a:r>
            <a:r>
              <a:rPr lang="en-US" sz="2000" dirty="0" smtClean="0"/>
              <a:t>	there exists a player-1 strategy x				such that for all player-2 strategies y				</a:t>
            </a:r>
            <a:r>
              <a:rPr lang="en-US" sz="2000" dirty="0" smtClean="0">
                <a:latin typeface="cmmi10"/>
              </a:rPr>
              <a:t>Á</a:t>
            </a:r>
            <a:r>
              <a:rPr lang="en-US" sz="2000" dirty="0" smtClean="0"/>
              <a:t> (</a:t>
            </a:r>
            <a:r>
              <a:rPr lang="en-US" sz="2000" dirty="0" err="1" smtClean="0"/>
              <a:t>x,y</a:t>
            </a:r>
            <a:r>
              <a:rPr lang="en-US" sz="2000" dirty="0" smtClean="0"/>
              <a:t>)@q = 1			   </a:t>
            </a:r>
          </a:p>
        </p:txBody>
      </p:sp>
    </p:spTree>
    <p:extLst>
      <p:ext uri="{BB962C8B-B14F-4D97-AF65-F5344CB8AC3E}">
        <p14:creationId xmlns:p14="http://schemas.microsoft.com/office/powerpoint/2010/main" val="162427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Alternating-Time Temporal Logic ATL*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914400" y="1933545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		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133600"/>
            <a:ext cx="800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1. path quantifiers over sets of players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2. linear temporal formulas over observation sequences</a:t>
            </a:r>
          </a:p>
          <a:p>
            <a:r>
              <a:rPr lang="en-US" sz="2000" dirty="0" smtClean="0">
                <a:solidFill>
                  <a:srgbClr val="008000"/>
                </a:solidFill>
              </a:rPr>
              <a:t>3. interpreted over states </a:t>
            </a:r>
          </a:p>
          <a:p>
            <a:endParaRPr lang="en-US" sz="2000" dirty="0"/>
          </a:p>
          <a:p>
            <a:r>
              <a:rPr lang="en-US" sz="2000" dirty="0" smtClean="0">
                <a:solidFill>
                  <a:srgbClr val="008000"/>
                </a:solidFill>
              </a:rPr>
              <a:t>q </a:t>
            </a:r>
            <a:r>
              <a:rPr lang="en-US" sz="2000" dirty="0" smtClean="0">
                <a:solidFill>
                  <a:srgbClr val="008000"/>
                </a:solidFill>
                <a:latin typeface="msam10"/>
              </a:rPr>
              <a:t>²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hh</a:t>
            </a:r>
            <a:r>
              <a:rPr lang="en-US" sz="2000" dirty="0" err="1">
                <a:solidFill>
                  <a:srgbClr val="FF0000"/>
                </a:solidFill>
              </a:rPr>
              <a:t>T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/>
              <a:t>  	</a:t>
            </a:r>
            <a:r>
              <a:rPr lang="en-US" sz="2000" dirty="0" err="1" smtClean="0"/>
              <a:t>iff</a:t>
            </a: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008000"/>
                </a:solidFill>
              </a:rPr>
              <a:t>if the game starts from state q	</a:t>
            </a:r>
            <a:r>
              <a:rPr lang="en-US" sz="2000" dirty="0" smtClean="0"/>
              <a:t>		</a:t>
            </a: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FF0000"/>
                </a:solidFill>
              </a:rPr>
              <a:t>the players in set T can ensure that </a:t>
            </a:r>
            <a:r>
              <a:rPr lang="en-US" sz="2000" dirty="0" smtClean="0"/>
              <a:t>				</a:t>
            </a:r>
            <a:r>
              <a:rPr lang="en-US" sz="2000" dirty="0" smtClean="0">
                <a:solidFill>
                  <a:srgbClr val="0000FF"/>
                </a:solidFill>
              </a:rPr>
              <a:t>the LTL formula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>
                <a:solidFill>
                  <a:srgbClr val="0000FF"/>
                </a:solidFill>
              </a:rPr>
              <a:t> holds with probability 1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98186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Alternating-Time Temporal Logic ATL*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914400" y="1933545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		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133600"/>
            <a:ext cx="800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1. path quantifiers over sets of players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2. linear temporal formulas over observation sequences</a:t>
            </a:r>
          </a:p>
          <a:p>
            <a:r>
              <a:rPr lang="en-US" sz="2000" dirty="0" smtClean="0">
                <a:solidFill>
                  <a:srgbClr val="008000"/>
                </a:solidFill>
              </a:rPr>
              <a:t>3. interpreted over states </a:t>
            </a:r>
          </a:p>
          <a:p>
            <a:endParaRPr lang="en-US" sz="2000" dirty="0"/>
          </a:p>
          <a:p>
            <a:r>
              <a:rPr lang="en-US" sz="2000" dirty="0" smtClean="0">
                <a:solidFill>
                  <a:srgbClr val="008000"/>
                </a:solidFill>
              </a:rPr>
              <a:t>q </a:t>
            </a:r>
            <a:r>
              <a:rPr lang="en-US" sz="2000" dirty="0" smtClean="0">
                <a:solidFill>
                  <a:srgbClr val="008000"/>
                </a:solidFill>
                <a:latin typeface="msam10"/>
              </a:rPr>
              <a:t>²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hh</a:t>
            </a:r>
            <a:r>
              <a:rPr lang="en-US" sz="2000" dirty="0" err="1">
                <a:solidFill>
                  <a:srgbClr val="FF0000"/>
                </a:solidFill>
              </a:rPr>
              <a:t>T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/>
              <a:t>  	</a:t>
            </a:r>
            <a:r>
              <a:rPr lang="en-US" sz="2000" dirty="0" err="1" smtClean="0"/>
              <a:t>iff</a:t>
            </a: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008000"/>
                </a:solidFill>
              </a:rPr>
              <a:t>if the game starts from state q	</a:t>
            </a:r>
            <a:r>
              <a:rPr lang="en-US" sz="2000" dirty="0" smtClean="0"/>
              <a:t>		</a:t>
            </a: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FF0000"/>
                </a:solidFill>
              </a:rPr>
              <a:t>the players in set T can ensure that </a:t>
            </a:r>
            <a:r>
              <a:rPr lang="en-US" sz="2000" dirty="0" smtClean="0"/>
              <a:t>				</a:t>
            </a:r>
            <a:r>
              <a:rPr lang="en-US" sz="2000" dirty="0" smtClean="0">
                <a:solidFill>
                  <a:srgbClr val="0000FF"/>
                </a:solidFill>
              </a:rPr>
              <a:t>the LTL formula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>
                <a:solidFill>
                  <a:srgbClr val="0000FF"/>
                </a:solidFill>
              </a:rPr>
              <a:t> holds with probability 1</a:t>
            </a:r>
          </a:p>
          <a:p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-1600200" y="485357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 ATL</a:t>
            </a:r>
            <a:r>
              <a:rPr lang="en-US" sz="2400" baseline="30000" dirty="0" smtClean="0"/>
              <a:t>*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µ</a:t>
            </a:r>
            <a:r>
              <a:rPr lang="en-US" sz="2400" dirty="0" smtClean="0"/>
              <a:t> SL :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5474970"/>
            <a:ext cx="61474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hh</a:t>
            </a:r>
            <a:r>
              <a:rPr lang="en-US" sz="2000" dirty="0" err="1" smtClean="0">
                <a:solidFill>
                  <a:srgbClr val="FF0000"/>
                </a:solidFill>
              </a:rPr>
              <a:t>T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>
                <a:latin typeface="cmmi10"/>
              </a:rPr>
              <a:t>  </a:t>
            </a:r>
            <a:r>
              <a:rPr lang="en-US" sz="2000" dirty="0" smtClean="0"/>
              <a:t>=  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9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/>
              </a:rPr>
              <a:t>x</a:t>
            </a:r>
            <a:r>
              <a:rPr lang="en-US" sz="2000" baseline="-25000" dirty="0" smtClean="0">
                <a:solidFill>
                  <a:srgbClr val="FF0000"/>
                </a:solidFill>
                <a:latin typeface="Arial"/>
              </a:rPr>
              <a:t>1</a:t>
            </a:r>
            <a:r>
              <a:rPr lang="en-US" sz="2000" dirty="0" smtClean="0">
                <a:solidFill>
                  <a:srgbClr val="FF0000"/>
                </a:solidFill>
              </a:rPr>
              <a:t>,…,</a:t>
            </a:r>
            <a:r>
              <a:rPr lang="en-US" sz="2000" dirty="0" err="1" smtClean="0">
                <a:solidFill>
                  <a:srgbClr val="FF0000"/>
                </a:solidFill>
                <a:latin typeface="Arial"/>
              </a:rPr>
              <a:t>x</a:t>
            </a:r>
            <a:r>
              <a:rPr lang="en-US" sz="2000" baseline="-25000" dirty="0" err="1" smtClean="0">
                <a:solidFill>
                  <a:srgbClr val="FF0000"/>
                </a:solidFill>
                <a:latin typeface="Arial"/>
              </a:rPr>
              <a:t>m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¦</a:t>
            </a:r>
            <a:r>
              <a:rPr lang="en-US" sz="2000" baseline="-25000" dirty="0">
                <a:solidFill>
                  <a:srgbClr val="FF0000"/>
                </a:solidFill>
              </a:rPr>
              <a:t>T</a:t>
            </a:r>
            <a:r>
              <a:rPr lang="en-US" sz="2000" dirty="0" smtClean="0">
                <a:solidFill>
                  <a:srgbClr val="FF0000"/>
                </a:solidFill>
              </a:rPr>
              <a:t>) (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8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/>
              </a:rPr>
              <a:t>y</a:t>
            </a:r>
            <a:r>
              <a:rPr lang="en-US" sz="2000" baseline="-25000" dirty="0" smtClean="0">
                <a:solidFill>
                  <a:srgbClr val="FF0000"/>
                </a:solidFill>
                <a:latin typeface="Arial"/>
              </a:rPr>
              <a:t>1</a:t>
            </a:r>
            <a:r>
              <a:rPr lang="en-US" sz="2000" dirty="0" smtClean="0">
                <a:solidFill>
                  <a:srgbClr val="FF0000"/>
                </a:solidFill>
              </a:rPr>
              <a:t>,…,</a:t>
            </a:r>
            <a:r>
              <a:rPr lang="en-US" sz="2000" dirty="0" err="1" smtClean="0">
                <a:solidFill>
                  <a:srgbClr val="FF0000"/>
                </a:solidFill>
                <a:latin typeface="Arial"/>
              </a:rPr>
              <a:t>y</a:t>
            </a:r>
            <a:r>
              <a:rPr lang="en-US" sz="2000" baseline="-25000" dirty="0" err="1" smtClean="0">
                <a:solidFill>
                  <a:srgbClr val="FF0000"/>
                </a:solidFill>
                <a:latin typeface="Arial"/>
              </a:rPr>
              <a:t>n</a:t>
            </a:r>
            <a:r>
              <a:rPr lang="en-US" sz="2000" baseline="-25000" dirty="0" smtClean="0">
                <a:solidFill>
                  <a:srgbClr val="FF0000"/>
                </a:solidFill>
                <a:latin typeface="Arial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¦</a:t>
            </a:r>
            <a:r>
              <a:rPr lang="en-US" sz="2000" baseline="-25000" dirty="0" smtClean="0">
                <a:solidFill>
                  <a:srgbClr val="FF0000"/>
                </a:solidFill>
              </a:rPr>
              <a:t>U\T</a:t>
            </a:r>
            <a:r>
              <a:rPr lang="en-US" sz="2000" dirty="0" smtClean="0">
                <a:solidFill>
                  <a:srgbClr val="FF0000"/>
                </a:solidFill>
              </a:rPr>
              <a:t>)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/>
              <a:t>									   </a:t>
            </a:r>
          </a:p>
        </p:txBody>
      </p:sp>
    </p:spTree>
    <p:extLst>
      <p:ext uri="{BB962C8B-B14F-4D97-AF65-F5344CB8AC3E}">
        <p14:creationId xmlns:p14="http://schemas.microsoft.com/office/powerpoint/2010/main" val="330400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Alternating-Time Temporal Logic ATL*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914400" y="1933545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		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133600"/>
            <a:ext cx="8001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1. path quantifiers over sets of players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2. linear temporal formulas over observation sequences</a:t>
            </a:r>
          </a:p>
          <a:p>
            <a:r>
              <a:rPr lang="en-US" sz="2000" dirty="0" smtClean="0">
                <a:solidFill>
                  <a:srgbClr val="008000"/>
                </a:solidFill>
              </a:rPr>
              <a:t>3. interpreted over states </a:t>
            </a:r>
          </a:p>
          <a:p>
            <a:endParaRPr lang="en-US" sz="2000" dirty="0"/>
          </a:p>
          <a:p>
            <a:r>
              <a:rPr lang="en-US" sz="2000" dirty="0" smtClean="0">
                <a:solidFill>
                  <a:srgbClr val="008000"/>
                </a:solidFill>
              </a:rPr>
              <a:t>q </a:t>
            </a:r>
            <a:r>
              <a:rPr lang="en-US" sz="2000" dirty="0" smtClean="0">
                <a:solidFill>
                  <a:srgbClr val="008000"/>
                </a:solidFill>
                <a:latin typeface="msam10"/>
              </a:rPr>
              <a:t>²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hh</a:t>
            </a:r>
            <a:r>
              <a:rPr lang="en-US" sz="2000" dirty="0" err="1">
                <a:solidFill>
                  <a:srgbClr val="FF0000"/>
                </a:solidFill>
              </a:rPr>
              <a:t>T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/>
              <a:t>  	</a:t>
            </a:r>
            <a:r>
              <a:rPr lang="en-US" sz="2000" dirty="0" err="1" smtClean="0"/>
              <a:t>iff</a:t>
            </a: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008000"/>
                </a:solidFill>
              </a:rPr>
              <a:t>if the game starts from state q	</a:t>
            </a:r>
            <a:r>
              <a:rPr lang="en-US" sz="2000" dirty="0" smtClean="0"/>
              <a:t>		</a:t>
            </a: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FF0000"/>
                </a:solidFill>
              </a:rPr>
              <a:t>the players in set T can ensure that </a:t>
            </a:r>
            <a:r>
              <a:rPr lang="en-US" sz="2000" dirty="0" smtClean="0"/>
              <a:t>				</a:t>
            </a:r>
            <a:r>
              <a:rPr lang="en-US" sz="2000" dirty="0" smtClean="0">
                <a:solidFill>
                  <a:srgbClr val="0000FF"/>
                </a:solidFill>
              </a:rPr>
              <a:t>the LTL formula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>
                <a:solidFill>
                  <a:srgbClr val="0000FF"/>
                </a:solidFill>
              </a:rPr>
              <a:t> holds with probability 1</a:t>
            </a:r>
          </a:p>
          <a:p>
            <a:endParaRPr lang="en-US" sz="2000" dirty="0" smtClean="0"/>
          </a:p>
          <a:p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hh;ii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/>
              <a:t>	=   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8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>
                <a:latin typeface="cmmi10"/>
              </a:rPr>
              <a:t>				         	                        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hh</a:t>
            </a:r>
            <a:r>
              <a:rPr lang="en-US" sz="2000" dirty="0" err="1" smtClean="0">
                <a:solidFill>
                  <a:srgbClr val="FF0000"/>
                </a:solidFill>
              </a:rPr>
              <a:t>U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/>
              <a:t>	=   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9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>
                <a:latin typeface="cmmi10"/>
              </a:rPr>
              <a:t>	     	</a:t>
            </a: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[[T]]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/>
              <a:t>	=   </a:t>
            </a:r>
            <a:r>
              <a:rPr lang="en-US" sz="2000" dirty="0" smtClean="0">
                <a:latin typeface="cmsy10"/>
              </a:rPr>
              <a:t>: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hh</a:t>
            </a:r>
            <a:r>
              <a:rPr lang="en-US" sz="2000" dirty="0" err="1" smtClean="0">
                <a:solidFill>
                  <a:srgbClr val="FF0000"/>
                </a:solidFill>
              </a:rPr>
              <a:t>U</a:t>
            </a:r>
            <a:r>
              <a:rPr lang="en-US" sz="2000" dirty="0" smtClean="0">
                <a:solidFill>
                  <a:srgbClr val="FF0000"/>
                </a:solidFill>
              </a:rPr>
              <a:t>\</a:t>
            </a:r>
            <a:r>
              <a:rPr lang="en-US" sz="2000" dirty="0" err="1" smtClean="0">
                <a:solidFill>
                  <a:srgbClr val="FF0000"/>
                </a:solidFill>
              </a:rPr>
              <a:t>T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ii</a:t>
            </a:r>
            <a:r>
              <a:rPr lang="en-US" sz="2000" dirty="0" err="1" smtClean="0">
                <a:solidFill>
                  <a:srgbClr val="0000FF"/>
                </a:solidFill>
                <a:latin typeface="cmsy10"/>
              </a:rPr>
              <a:t>:</a:t>
            </a:r>
            <a:r>
              <a:rPr lang="en-US" sz="2000" dirty="0" err="1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>
                <a:latin typeface="cmmi10"/>
              </a:rPr>
              <a:t> 	   “</a:t>
            </a:r>
            <a:r>
              <a:rPr lang="en-US" sz="2000" dirty="0" smtClean="0"/>
              <a:t>the players not in T cannot prevent </a:t>
            </a:r>
            <a:r>
              <a:rPr lang="en-US" sz="2000" dirty="0" smtClean="0">
                <a:latin typeface="cmmi10"/>
              </a:rPr>
              <a:t>Á”   </a:t>
            </a:r>
          </a:p>
          <a:p>
            <a:r>
              <a:rPr lang="en-US" sz="2000" dirty="0" smtClean="0"/>
              <a:t>			   </a:t>
            </a:r>
          </a:p>
        </p:txBody>
      </p:sp>
    </p:spTree>
    <p:extLst>
      <p:ext uri="{BB962C8B-B14F-4D97-AF65-F5344CB8AC3E}">
        <p14:creationId xmlns:p14="http://schemas.microsoft.com/office/powerpoint/2010/main" val="49557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5334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ATL</a:t>
            </a:r>
            <a:r>
              <a:rPr lang="en-US" sz="3200" baseline="30000" dirty="0"/>
              <a:t>*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msbm10"/>
              </a:rPr>
              <a:t>(</a:t>
            </a:r>
            <a:r>
              <a:rPr lang="en-US" sz="3200" dirty="0" smtClean="0"/>
              <a:t> SL</a:t>
            </a:r>
            <a:endParaRPr lang="en-US" sz="3200" baseline="30000" dirty="0"/>
          </a:p>
        </p:txBody>
      </p:sp>
      <p:sp>
        <p:nvSpPr>
          <p:cNvPr id="2" name="TextBox 1"/>
          <p:cNvSpPr txBox="1"/>
          <p:nvPr/>
        </p:nvSpPr>
        <p:spPr>
          <a:xfrm>
            <a:off x="1389529" y="1600200"/>
            <a:ext cx="7010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Player 1 can ensure 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FF0000"/>
                </a:solidFill>
                <a:latin typeface="Arial"/>
              </a:rPr>
              <a:t>1</a:t>
            </a:r>
            <a:r>
              <a:rPr lang="en-US" sz="2000" dirty="0" smtClean="0">
                <a:solidFill>
                  <a:srgbClr val="FF0000"/>
                </a:solidFill>
              </a:rPr>
              <a:t> if player 2 ensures 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FF0000"/>
                </a:solidFill>
                <a:latin typeface="Arial"/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smtClean="0">
                <a:solidFill>
                  <a:srgbClr val="FF0000"/>
                </a:solidFill>
              </a:rPr>
              <a:t>		(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9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/>
              </a:rPr>
              <a:t>x</a:t>
            </a:r>
            <a:r>
              <a:rPr lang="en-US" sz="2000" dirty="0" smtClean="0">
                <a:solidFill>
                  <a:srgbClr val="FF0000"/>
                </a:solidFill>
              </a:rPr>
              <a:t>)(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8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/>
              </a:rPr>
              <a:t>y</a:t>
            </a:r>
            <a:r>
              <a:rPr lang="en-US" sz="2000" dirty="0" smtClean="0">
                <a:solidFill>
                  <a:srgbClr val="FF0000"/>
                </a:solidFill>
              </a:rPr>
              <a:t>) ( ((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8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/>
              </a:rPr>
              <a:t>x’</a:t>
            </a:r>
            <a:r>
              <a:rPr lang="en-US" sz="2000" dirty="0" smtClean="0">
                <a:solidFill>
                  <a:srgbClr val="FF0000"/>
                </a:solidFill>
              </a:rPr>
              <a:t>) 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  <a:latin typeface="Arial"/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Arial"/>
              </a:rPr>
              <a:t>x’,y</a:t>
            </a:r>
            <a:r>
              <a:rPr lang="en-US" sz="2000" dirty="0" smtClean="0">
                <a:solidFill>
                  <a:srgbClr val="FF0000"/>
                </a:solidFill>
              </a:rPr>
              <a:t>)) 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)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FF0000"/>
                </a:solidFill>
              </a:rPr>
              <a:t>1</a:t>
            </a:r>
            <a:r>
              <a:rPr lang="en-US" sz="2000" dirty="0" smtClean="0">
                <a:solidFill>
                  <a:srgbClr val="FF0000"/>
                </a:solidFill>
                <a:latin typeface="Arial"/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Arial"/>
              </a:rPr>
              <a:t>x,y</a:t>
            </a:r>
            <a:r>
              <a:rPr lang="en-US" sz="2000" dirty="0" smtClean="0">
                <a:solidFill>
                  <a:srgbClr val="FF0000"/>
                </a:solidFill>
              </a:rPr>
              <a:t>) 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940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5334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ATL</a:t>
            </a:r>
            <a:r>
              <a:rPr lang="en-US" sz="3200" baseline="30000" dirty="0"/>
              <a:t>*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msbm10"/>
              </a:rPr>
              <a:t>(</a:t>
            </a:r>
            <a:r>
              <a:rPr lang="en-US" sz="3200" dirty="0" smtClean="0"/>
              <a:t> SL</a:t>
            </a:r>
            <a:endParaRPr lang="en-US" sz="3200" baseline="30000" dirty="0"/>
          </a:p>
        </p:txBody>
      </p:sp>
      <p:sp>
        <p:nvSpPr>
          <p:cNvPr id="2" name="TextBox 1"/>
          <p:cNvSpPr txBox="1"/>
          <p:nvPr/>
        </p:nvSpPr>
        <p:spPr>
          <a:xfrm>
            <a:off x="1389529" y="1600200"/>
            <a:ext cx="7010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Player 1 can ensure 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FF0000"/>
                </a:solidFill>
                <a:latin typeface="Arial"/>
              </a:rPr>
              <a:t>1</a:t>
            </a:r>
            <a:r>
              <a:rPr lang="en-US" sz="2000" dirty="0" smtClean="0">
                <a:solidFill>
                  <a:srgbClr val="FF0000"/>
                </a:solidFill>
              </a:rPr>
              <a:t> if player 2 ensures 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FF0000"/>
                </a:solidFill>
                <a:latin typeface="Arial"/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		(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9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/>
              </a:rPr>
              <a:t>x</a:t>
            </a:r>
            <a:r>
              <a:rPr lang="en-US" sz="2000" dirty="0" smtClean="0">
                <a:solidFill>
                  <a:srgbClr val="FF0000"/>
                </a:solidFill>
              </a:rPr>
              <a:t>)(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8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/>
              </a:rPr>
              <a:t>y</a:t>
            </a:r>
            <a:r>
              <a:rPr lang="en-US" sz="2000" dirty="0" smtClean="0">
                <a:solidFill>
                  <a:srgbClr val="FF0000"/>
                </a:solidFill>
              </a:rPr>
              <a:t>) ( ((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8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/>
              </a:rPr>
              <a:t>x’</a:t>
            </a:r>
            <a:r>
              <a:rPr lang="en-US" sz="2000" dirty="0" smtClean="0">
                <a:solidFill>
                  <a:srgbClr val="FF0000"/>
                </a:solidFill>
              </a:rPr>
              <a:t>) 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  <a:latin typeface="Arial"/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Arial"/>
              </a:rPr>
              <a:t>x’,y</a:t>
            </a:r>
            <a:r>
              <a:rPr lang="en-US" sz="2000" dirty="0" smtClean="0">
                <a:solidFill>
                  <a:srgbClr val="FF0000"/>
                </a:solidFill>
              </a:rPr>
              <a:t>)) 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)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FF0000"/>
                </a:solidFill>
              </a:rPr>
              <a:t>1</a:t>
            </a:r>
            <a:r>
              <a:rPr lang="en-US" sz="2000" dirty="0" smtClean="0">
                <a:solidFill>
                  <a:srgbClr val="FF0000"/>
                </a:solidFill>
                <a:latin typeface="Arial"/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Arial"/>
              </a:rPr>
              <a:t>x,y</a:t>
            </a:r>
            <a:r>
              <a:rPr lang="en-US" sz="2000" dirty="0" smtClean="0">
                <a:solidFill>
                  <a:srgbClr val="FF0000"/>
                </a:solidFill>
              </a:rPr>
              <a:t>) )</a:t>
            </a:r>
          </a:p>
          <a:p>
            <a:endParaRPr lang="en-US" sz="2000" dirty="0"/>
          </a:p>
          <a:p>
            <a:r>
              <a:rPr lang="en-US" sz="2000" dirty="0" smtClean="0">
                <a:solidFill>
                  <a:srgbClr val="0000FF"/>
                </a:solidFill>
              </a:rPr>
              <a:t>The strategy </a:t>
            </a:r>
            <a:r>
              <a:rPr lang="en-US" sz="2000" dirty="0" smtClean="0">
                <a:solidFill>
                  <a:srgbClr val="0000FF"/>
                </a:solidFill>
                <a:latin typeface="Arial"/>
              </a:rPr>
              <a:t>x</a:t>
            </a:r>
            <a:r>
              <a:rPr lang="en-US" sz="2000" dirty="0" smtClean="0">
                <a:solidFill>
                  <a:srgbClr val="0000FF"/>
                </a:solidFill>
              </a:rPr>
              <a:t> dominates all strategies w.r.t. objective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		(</a:t>
            </a:r>
            <a:r>
              <a:rPr lang="en-US" sz="2000" dirty="0" smtClean="0">
                <a:solidFill>
                  <a:srgbClr val="0000FF"/>
                </a:solidFill>
                <a:latin typeface="cmsy10"/>
              </a:rPr>
              <a:t>8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Arial"/>
              </a:rPr>
              <a:t>x’</a:t>
            </a:r>
            <a:r>
              <a:rPr lang="en-US" sz="2000" dirty="0" smtClean="0">
                <a:solidFill>
                  <a:srgbClr val="0000FF"/>
                </a:solidFill>
              </a:rPr>
              <a:t>)(</a:t>
            </a:r>
            <a:r>
              <a:rPr lang="en-US" sz="2000" dirty="0" smtClean="0">
                <a:solidFill>
                  <a:srgbClr val="0000FF"/>
                </a:solidFill>
                <a:latin typeface="cmsy10"/>
              </a:rPr>
              <a:t>8</a:t>
            </a:r>
            <a:r>
              <a:rPr lang="en-US" sz="2000" dirty="0" smtClean="0">
                <a:solidFill>
                  <a:srgbClr val="0000FF"/>
                </a:solidFill>
              </a:rPr>
              <a:t> y) (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>
                <a:solidFill>
                  <a:srgbClr val="0000FF"/>
                </a:solidFill>
              </a:rPr>
              <a:t>(</a:t>
            </a:r>
            <a:r>
              <a:rPr lang="en-US" sz="2000" dirty="0" err="1" smtClean="0">
                <a:solidFill>
                  <a:srgbClr val="0000FF"/>
                </a:solidFill>
                <a:latin typeface="Arial"/>
              </a:rPr>
              <a:t>x’,y</a:t>
            </a:r>
            <a:r>
              <a:rPr lang="en-US" sz="2000" dirty="0" smtClean="0">
                <a:solidFill>
                  <a:srgbClr val="0000FF"/>
                </a:solidFill>
              </a:rPr>
              <a:t>) </a:t>
            </a:r>
            <a:r>
              <a:rPr lang="en-US" sz="2000" dirty="0" smtClean="0">
                <a:solidFill>
                  <a:srgbClr val="0000FF"/>
                </a:solidFill>
                <a:latin typeface="cmsy10"/>
              </a:rPr>
              <a:t>)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>
                <a:solidFill>
                  <a:srgbClr val="0000FF"/>
                </a:solidFill>
              </a:rPr>
              <a:t>(</a:t>
            </a:r>
            <a:r>
              <a:rPr lang="en-US" sz="2000" dirty="0" err="1" smtClean="0">
                <a:solidFill>
                  <a:srgbClr val="0000FF"/>
                </a:solidFill>
                <a:latin typeface="Arial"/>
              </a:rPr>
              <a:t>x,y</a:t>
            </a:r>
            <a:r>
              <a:rPr lang="en-US" sz="2000" dirty="0" smtClean="0">
                <a:solidFill>
                  <a:srgbClr val="0000FF"/>
                </a:solidFill>
              </a:rPr>
              <a:t>) 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1871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5334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ATL</a:t>
            </a:r>
            <a:r>
              <a:rPr lang="en-US" sz="3200" baseline="30000" dirty="0"/>
              <a:t>*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msbm10"/>
              </a:rPr>
              <a:t>(</a:t>
            </a:r>
            <a:r>
              <a:rPr lang="en-US" sz="3200" dirty="0" smtClean="0"/>
              <a:t> SL</a:t>
            </a:r>
            <a:endParaRPr lang="en-US" sz="3200" baseline="30000" dirty="0"/>
          </a:p>
        </p:txBody>
      </p:sp>
      <p:sp>
        <p:nvSpPr>
          <p:cNvPr id="2" name="TextBox 1"/>
          <p:cNvSpPr txBox="1"/>
          <p:nvPr/>
        </p:nvSpPr>
        <p:spPr>
          <a:xfrm>
            <a:off x="1389529" y="1600200"/>
            <a:ext cx="7010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Player 1 can ensure 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FF0000"/>
                </a:solidFill>
                <a:latin typeface="Arial"/>
              </a:rPr>
              <a:t>1</a:t>
            </a:r>
            <a:r>
              <a:rPr lang="en-US" sz="2000" dirty="0" smtClean="0">
                <a:solidFill>
                  <a:srgbClr val="FF0000"/>
                </a:solidFill>
              </a:rPr>
              <a:t> if player 2 ensures 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FF0000"/>
                </a:solidFill>
                <a:latin typeface="Arial"/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		(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9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/>
              </a:rPr>
              <a:t>x</a:t>
            </a:r>
            <a:r>
              <a:rPr lang="en-US" sz="2000" dirty="0" smtClean="0">
                <a:solidFill>
                  <a:srgbClr val="FF0000"/>
                </a:solidFill>
              </a:rPr>
              <a:t>)(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8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/>
              </a:rPr>
              <a:t>y</a:t>
            </a:r>
            <a:r>
              <a:rPr lang="en-US" sz="2000" dirty="0" smtClean="0">
                <a:solidFill>
                  <a:srgbClr val="FF0000"/>
                </a:solidFill>
              </a:rPr>
              <a:t>) ( ((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8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/>
              </a:rPr>
              <a:t>x’</a:t>
            </a:r>
            <a:r>
              <a:rPr lang="en-US" sz="2000" dirty="0" smtClean="0">
                <a:solidFill>
                  <a:srgbClr val="FF0000"/>
                </a:solidFill>
              </a:rPr>
              <a:t>) 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  <a:latin typeface="Arial"/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Arial"/>
              </a:rPr>
              <a:t>x’,y</a:t>
            </a:r>
            <a:r>
              <a:rPr lang="en-US" sz="2000" dirty="0" smtClean="0">
                <a:solidFill>
                  <a:srgbClr val="FF0000"/>
                </a:solidFill>
              </a:rPr>
              <a:t>)) 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)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FF0000"/>
                </a:solidFill>
              </a:rPr>
              <a:t>1</a:t>
            </a:r>
            <a:r>
              <a:rPr lang="en-US" sz="2000" dirty="0" smtClean="0">
                <a:solidFill>
                  <a:srgbClr val="FF0000"/>
                </a:solidFill>
                <a:latin typeface="Arial"/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Arial"/>
              </a:rPr>
              <a:t>x,y</a:t>
            </a:r>
            <a:r>
              <a:rPr lang="en-US" sz="2000" dirty="0" smtClean="0">
                <a:solidFill>
                  <a:srgbClr val="FF0000"/>
                </a:solidFill>
              </a:rPr>
              <a:t>) )</a:t>
            </a:r>
          </a:p>
          <a:p>
            <a:endParaRPr lang="en-US" sz="2000" dirty="0"/>
          </a:p>
          <a:p>
            <a:r>
              <a:rPr lang="en-US" sz="2000" dirty="0" smtClean="0">
                <a:solidFill>
                  <a:srgbClr val="0000FF"/>
                </a:solidFill>
              </a:rPr>
              <a:t>The strategy </a:t>
            </a:r>
            <a:r>
              <a:rPr lang="en-US" sz="2000" dirty="0" smtClean="0">
                <a:solidFill>
                  <a:srgbClr val="0000FF"/>
                </a:solidFill>
                <a:latin typeface="Arial"/>
              </a:rPr>
              <a:t>x</a:t>
            </a:r>
            <a:r>
              <a:rPr lang="en-US" sz="2000" dirty="0" smtClean="0">
                <a:solidFill>
                  <a:srgbClr val="0000FF"/>
                </a:solidFill>
              </a:rPr>
              <a:t> dominates all strategies w.r.t. objective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		(</a:t>
            </a:r>
            <a:r>
              <a:rPr lang="en-US" sz="2000" dirty="0" smtClean="0">
                <a:solidFill>
                  <a:srgbClr val="0000FF"/>
                </a:solidFill>
                <a:latin typeface="cmsy10"/>
              </a:rPr>
              <a:t>8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Arial"/>
              </a:rPr>
              <a:t>x’</a:t>
            </a:r>
            <a:r>
              <a:rPr lang="en-US" sz="2000" dirty="0" smtClean="0">
                <a:solidFill>
                  <a:srgbClr val="0000FF"/>
                </a:solidFill>
              </a:rPr>
              <a:t>)(</a:t>
            </a:r>
            <a:r>
              <a:rPr lang="en-US" sz="2000" dirty="0" smtClean="0">
                <a:solidFill>
                  <a:srgbClr val="0000FF"/>
                </a:solidFill>
                <a:latin typeface="cmsy10"/>
              </a:rPr>
              <a:t>8</a:t>
            </a:r>
            <a:r>
              <a:rPr lang="en-US" sz="2000" dirty="0" smtClean="0">
                <a:solidFill>
                  <a:srgbClr val="0000FF"/>
                </a:solidFill>
              </a:rPr>
              <a:t> y) (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>
                <a:solidFill>
                  <a:srgbClr val="0000FF"/>
                </a:solidFill>
              </a:rPr>
              <a:t>(</a:t>
            </a:r>
            <a:r>
              <a:rPr lang="en-US" sz="2000" dirty="0" err="1" smtClean="0">
                <a:solidFill>
                  <a:srgbClr val="0000FF"/>
                </a:solidFill>
                <a:latin typeface="Arial"/>
              </a:rPr>
              <a:t>x’,y</a:t>
            </a:r>
            <a:r>
              <a:rPr lang="en-US" sz="2000" dirty="0" smtClean="0">
                <a:solidFill>
                  <a:srgbClr val="0000FF"/>
                </a:solidFill>
              </a:rPr>
              <a:t>) </a:t>
            </a:r>
            <a:r>
              <a:rPr lang="en-US" sz="2000" dirty="0" smtClean="0">
                <a:solidFill>
                  <a:srgbClr val="0000FF"/>
                </a:solidFill>
                <a:latin typeface="cmsy10"/>
              </a:rPr>
              <a:t>)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>
                <a:solidFill>
                  <a:srgbClr val="0000FF"/>
                </a:solidFill>
              </a:rPr>
              <a:t>(</a:t>
            </a:r>
            <a:r>
              <a:rPr lang="en-US" sz="2000" dirty="0" err="1" smtClean="0">
                <a:solidFill>
                  <a:srgbClr val="0000FF"/>
                </a:solidFill>
                <a:latin typeface="Arial"/>
              </a:rPr>
              <a:t>x,y</a:t>
            </a:r>
            <a:r>
              <a:rPr lang="en-US" sz="2000" dirty="0" smtClean="0">
                <a:solidFill>
                  <a:srgbClr val="0000FF"/>
                </a:solidFill>
              </a:rPr>
              <a:t>) )</a:t>
            </a:r>
          </a:p>
          <a:p>
            <a:endParaRPr lang="en-US" sz="2000" dirty="0"/>
          </a:p>
          <a:p>
            <a:r>
              <a:rPr lang="en-US" sz="2000" dirty="0" smtClean="0">
                <a:solidFill>
                  <a:srgbClr val="008000"/>
                </a:solidFill>
              </a:rPr>
              <a:t>The strategy profile (</a:t>
            </a:r>
            <a:r>
              <a:rPr lang="en-US" sz="2000" dirty="0" err="1" smtClean="0">
                <a:solidFill>
                  <a:srgbClr val="008000"/>
                </a:solidFill>
              </a:rPr>
              <a:t>x,y</a:t>
            </a:r>
            <a:r>
              <a:rPr lang="en-US" sz="2000" dirty="0" smtClean="0">
                <a:solidFill>
                  <a:srgbClr val="008000"/>
                </a:solidFill>
              </a:rPr>
              <a:t>) is a secure Nash equilibrium:</a:t>
            </a:r>
          </a:p>
          <a:p>
            <a:endParaRPr lang="en-US" sz="2000" dirty="0">
              <a:solidFill>
                <a:srgbClr val="008000"/>
              </a:solidFill>
            </a:endParaRPr>
          </a:p>
          <a:p>
            <a:r>
              <a:rPr lang="en-US" sz="2000" dirty="0" smtClean="0">
                <a:solidFill>
                  <a:srgbClr val="008000"/>
                </a:solidFill>
              </a:rPr>
              <a:t>	</a:t>
            </a:r>
            <a:r>
              <a:rPr lang="en-US" sz="2000" dirty="0">
                <a:solidFill>
                  <a:srgbClr val="008000"/>
                </a:solidFill>
              </a:rPr>
              <a:t>	</a:t>
            </a:r>
            <a:r>
              <a:rPr lang="en-US" sz="2000" dirty="0" smtClean="0">
                <a:solidFill>
                  <a:srgbClr val="008000"/>
                </a:solidFill>
              </a:rPr>
              <a:t>(</a:t>
            </a:r>
            <a:r>
              <a:rPr lang="en-US" sz="2000" dirty="0" smtClean="0">
                <a:solidFill>
                  <a:srgbClr val="008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008000"/>
                </a:solidFill>
              </a:rPr>
              <a:t>1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cmsy10"/>
              </a:rPr>
              <a:t>Æ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008000"/>
                </a:solidFill>
              </a:rPr>
              <a:t>2</a:t>
            </a:r>
            <a:r>
              <a:rPr lang="en-US" sz="2000" dirty="0" smtClean="0">
                <a:solidFill>
                  <a:srgbClr val="008000"/>
                </a:solidFill>
              </a:rPr>
              <a:t>) (</a:t>
            </a:r>
            <a:r>
              <a:rPr lang="en-US" sz="2000" dirty="0" err="1" smtClean="0">
                <a:solidFill>
                  <a:srgbClr val="008000"/>
                </a:solidFill>
              </a:rPr>
              <a:t>x,y</a:t>
            </a:r>
            <a:r>
              <a:rPr lang="en-US" sz="2000" dirty="0" smtClean="0">
                <a:solidFill>
                  <a:srgbClr val="008000"/>
                </a:solidFill>
              </a:rPr>
              <a:t>) 						</a:t>
            </a:r>
            <a:r>
              <a:rPr lang="en-US" sz="2000" dirty="0" smtClean="0">
                <a:solidFill>
                  <a:srgbClr val="008000"/>
                </a:solidFill>
                <a:latin typeface="cmsy10"/>
              </a:rPr>
              <a:t>Æ</a:t>
            </a:r>
            <a:r>
              <a:rPr lang="en-US" sz="2000" dirty="0" smtClean="0">
                <a:solidFill>
                  <a:srgbClr val="008000"/>
                </a:solidFill>
              </a:rPr>
              <a:t> (</a:t>
            </a:r>
            <a:r>
              <a:rPr lang="en-US" sz="2000" dirty="0" smtClean="0">
                <a:solidFill>
                  <a:srgbClr val="008000"/>
                </a:solidFill>
                <a:latin typeface="cmsy10"/>
              </a:rPr>
              <a:t>8</a:t>
            </a:r>
            <a:r>
              <a:rPr lang="en-US" sz="2000" dirty="0" smtClean="0">
                <a:solidFill>
                  <a:srgbClr val="008000"/>
                </a:solidFill>
              </a:rPr>
              <a:t> y’) (</a:t>
            </a:r>
            <a:r>
              <a:rPr lang="en-US" sz="2000" dirty="0" smtClean="0">
                <a:solidFill>
                  <a:srgbClr val="008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008000"/>
                </a:solidFill>
              </a:rPr>
              <a:t>2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cmsy10"/>
              </a:rPr>
              <a:t>)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008000"/>
                </a:solidFill>
              </a:rPr>
              <a:t>1</a:t>
            </a:r>
            <a:r>
              <a:rPr lang="en-US" sz="2000" dirty="0" smtClean="0">
                <a:solidFill>
                  <a:srgbClr val="008000"/>
                </a:solidFill>
              </a:rPr>
              <a:t>) (</a:t>
            </a:r>
            <a:r>
              <a:rPr lang="en-US" sz="2000" dirty="0" err="1" smtClean="0">
                <a:solidFill>
                  <a:srgbClr val="008000"/>
                </a:solidFill>
              </a:rPr>
              <a:t>x,y</a:t>
            </a:r>
            <a:r>
              <a:rPr lang="en-US" sz="2000" dirty="0" smtClean="0">
                <a:solidFill>
                  <a:srgbClr val="008000"/>
                </a:solidFill>
              </a:rPr>
              <a:t>’)</a:t>
            </a:r>
          </a:p>
          <a:p>
            <a:r>
              <a:rPr lang="en-US" sz="2000" dirty="0" smtClean="0">
                <a:solidFill>
                  <a:srgbClr val="008000"/>
                </a:solidFill>
                <a:latin typeface="cmsy10"/>
              </a:rPr>
              <a:t>		Æ</a:t>
            </a:r>
            <a:r>
              <a:rPr lang="en-US" sz="2000" dirty="0" smtClean="0">
                <a:solidFill>
                  <a:srgbClr val="008000"/>
                </a:solidFill>
              </a:rPr>
              <a:t> (</a:t>
            </a:r>
            <a:r>
              <a:rPr lang="en-US" sz="2000" dirty="0" smtClean="0">
                <a:solidFill>
                  <a:srgbClr val="008000"/>
                </a:solidFill>
                <a:latin typeface="cmsy10"/>
              </a:rPr>
              <a:t>8</a:t>
            </a:r>
            <a:r>
              <a:rPr lang="en-US" sz="2000" dirty="0" smtClean="0">
                <a:solidFill>
                  <a:srgbClr val="008000"/>
                </a:solidFill>
              </a:rPr>
              <a:t> x’) (</a:t>
            </a:r>
            <a:r>
              <a:rPr lang="en-US" sz="2000" dirty="0" smtClean="0">
                <a:solidFill>
                  <a:srgbClr val="008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008000"/>
                </a:solidFill>
              </a:rPr>
              <a:t>1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cmsy10"/>
              </a:rPr>
              <a:t>)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cmmi10"/>
              </a:rPr>
              <a:t>Á</a:t>
            </a:r>
            <a:r>
              <a:rPr lang="en-US" sz="2000" baseline="-25000" dirty="0" smtClean="0">
                <a:solidFill>
                  <a:srgbClr val="008000"/>
                </a:solidFill>
              </a:rPr>
              <a:t>2</a:t>
            </a:r>
            <a:r>
              <a:rPr lang="en-US" sz="2000" dirty="0" smtClean="0">
                <a:solidFill>
                  <a:srgbClr val="008000"/>
                </a:solidFill>
              </a:rPr>
              <a:t>) </a:t>
            </a:r>
            <a:r>
              <a:rPr lang="en-US" sz="2000" dirty="0">
                <a:solidFill>
                  <a:srgbClr val="008000"/>
                </a:solidFill>
              </a:rPr>
              <a:t>(</a:t>
            </a:r>
            <a:r>
              <a:rPr lang="en-US" sz="2000" dirty="0" err="1" smtClean="0">
                <a:solidFill>
                  <a:srgbClr val="008000"/>
                </a:solidFill>
              </a:rPr>
              <a:t>x’,y</a:t>
            </a:r>
            <a:r>
              <a:rPr lang="en-US" sz="2000" dirty="0" smtClean="0">
                <a:solidFill>
                  <a:srgbClr val="008000"/>
                </a:solidFill>
              </a:rPr>
              <a:t>) 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5444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096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ATL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905000"/>
            <a:ext cx="7239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ATL is the fragment of ATL</a:t>
            </a:r>
            <a:r>
              <a:rPr lang="en-US" sz="2000" baseline="30000" dirty="0" smtClean="0"/>
              <a:t>*</a:t>
            </a:r>
            <a:r>
              <a:rPr lang="en-US" sz="2000" dirty="0" smtClean="0"/>
              <a:t> in which every temporal operator is preceded by a path quantifier: </a:t>
            </a:r>
          </a:p>
          <a:p>
            <a:endParaRPr lang="en-US" sz="2000" dirty="0"/>
          </a:p>
          <a:p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hh</a:t>
            </a:r>
            <a:r>
              <a:rPr lang="en-US" sz="2000" dirty="0" err="1" smtClean="0">
                <a:solidFill>
                  <a:srgbClr val="FF0000"/>
                </a:solidFill>
              </a:rPr>
              <a:t>T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  <a:latin typeface="cmsy10"/>
              </a:rPr>
              <a:t>°</a:t>
            </a:r>
            <a:r>
              <a:rPr lang="en-US" sz="2000" dirty="0" smtClean="0">
                <a:solidFill>
                  <a:srgbClr val="0000FF"/>
                </a:solidFill>
              </a:rPr>
              <a:t> a		single-shot </a:t>
            </a:r>
            <a:r>
              <a:rPr lang="en-US" sz="2000" dirty="0" smtClean="0">
                <a:solidFill>
                  <a:srgbClr val="FF0000"/>
                </a:solidFill>
              </a:rPr>
              <a:t>game</a:t>
            </a:r>
          </a:p>
          <a:p>
            <a:r>
              <a:rPr lang="en-US" sz="2000" dirty="0"/>
              <a:t>	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hh</a:t>
            </a:r>
            <a:r>
              <a:rPr lang="en-US" sz="2000" dirty="0" err="1" smtClean="0">
                <a:solidFill>
                  <a:srgbClr val="FF0000"/>
                </a:solidFill>
              </a:rPr>
              <a:t>T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0000FF"/>
                </a:solidFill>
                <a:latin typeface="cmsy10"/>
              </a:rPr>
              <a:t>}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b		reachability </a:t>
            </a:r>
            <a:r>
              <a:rPr lang="en-US" sz="2000" dirty="0" smtClean="0">
                <a:solidFill>
                  <a:srgbClr val="FF0000"/>
                </a:solidFill>
              </a:rPr>
              <a:t>game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hh</a:t>
            </a:r>
            <a:r>
              <a:rPr lang="en-US" sz="2000" dirty="0" err="1" smtClean="0">
                <a:solidFill>
                  <a:srgbClr val="FF0000"/>
                </a:solidFill>
              </a:rPr>
              <a:t>T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  <a:latin typeface="Symbol"/>
                <a:sym typeface="Symbol"/>
              </a:rPr>
              <a:t></a:t>
            </a:r>
            <a:r>
              <a:rPr lang="en-US" sz="2000" dirty="0" smtClean="0">
                <a:solidFill>
                  <a:srgbClr val="0000FF"/>
                </a:solidFill>
              </a:rPr>
              <a:t> c		safety </a:t>
            </a:r>
            <a:r>
              <a:rPr lang="en-US" sz="2000" dirty="0" smtClean="0">
                <a:solidFill>
                  <a:srgbClr val="FF0000"/>
                </a:solidFill>
              </a:rPr>
              <a:t>game</a:t>
            </a:r>
          </a:p>
          <a:p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91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096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ATL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905000"/>
            <a:ext cx="7239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ATL is the fragment of ATL</a:t>
            </a:r>
            <a:r>
              <a:rPr lang="en-US" sz="2000" baseline="30000" dirty="0" smtClean="0"/>
              <a:t>*</a:t>
            </a:r>
            <a:r>
              <a:rPr lang="en-US" sz="2000" dirty="0" smtClean="0"/>
              <a:t> in which every temporal operator is preceded by a path quantifier: </a:t>
            </a:r>
          </a:p>
          <a:p>
            <a:endParaRPr lang="en-US" sz="2000" dirty="0"/>
          </a:p>
          <a:p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hh</a:t>
            </a:r>
            <a:r>
              <a:rPr lang="en-US" sz="2000" dirty="0" err="1" smtClean="0">
                <a:solidFill>
                  <a:srgbClr val="FF0000"/>
                </a:solidFill>
              </a:rPr>
              <a:t>T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  <a:latin typeface="cmsy10"/>
              </a:rPr>
              <a:t>°</a:t>
            </a:r>
            <a:r>
              <a:rPr lang="en-US" sz="2000" dirty="0" smtClean="0">
                <a:solidFill>
                  <a:srgbClr val="0000FF"/>
                </a:solidFill>
              </a:rPr>
              <a:t> a		single-shot </a:t>
            </a:r>
            <a:r>
              <a:rPr lang="en-US" sz="2000" dirty="0" smtClean="0">
                <a:solidFill>
                  <a:srgbClr val="FF0000"/>
                </a:solidFill>
              </a:rPr>
              <a:t>game</a:t>
            </a:r>
          </a:p>
          <a:p>
            <a:r>
              <a:rPr lang="en-US" sz="2000" dirty="0"/>
              <a:t>	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hh</a:t>
            </a:r>
            <a:r>
              <a:rPr lang="en-US" sz="2000" dirty="0" err="1" smtClean="0">
                <a:solidFill>
                  <a:srgbClr val="FF0000"/>
                </a:solidFill>
              </a:rPr>
              <a:t>T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0000FF"/>
                </a:solidFill>
                <a:latin typeface="cmsy10"/>
              </a:rPr>
              <a:t>}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b		reachability </a:t>
            </a:r>
            <a:r>
              <a:rPr lang="en-US" sz="2000" dirty="0" smtClean="0">
                <a:solidFill>
                  <a:srgbClr val="FF0000"/>
                </a:solidFill>
              </a:rPr>
              <a:t>game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hh</a:t>
            </a:r>
            <a:r>
              <a:rPr lang="en-US" sz="2000" dirty="0" err="1" smtClean="0">
                <a:solidFill>
                  <a:srgbClr val="FF0000"/>
                </a:solidFill>
              </a:rPr>
              <a:t>T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  <a:latin typeface="Symbol"/>
                <a:sym typeface="Symbol"/>
              </a:rPr>
              <a:t></a:t>
            </a:r>
            <a:r>
              <a:rPr lang="en-US" sz="2000" dirty="0" smtClean="0">
                <a:solidFill>
                  <a:srgbClr val="0000FF"/>
                </a:solidFill>
              </a:rPr>
              <a:t> c		safety </a:t>
            </a:r>
            <a:r>
              <a:rPr lang="en-US" sz="2000" dirty="0" smtClean="0">
                <a:solidFill>
                  <a:srgbClr val="FF0000"/>
                </a:solidFill>
              </a:rPr>
              <a:t>game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 smtClean="0"/>
              <a:t>Not in ATL: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	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hh</a:t>
            </a:r>
            <a:r>
              <a:rPr lang="en-US" sz="2000" dirty="0" err="1" smtClean="0">
                <a:solidFill>
                  <a:srgbClr val="FF0000"/>
                </a:solidFill>
              </a:rPr>
              <a:t>T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  <a:latin typeface="Symbol"/>
                <a:sym typeface="Symbol"/>
              </a:rPr>
              <a:t></a:t>
            </a:r>
            <a:r>
              <a:rPr lang="en-US" sz="2000" dirty="0" smtClean="0">
                <a:solidFill>
                  <a:srgbClr val="0000FF"/>
                </a:solidFill>
                <a:latin typeface="cmsy10"/>
              </a:rPr>
              <a:t>}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c </a:t>
            </a:r>
            <a:r>
              <a:rPr lang="en-US" sz="2000" dirty="0" smtClean="0">
                <a:solidFill>
                  <a:srgbClr val="0000FF"/>
                </a:solidFill>
              </a:rPr>
              <a:t>		</a:t>
            </a:r>
            <a:r>
              <a:rPr lang="en-US" sz="2000" dirty="0" err="1" smtClean="0">
                <a:solidFill>
                  <a:srgbClr val="0000FF"/>
                </a:solidFill>
              </a:rPr>
              <a:t>Buchi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game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hh</a:t>
            </a:r>
            <a:r>
              <a:rPr lang="en-US" sz="2000" dirty="0" err="1" smtClean="0">
                <a:solidFill>
                  <a:srgbClr val="FF0000"/>
                </a:solidFill>
              </a:rPr>
              <a:t>T</a:t>
            </a:r>
            <a:r>
              <a:rPr lang="en-US" sz="2000" dirty="0" err="1" smtClean="0">
                <a:solidFill>
                  <a:srgbClr val="FF0000"/>
                </a:solidFill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Á</a:t>
            </a:r>
            <a:r>
              <a:rPr lang="en-US" sz="2000" dirty="0" smtClean="0"/>
              <a:t> 			</a:t>
            </a:r>
            <a:r>
              <a:rPr lang="en-US" sz="2000" dirty="0" smtClean="0">
                <a:solidFill>
                  <a:srgbClr val="0000FF"/>
                </a:solidFill>
                <a:latin typeface="cmmi10"/>
              </a:rPr>
              <a:t>!</a:t>
            </a:r>
            <a:r>
              <a:rPr lang="en-US" sz="2000" dirty="0" smtClean="0">
                <a:solidFill>
                  <a:srgbClr val="0000FF"/>
                </a:solidFill>
              </a:rPr>
              <a:t>-regular (parity) </a:t>
            </a:r>
            <a:r>
              <a:rPr lang="en-US" sz="2000" dirty="0" smtClean="0">
                <a:solidFill>
                  <a:srgbClr val="FF0000"/>
                </a:solidFill>
              </a:rPr>
              <a:t>game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7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096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Qualitative versus Quantitative ATL</a:t>
            </a:r>
            <a:endParaRPr lang="en-US" sz="3200" dirty="0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294529" y="2544136"/>
            <a:ext cx="676829" cy="73594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rep</a:t>
            </a:r>
            <a:endParaRPr lang="en-US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5047128" y="2050112"/>
            <a:ext cx="744071" cy="69341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lose</a:t>
            </a:r>
            <a:endParaRPr lang="en-US" dirty="0"/>
          </a:p>
        </p:txBody>
      </p:sp>
      <p:cxnSp>
        <p:nvCxnSpPr>
          <p:cNvPr id="6" name="Straight Arrow Connector 5"/>
          <p:cNvCxnSpPr>
            <a:endCxn id="3" idx="2"/>
          </p:cNvCxnSpPr>
          <p:nvPr/>
        </p:nvCxnSpPr>
        <p:spPr>
          <a:xfrm>
            <a:off x="3048000" y="2912108"/>
            <a:ext cx="24652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3" idx="6"/>
            <a:endCxn id="4" idx="2"/>
          </p:cNvCxnSpPr>
          <p:nvPr/>
        </p:nvCxnSpPr>
        <p:spPr>
          <a:xfrm flipV="1">
            <a:off x="3971358" y="2396819"/>
            <a:ext cx="1075770" cy="515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>
            <a:off x="3124199" y="2221295"/>
            <a:ext cx="1106160" cy="412453"/>
          </a:xfrm>
          <a:custGeom>
            <a:avLst/>
            <a:gdLst>
              <a:gd name="connsiteX0" fmla="*/ 340665 w 1106160"/>
              <a:gd name="connsiteY0" fmla="*/ 412453 h 412453"/>
              <a:gd name="connsiteX1" fmla="*/ 35865 w 1106160"/>
              <a:gd name="connsiteY1" fmla="*/ 53865 h 412453"/>
              <a:gd name="connsiteX2" fmla="*/ 1075771 w 1106160"/>
              <a:gd name="connsiteY2" fmla="*/ 35935 h 412453"/>
              <a:gd name="connsiteX3" fmla="*/ 726147 w 1106160"/>
              <a:gd name="connsiteY3" fmla="*/ 385559 h 41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6160" h="412453">
                <a:moveTo>
                  <a:pt x="340665" y="412453"/>
                </a:moveTo>
                <a:cubicBezTo>
                  <a:pt x="127006" y="264535"/>
                  <a:pt x="-86653" y="116618"/>
                  <a:pt x="35865" y="53865"/>
                </a:cubicBezTo>
                <a:cubicBezTo>
                  <a:pt x="158383" y="-8888"/>
                  <a:pt x="960724" y="-19347"/>
                  <a:pt x="1075771" y="35935"/>
                </a:cubicBezTo>
                <a:cubicBezTo>
                  <a:pt x="1190818" y="91217"/>
                  <a:pt x="958482" y="238388"/>
                  <a:pt x="726147" y="385559"/>
                </a:cubicBezTo>
              </a:path>
            </a:pathLst>
          </a:custGeom>
          <a:noFill/>
          <a:ln w="12700"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294529" y="186544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,</a:t>
            </a:r>
            <a:r>
              <a:rPr lang="en-US" dirty="0">
                <a:solidFill>
                  <a:srgbClr val="008000"/>
                </a:solidFill>
              </a:rPr>
              <a:t>2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275177" y="216929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,</a:t>
            </a:r>
            <a:r>
              <a:rPr lang="en-US" dirty="0">
                <a:solidFill>
                  <a:srgbClr val="008000"/>
                </a:solidFill>
              </a:rPr>
              <a:t>1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438400" y="4336033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msy10"/>
              </a:rPr>
              <a:t>hh</a:t>
            </a:r>
            <a:r>
              <a:rPr lang="en-US" sz="2000" dirty="0" err="1" smtClean="0">
                <a:solidFill>
                  <a:srgbClr val="0000FF"/>
                </a:solidFill>
              </a:rPr>
              <a:t>Left</a:t>
            </a:r>
            <a:r>
              <a:rPr lang="en-US" sz="2000" dirty="0" err="1" smtClean="0"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}</a:t>
            </a:r>
            <a:r>
              <a:rPr lang="en-US" sz="2000" dirty="0" smtClean="0"/>
              <a:t> win   =  (</a:t>
            </a:r>
            <a:r>
              <a:rPr lang="en-US" sz="2000" dirty="0">
                <a:latin typeface="cmsy10"/>
              </a:rPr>
              <a:t>9</a:t>
            </a:r>
            <a:r>
              <a:rPr lang="en-US" sz="2000" dirty="0"/>
              <a:t> x</a:t>
            </a:r>
            <a:r>
              <a:rPr lang="en-US" sz="2000" dirty="0" smtClean="0"/>
              <a:t>)(</a:t>
            </a:r>
            <a:r>
              <a:rPr lang="en-US" sz="2000" dirty="0">
                <a:latin typeface="cmsy10"/>
              </a:rPr>
              <a:t>8</a:t>
            </a:r>
            <a:r>
              <a:rPr lang="en-US" sz="2000" dirty="0" smtClean="0"/>
              <a:t> </a:t>
            </a:r>
            <a:r>
              <a:rPr lang="en-US" sz="2000" dirty="0"/>
              <a:t>y</a:t>
            </a:r>
            <a:r>
              <a:rPr lang="en-US" sz="2000" dirty="0" smtClean="0"/>
              <a:t>) (</a:t>
            </a:r>
            <a:r>
              <a:rPr lang="en-US" sz="2000" dirty="0" smtClean="0">
                <a:latin typeface="cmsy10"/>
              </a:rPr>
              <a:t>}</a:t>
            </a:r>
            <a:r>
              <a:rPr lang="en-US" sz="2000" dirty="0"/>
              <a:t> </a:t>
            </a:r>
            <a:r>
              <a:rPr lang="en-US" sz="2000" dirty="0" smtClean="0"/>
              <a:t>win </a:t>
            </a:r>
            <a:r>
              <a:rPr lang="en-US" sz="2000" dirty="0"/>
              <a:t>(</a:t>
            </a:r>
            <a:r>
              <a:rPr lang="en-US" sz="2000" dirty="0" err="1"/>
              <a:t>x,y</a:t>
            </a:r>
            <a:r>
              <a:rPr lang="en-US" sz="2000" dirty="0" smtClean="0"/>
              <a:t>) = 1) </a:t>
            </a:r>
          </a:p>
          <a:p>
            <a:r>
              <a:rPr lang="en-US" sz="2000" dirty="0" err="1" smtClean="0">
                <a:latin typeface="cmsy10"/>
              </a:rPr>
              <a:t>hh</a:t>
            </a:r>
            <a:r>
              <a:rPr lang="en-US" sz="2000" dirty="0" err="1" smtClean="0">
                <a:solidFill>
                  <a:srgbClr val="0000FF"/>
                </a:solidFill>
              </a:rPr>
              <a:t>Left</a:t>
            </a:r>
            <a:r>
              <a:rPr lang="en-US" sz="2000" dirty="0" err="1" smtClean="0"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}</a:t>
            </a:r>
            <a:r>
              <a:rPr lang="en-US" sz="2000" dirty="0" smtClean="0"/>
              <a:t> win   =   </a:t>
            </a:r>
            <a:r>
              <a:rPr lang="en-US" sz="2000" dirty="0" err="1" smtClean="0">
                <a:solidFill>
                  <a:srgbClr val="FF0000"/>
                </a:solidFill>
              </a:rPr>
              <a:t>sup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x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inf</a:t>
            </a:r>
            <a:r>
              <a:rPr lang="en-US" sz="2000" baseline="-25000" dirty="0" err="1">
                <a:solidFill>
                  <a:srgbClr val="FF0000"/>
                </a:solidFill>
              </a:rPr>
              <a:t>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msy10"/>
              </a:rPr>
              <a:t>}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win (</a:t>
            </a:r>
            <a:r>
              <a:rPr lang="en-US" sz="2000" dirty="0" err="1">
                <a:solidFill>
                  <a:srgbClr val="FF0000"/>
                </a:solidFill>
              </a:rPr>
              <a:t>x,y</a:t>
            </a:r>
            <a:r>
              <a:rPr lang="en-US" sz="2000" dirty="0" smtClean="0">
                <a:solidFill>
                  <a:srgbClr val="FF0000"/>
                </a:solidFill>
              </a:rPr>
              <a:t>)   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5047128" y="2963236"/>
            <a:ext cx="744071" cy="69436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win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3" idx="6"/>
            <a:endCxn id="12" idx="2"/>
          </p:cNvCxnSpPr>
          <p:nvPr/>
        </p:nvCxnSpPr>
        <p:spPr>
          <a:xfrm>
            <a:off x="3971358" y="2912108"/>
            <a:ext cx="1075770" cy="3983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50658" y="3175892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,</a:t>
            </a:r>
            <a:r>
              <a:rPr lang="en-US" dirty="0">
                <a:solidFill>
                  <a:srgbClr val="008000"/>
                </a:solidFill>
              </a:rPr>
              <a:t>1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,</a:t>
            </a:r>
            <a:r>
              <a:rPr lang="en-US" dirty="0">
                <a:solidFill>
                  <a:srgbClr val="008000"/>
                </a:solidFill>
              </a:rPr>
              <a:t>2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371600" y="5464314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Player Left can win with probability arbitrarily close to 1.</a:t>
            </a:r>
          </a:p>
          <a:p>
            <a:pPr algn="ctr"/>
            <a:endParaRPr lang="en-US" sz="2000" dirty="0"/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1586741" y="4671329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sym typeface="Wingdings 2" pitchFamily="18" charset="2"/>
              </a:rPr>
              <a:t>1</a:t>
            </a:r>
          </a:p>
        </p:txBody>
      </p:sp>
      <p:sp>
        <p:nvSpPr>
          <p:cNvPr id="37" name="Text Box 24"/>
          <p:cNvSpPr txBox="1">
            <a:spLocks noChangeArrowheads="1"/>
          </p:cNvSpPr>
          <p:nvPr/>
        </p:nvSpPr>
        <p:spPr bwMode="auto">
          <a:xfrm>
            <a:off x="1609159" y="4344005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75564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5" name="Text Box 3"/>
          <p:cNvSpPr txBox="1">
            <a:spLocks noChangeArrowheads="1"/>
          </p:cNvSpPr>
          <p:nvPr/>
        </p:nvSpPr>
        <p:spPr bwMode="auto">
          <a:xfrm>
            <a:off x="1447800" y="1981199"/>
            <a:ext cx="31242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00FF"/>
                </a:solidFill>
                <a:latin typeface="+mj-lt"/>
              </a:rPr>
              <a:t>agent A:</a:t>
            </a:r>
            <a:endParaRPr lang="en-US" sz="2000" b="1" dirty="0">
              <a:solidFill>
                <a:srgbClr val="0000FF"/>
              </a:solidFill>
              <a:latin typeface="+mj-lt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 err="1" smtClean="0">
                <a:solidFill>
                  <a:srgbClr val="0000FF"/>
                </a:solidFill>
                <a:latin typeface="+mj-lt"/>
              </a:rPr>
              <a:t>bool</a:t>
            </a:r>
            <a:r>
              <a:rPr lang="en-US" sz="2000" dirty="0" smtClean="0">
                <a:solidFill>
                  <a:srgbClr val="0000FF"/>
                </a:solidFill>
                <a:latin typeface="+mj-lt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+mj-lt"/>
              </a:rPr>
              <a:t>x := 0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FF"/>
                </a:solidFill>
                <a:latin typeface="+mj-lt"/>
              </a:rPr>
              <a:t>loop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FF"/>
                </a:solidFill>
                <a:latin typeface="+mj-lt"/>
              </a:rPr>
              <a:t>      choice                         	| </a:t>
            </a:r>
            <a:r>
              <a:rPr lang="en-US" sz="2000" dirty="0" smtClean="0">
                <a:solidFill>
                  <a:srgbClr val="0000FF"/>
                </a:solidFill>
                <a:latin typeface="+mj-lt"/>
              </a:rPr>
              <a:t>x := 0                        	| x </a:t>
            </a:r>
            <a:r>
              <a:rPr lang="en-US" sz="2000" dirty="0">
                <a:solidFill>
                  <a:srgbClr val="0000FF"/>
                </a:solidFill>
                <a:latin typeface="+mj-lt"/>
              </a:rPr>
              <a:t>:= x+1 mod 2	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FF"/>
                </a:solidFill>
                <a:latin typeface="+mj-lt"/>
              </a:rPr>
              <a:t>      end choice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FF"/>
                </a:solidFill>
                <a:latin typeface="+mj-lt"/>
              </a:rPr>
              <a:t>end loop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000" dirty="0">
              <a:solidFill>
                <a:srgbClr val="0000FF"/>
              </a:solidFill>
              <a:latin typeface="+mj-lt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FF"/>
                </a:solidFill>
                <a:latin typeface="+mj-lt"/>
                <a:sym typeface="Symbol" pitchFamily="18" charset="2"/>
              </a:rPr>
              <a:t></a:t>
            </a:r>
            <a:r>
              <a:rPr lang="en-US" sz="2000" baseline="-25000" dirty="0">
                <a:solidFill>
                  <a:srgbClr val="0000FF"/>
                </a:solidFill>
                <a:latin typeface="+mj-lt"/>
                <a:sym typeface="Symbol" pitchFamily="18" charset="2"/>
              </a:rPr>
              <a:t>1</a:t>
            </a:r>
            <a:r>
              <a:rPr lang="en-US" sz="2000" b="1" dirty="0">
                <a:solidFill>
                  <a:srgbClr val="0000FF"/>
                </a:solidFill>
                <a:latin typeface="+mj-lt"/>
              </a:rPr>
              <a:t>:</a:t>
            </a:r>
            <a:r>
              <a:rPr lang="en-US" sz="2000" dirty="0">
                <a:solidFill>
                  <a:srgbClr val="0000FF"/>
                </a:solidFill>
                <a:latin typeface="+mj-lt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+mj-lt"/>
                <a:sym typeface="Wingdings 2" pitchFamily="18" charset="2"/>
              </a:rPr>
              <a:t> (</a:t>
            </a:r>
            <a:r>
              <a:rPr lang="en-US" sz="2000" dirty="0">
                <a:solidFill>
                  <a:srgbClr val="0000FF"/>
                </a:solidFill>
                <a:latin typeface="+mj-lt"/>
                <a:sym typeface="Symbol" pitchFamily="18" charset="2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+mj-lt"/>
              </a:rPr>
              <a:t>x </a:t>
            </a:r>
            <a:r>
              <a:rPr lang="en-US" sz="2000" dirty="0" smtClean="0">
                <a:solidFill>
                  <a:srgbClr val="0000FF"/>
                </a:solidFill>
                <a:latin typeface="cmsy10"/>
              </a:rPr>
              <a:t>¸</a:t>
            </a:r>
            <a:r>
              <a:rPr lang="en-US" sz="20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+mj-lt"/>
              </a:rPr>
              <a:t>y )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5334000" y="1981200"/>
            <a:ext cx="3124200" cy="420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8000"/>
                </a:solidFill>
                <a:latin typeface="+mj-lt"/>
              </a:rPr>
              <a:t>a</a:t>
            </a:r>
            <a:r>
              <a:rPr lang="en-US" sz="2000" b="1" dirty="0" smtClean="0">
                <a:solidFill>
                  <a:srgbClr val="008000"/>
                </a:solidFill>
                <a:latin typeface="+mj-lt"/>
              </a:rPr>
              <a:t>gent B:</a:t>
            </a:r>
            <a:endParaRPr lang="en-US" sz="2000" b="1" dirty="0">
              <a:solidFill>
                <a:srgbClr val="008000"/>
              </a:solidFill>
              <a:latin typeface="+mj-lt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 err="1" smtClean="0">
                <a:solidFill>
                  <a:srgbClr val="008000"/>
                </a:solidFill>
                <a:latin typeface="+mj-lt"/>
              </a:rPr>
              <a:t>bool</a:t>
            </a:r>
            <a:r>
              <a:rPr lang="en-US" sz="2000" dirty="0" smtClean="0">
                <a:solidFill>
                  <a:srgbClr val="008000"/>
                </a:solidFill>
                <a:latin typeface="+mj-lt"/>
              </a:rPr>
              <a:t>  </a:t>
            </a:r>
            <a:r>
              <a:rPr lang="en-US" sz="2000" dirty="0">
                <a:solidFill>
                  <a:srgbClr val="008000"/>
                </a:solidFill>
                <a:latin typeface="+mj-lt"/>
              </a:rPr>
              <a:t>y := 0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8000"/>
                </a:solidFill>
                <a:latin typeface="+mj-lt"/>
              </a:rPr>
              <a:t>loop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8000"/>
                </a:solidFill>
                <a:latin typeface="+mj-lt"/>
              </a:rPr>
              <a:t>      choice                         	|  y := x      		|  y := x+1 mod 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8000"/>
                </a:solidFill>
                <a:latin typeface="+mj-lt"/>
              </a:rPr>
              <a:t>      end choice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8000"/>
                </a:solidFill>
                <a:latin typeface="+mj-lt"/>
              </a:rPr>
              <a:t>end loop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000" dirty="0">
              <a:solidFill>
                <a:srgbClr val="008000"/>
              </a:solidFill>
              <a:latin typeface="+mj-lt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8000"/>
                </a:solidFill>
                <a:latin typeface="+mj-lt"/>
                <a:sym typeface="Symbol" pitchFamily="18" charset="2"/>
              </a:rPr>
              <a:t></a:t>
            </a:r>
            <a:r>
              <a:rPr lang="en-US" sz="2000" baseline="-25000" dirty="0">
                <a:solidFill>
                  <a:srgbClr val="008000"/>
                </a:solidFill>
                <a:latin typeface="+mj-lt"/>
                <a:sym typeface="Symbol" pitchFamily="18" charset="2"/>
              </a:rPr>
              <a:t>2</a:t>
            </a:r>
            <a:r>
              <a:rPr lang="en-US" sz="2000" b="1" dirty="0">
                <a:solidFill>
                  <a:srgbClr val="008000"/>
                </a:solidFill>
                <a:latin typeface="+mj-lt"/>
              </a:rPr>
              <a:t>:</a:t>
            </a:r>
            <a:r>
              <a:rPr lang="en-US" sz="2000" dirty="0">
                <a:solidFill>
                  <a:srgbClr val="008000"/>
                </a:solidFill>
                <a:latin typeface="+mj-lt"/>
              </a:rPr>
              <a:t>   </a:t>
            </a:r>
            <a:r>
              <a:rPr lang="en-US" sz="2000" dirty="0">
                <a:solidFill>
                  <a:srgbClr val="008000"/>
                </a:solidFill>
                <a:latin typeface="+mj-lt"/>
                <a:sym typeface="Wingdings 2" pitchFamily="18" charset="2"/>
              </a:rPr>
              <a:t></a:t>
            </a:r>
            <a:r>
              <a:rPr lang="en-US" sz="2000" dirty="0">
                <a:solidFill>
                  <a:srgbClr val="008000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+mj-lt"/>
                <a:sym typeface="Wingdings 2" pitchFamily="18" charset="2"/>
              </a:rPr>
              <a:t>(y = 0)</a:t>
            </a:r>
            <a:endParaRPr lang="en-US" sz="2000" dirty="0">
              <a:solidFill>
                <a:srgbClr val="008000"/>
              </a:solidFill>
              <a:latin typeface="+mj-lt"/>
              <a:sym typeface="Wingdings 2" pitchFamily="18" charset="2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572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+mj-lt"/>
              </a:rPr>
              <a:t>Two Agents</a:t>
            </a:r>
            <a:endParaRPr lang="en-US" sz="280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44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096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Qualitative versus Quantitative ATL</a:t>
            </a:r>
            <a:endParaRPr lang="en-US" sz="3200" dirty="0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294529" y="2544136"/>
            <a:ext cx="676829" cy="73594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rep</a:t>
            </a:r>
            <a:endParaRPr lang="en-US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5047128" y="2050112"/>
            <a:ext cx="744071" cy="69341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lose</a:t>
            </a:r>
            <a:endParaRPr lang="en-US" dirty="0"/>
          </a:p>
        </p:txBody>
      </p:sp>
      <p:cxnSp>
        <p:nvCxnSpPr>
          <p:cNvPr id="6" name="Straight Arrow Connector 5"/>
          <p:cNvCxnSpPr>
            <a:endCxn id="3" idx="2"/>
          </p:cNvCxnSpPr>
          <p:nvPr/>
        </p:nvCxnSpPr>
        <p:spPr>
          <a:xfrm>
            <a:off x="3048000" y="2912108"/>
            <a:ext cx="24652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3" idx="6"/>
            <a:endCxn id="4" idx="2"/>
          </p:cNvCxnSpPr>
          <p:nvPr/>
        </p:nvCxnSpPr>
        <p:spPr>
          <a:xfrm flipV="1">
            <a:off x="3971358" y="2396819"/>
            <a:ext cx="1075770" cy="515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>
            <a:off x="3124199" y="2221295"/>
            <a:ext cx="1106160" cy="412453"/>
          </a:xfrm>
          <a:custGeom>
            <a:avLst/>
            <a:gdLst>
              <a:gd name="connsiteX0" fmla="*/ 340665 w 1106160"/>
              <a:gd name="connsiteY0" fmla="*/ 412453 h 412453"/>
              <a:gd name="connsiteX1" fmla="*/ 35865 w 1106160"/>
              <a:gd name="connsiteY1" fmla="*/ 53865 h 412453"/>
              <a:gd name="connsiteX2" fmla="*/ 1075771 w 1106160"/>
              <a:gd name="connsiteY2" fmla="*/ 35935 h 412453"/>
              <a:gd name="connsiteX3" fmla="*/ 726147 w 1106160"/>
              <a:gd name="connsiteY3" fmla="*/ 385559 h 41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6160" h="412453">
                <a:moveTo>
                  <a:pt x="340665" y="412453"/>
                </a:moveTo>
                <a:cubicBezTo>
                  <a:pt x="127006" y="264535"/>
                  <a:pt x="-86653" y="116618"/>
                  <a:pt x="35865" y="53865"/>
                </a:cubicBezTo>
                <a:cubicBezTo>
                  <a:pt x="158383" y="-8888"/>
                  <a:pt x="960724" y="-19347"/>
                  <a:pt x="1075771" y="35935"/>
                </a:cubicBezTo>
                <a:cubicBezTo>
                  <a:pt x="1190818" y="91217"/>
                  <a:pt x="958482" y="238388"/>
                  <a:pt x="726147" y="385559"/>
                </a:cubicBezTo>
              </a:path>
            </a:pathLst>
          </a:custGeom>
          <a:noFill/>
          <a:ln w="12700"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294529" y="186544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,</a:t>
            </a:r>
            <a:r>
              <a:rPr lang="en-US" dirty="0">
                <a:solidFill>
                  <a:srgbClr val="008000"/>
                </a:solidFill>
              </a:rPr>
              <a:t>2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275177" y="216929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,</a:t>
            </a:r>
            <a:r>
              <a:rPr lang="en-US" dirty="0">
                <a:solidFill>
                  <a:srgbClr val="008000"/>
                </a:solidFill>
              </a:rPr>
              <a:t>1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438400" y="4336033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msy10"/>
              </a:rPr>
              <a:t>hh</a:t>
            </a:r>
            <a:r>
              <a:rPr lang="en-US" sz="2000" dirty="0" err="1" smtClean="0">
                <a:solidFill>
                  <a:srgbClr val="0000FF"/>
                </a:solidFill>
              </a:rPr>
              <a:t>Left</a:t>
            </a:r>
            <a:r>
              <a:rPr lang="en-US" sz="2000" dirty="0" err="1" smtClean="0"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}</a:t>
            </a:r>
            <a:r>
              <a:rPr lang="en-US" sz="2000" dirty="0" smtClean="0"/>
              <a:t> win   =  (</a:t>
            </a:r>
            <a:r>
              <a:rPr lang="en-US" sz="2000" dirty="0">
                <a:latin typeface="cmsy10"/>
              </a:rPr>
              <a:t>9</a:t>
            </a:r>
            <a:r>
              <a:rPr lang="en-US" sz="2000" dirty="0"/>
              <a:t> x</a:t>
            </a:r>
            <a:r>
              <a:rPr lang="en-US" sz="2000" dirty="0" smtClean="0"/>
              <a:t>)(</a:t>
            </a:r>
            <a:r>
              <a:rPr lang="en-US" sz="2000" dirty="0">
                <a:latin typeface="cmsy10"/>
              </a:rPr>
              <a:t>8</a:t>
            </a:r>
            <a:r>
              <a:rPr lang="en-US" sz="2000" dirty="0" smtClean="0"/>
              <a:t> </a:t>
            </a:r>
            <a:r>
              <a:rPr lang="en-US" sz="2000" dirty="0"/>
              <a:t>y</a:t>
            </a:r>
            <a:r>
              <a:rPr lang="en-US" sz="2000" dirty="0" smtClean="0"/>
              <a:t>) (</a:t>
            </a:r>
            <a:r>
              <a:rPr lang="en-US" sz="2000" dirty="0" smtClean="0">
                <a:latin typeface="cmsy10"/>
              </a:rPr>
              <a:t>}</a:t>
            </a:r>
            <a:r>
              <a:rPr lang="en-US" sz="2000" dirty="0"/>
              <a:t> </a:t>
            </a:r>
            <a:r>
              <a:rPr lang="en-US" sz="2000" dirty="0" smtClean="0"/>
              <a:t>win </a:t>
            </a:r>
            <a:r>
              <a:rPr lang="en-US" sz="2000" dirty="0"/>
              <a:t>(</a:t>
            </a:r>
            <a:r>
              <a:rPr lang="en-US" sz="2000" dirty="0" err="1"/>
              <a:t>x,y</a:t>
            </a:r>
            <a:r>
              <a:rPr lang="en-US" sz="2000" dirty="0" smtClean="0"/>
              <a:t>) = 1) </a:t>
            </a:r>
          </a:p>
          <a:p>
            <a:r>
              <a:rPr lang="en-US" sz="2000" dirty="0" err="1" smtClean="0">
                <a:latin typeface="cmsy10"/>
              </a:rPr>
              <a:t>hh</a:t>
            </a:r>
            <a:r>
              <a:rPr lang="en-US" sz="2000" dirty="0" err="1" smtClean="0">
                <a:solidFill>
                  <a:srgbClr val="0000FF"/>
                </a:solidFill>
              </a:rPr>
              <a:t>Left</a:t>
            </a:r>
            <a:r>
              <a:rPr lang="en-US" sz="2000" dirty="0" err="1" smtClean="0">
                <a:latin typeface="cmsy10"/>
              </a:rPr>
              <a:t>ii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}</a:t>
            </a:r>
            <a:r>
              <a:rPr lang="en-US" sz="2000" dirty="0" smtClean="0"/>
              <a:t> win   =   </a:t>
            </a:r>
            <a:r>
              <a:rPr lang="en-US" sz="2000" dirty="0" err="1" smtClean="0">
                <a:solidFill>
                  <a:srgbClr val="FF0000"/>
                </a:solidFill>
              </a:rPr>
              <a:t>sup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x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inf</a:t>
            </a:r>
            <a:r>
              <a:rPr lang="en-US" sz="2000" baseline="-25000" dirty="0" err="1">
                <a:solidFill>
                  <a:srgbClr val="FF0000"/>
                </a:solidFill>
              </a:rPr>
              <a:t>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msy10"/>
              </a:rPr>
              <a:t>}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win (</a:t>
            </a:r>
            <a:r>
              <a:rPr lang="en-US" sz="2000" dirty="0" err="1">
                <a:solidFill>
                  <a:srgbClr val="FF0000"/>
                </a:solidFill>
              </a:rPr>
              <a:t>x,y</a:t>
            </a:r>
            <a:r>
              <a:rPr lang="en-US" sz="2000" dirty="0" smtClean="0">
                <a:solidFill>
                  <a:srgbClr val="FF0000"/>
                </a:solidFill>
              </a:rPr>
              <a:t>)   </a:t>
            </a:r>
            <a:r>
              <a:rPr lang="en-US" sz="2000" dirty="0" smtClean="0"/>
              <a:t>=   1</a:t>
            </a:r>
            <a:endParaRPr lang="en-US" sz="2000" dirty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5047128" y="2963236"/>
            <a:ext cx="744071" cy="69436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win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3" idx="6"/>
            <a:endCxn id="12" idx="2"/>
          </p:cNvCxnSpPr>
          <p:nvPr/>
        </p:nvCxnSpPr>
        <p:spPr>
          <a:xfrm>
            <a:off x="3971358" y="2912108"/>
            <a:ext cx="1075770" cy="3983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50658" y="3175892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,</a:t>
            </a:r>
            <a:r>
              <a:rPr lang="en-US" dirty="0">
                <a:solidFill>
                  <a:srgbClr val="008000"/>
                </a:solidFill>
              </a:rPr>
              <a:t>1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,</a:t>
            </a:r>
            <a:r>
              <a:rPr lang="en-US" dirty="0">
                <a:solidFill>
                  <a:srgbClr val="008000"/>
                </a:solidFill>
              </a:rPr>
              <a:t>2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371600" y="5464314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Player Left can win with probability arbitrarily close to 1.</a:t>
            </a:r>
          </a:p>
          <a:p>
            <a:pPr algn="ctr"/>
            <a:endParaRPr lang="en-US" sz="2000" dirty="0"/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1586741" y="4671329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37" name="Text Box 24"/>
          <p:cNvSpPr txBox="1">
            <a:spLocks noChangeArrowheads="1"/>
          </p:cNvSpPr>
          <p:nvPr/>
        </p:nvSpPr>
        <p:spPr bwMode="auto">
          <a:xfrm>
            <a:off x="1609159" y="4344005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5910647"/>
            <a:ext cx="883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Values may be irrational; optimal strategies may require infinite memory.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96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Complexity of Model Checking 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1524000" y="2362200"/>
            <a:ext cx="6705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CTL: linear in formula, NLOGSPACE in graph</a:t>
            </a:r>
          </a:p>
          <a:p>
            <a:r>
              <a:rPr lang="en-US" sz="2000" dirty="0" smtClean="0">
                <a:solidFill>
                  <a:srgbClr val="008000"/>
                </a:solidFill>
              </a:rPr>
              <a:t>Pure ATL: linear in formula, PTIME in graph</a:t>
            </a:r>
          </a:p>
          <a:p>
            <a:r>
              <a:rPr lang="en-US" sz="2000" dirty="0" smtClean="0">
                <a:solidFill>
                  <a:srgbClr val="008000"/>
                </a:solidFill>
              </a:rPr>
              <a:t>Quantitative ATL: linear in formula, quadratic in graph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00FF"/>
                </a:solidFill>
              </a:rPr>
              <a:t>CTL</a:t>
            </a:r>
            <a:r>
              <a:rPr lang="en-US" sz="2000" baseline="30000" dirty="0" smtClean="0">
                <a:solidFill>
                  <a:srgbClr val="0000FF"/>
                </a:solidFill>
              </a:rPr>
              <a:t>*</a:t>
            </a:r>
            <a:r>
              <a:rPr lang="en-US" sz="2000" dirty="0" smtClean="0">
                <a:solidFill>
                  <a:srgbClr val="0000FF"/>
                </a:solidFill>
              </a:rPr>
              <a:t>: PSPACE in formula (convert to word automaton)      ATL</a:t>
            </a:r>
            <a:r>
              <a:rPr lang="en-US" sz="2000" baseline="30000" dirty="0" smtClean="0">
                <a:solidFill>
                  <a:srgbClr val="0000FF"/>
                </a:solidFill>
              </a:rPr>
              <a:t>*</a:t>
            </a:r>
            <a:r>
              <a:rPr lang="en-US" sz="2000" dirty="0" smtClean="0">
                <a:solidFill>
                  <a:srgbClr val="0000FF"/>
                </a:solidFill>
              </a:rPr>
              <a:t>: 2EXPTIME in formula (convert to tree automaton)</a:t>
            </a:r>
          </a:p>
          <a:p>
            <a:endParaRPr lang="en-US" sz="2000" dirty="0"/>
          </a:p>
          <a:p>
            <a:r>
              <a:rPr lang="en-US" sz="2000" dirty="0" smtClean="0">
                <a:solidFill>
                  <a:srgbClr val="FF0000"/>
                </a:solidFill>
              </a:rPr>
              <a:t>SL: extra exponential for every quantifier elimination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46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Text Box 2"/>
          <p:cNvSpPr txBox="1">
            <a:spLocks noChangeArrowheads="1"/>
          </p:cNvSpPr>
          <p:nvPr/>
        </p:nvSpPr>
        <p:spPr bwMode="auto">
          <a:xfrm>
            <a:off x="1371600" y="2286000"/>
            <a:ext cx="70866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dirty="0">
                <a:solidFill>
                  <a:srgbClr val="008000"/>
                </a:solidFill>
              </a:rPr>
              <a:t>Number of players: </a:t>
            </a:r>
            <a:r>
              <a:rPr lang="en-US" dirty="0" smtClean="0">
                <a:solidFill>
                  <a:srgbClr val="008000"/>
                </a:solidFill>
              </a:rPr>
              <a:t>1 (graph), 1.5 (MDP), 2, 2.5, k agents</a:t>
            </a:r>
            <a:endParaRPr lang="en-US" dirty="0">
              <a:solidFill>
                <a:srgbClr val="008000"/>
              </a:solidFill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dirty="0">
                <a:solidFill>
                  <a:srgbClr val="008000"/>
                </a:solidFill>
              </a:rPr>
              <a:t>Alternation: turn-based or </a:t>
            </a:r>
            <a:r>
              <a:rPr lang="en-US" dirty="0" smtClean="0">
                <a:solidFill>
                  <a:srgbClr val="008000"/>
                </a:solidFill>
              </a:rPr>
              <a:t>concurrent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Formulas: zero-sum </a:t>
            </a:r>
            <a:r>
              <a:rPr lang="en-US" dirty="0">
                <a:solidFill>
                  <a:srgbClr val="0000FF"/>
                </a:solidFill>
              </a:rPr>
              <a:t>(ATL) or </a:t>
            </a:r>
            <a:r>
              <a:rPr lang="en-US" dirty="0" smtClean="0">
                <a:solidFill>
                  <a:srgbClr val="0000FF"/>
                </a:solidFill>
              </a:rPr>
              <a:t>strategic </a:t>
            </a:r>
            <a:r>
              <a:rPr lang="en-US" dirty="0">
                <a:solidFill>
                  <a:srgbClr val="0000FF"/>
                </a:solidFill>
              </a:rPr>
              <a:t>(SL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endParaRPr lang="en-US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dirty="0">
                <a:solidFill>
                  <a:srgbClr val="0000FF"/>
                </a:solidFill>
              </a:rPr>
              <a:t>Strategies: pure or </a:t>
            </a:r>
            <a:r>
              <a:rPr lang="en-US" dirty="0" smtClean="0">
                <a:solidFill>
                  <a:srgbClr val="0000FF"/>
                </a:solidFill>
              </a:rPr>
              <a:t>randomized; how much memory needed</a:t>
            </a:r>
            <a:endParaRPr lang="en-US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Values: </a:t>
            </a:r>
            <a:r>
              <a:rPr lang="en-US" dirty="0">
                <a:solidFill>
                  <a:srgbClr val="FF0000"/>
                </a:solidFill>
              </a:rPr>
              <a:t>qualitative (</a:t>
            </a:r>
            <a:r>
              <a:rPr lang="en-US" dirty="0" err="1">
                <a:solidFill>
                  <a:srgbClr val="FF0000"/>
                </a:solidFill>
              </a:rPr>
              <a:t>boolean</a:t>
            </a:r>
            <a:r>
              <a:rPr lang="en-US" dirty="0">
                <a:solidFill>
                  <a:srgbClr val="FF0000"/>
                </a:solidFill>
              </a:rPr>
              <a:t>) or </a:t>
            </a:r>
            <a:r>
              <a:rPr lang="en-US" dirty="0" smtClean="0">
                <a:solidFill>
                  <a:srgbClr val="FF0000"/>
                </a:solidFill>
              </a:rPr>
              <a:t>quantitative </a:t>
            </a:r>
            <a:r>
              <a:rPr lang="en-US" dirty="0">
                <a:solidFill>
                  <a:srgbClr val="FF0000"/>
                </a:solidFill>
              </a:rPr>
              <a:t>(real)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Objectives: </a:t>
            </a:r>
            <a:r>
              <a:rPr lang="en-US" dirty="0" err="1">
                <a:solidFill>
                  <a:srgbClr val="FF0000"/>
                </a:solidFill>
              </a:rPr>
              <a:t>Borel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1 (</a:t>
            </a:r>
            <a:r>
              <a:rPr lang="en-US" dirty="0" smtClean="0">
                <a:solidFill>
                  <a:srgbClr val="FF0000"/>
                </a:solidFill>
                <a:latin typeface="Symbol"/>
                <a:sym typeface="Symbol"/>
              </a:rPr>
              <a:t></a:t>
            </a:r>
            <a:r>
              <a:rPr lang="en-US" dirty="0" smtClean="0">
                <a:solidFill>
                  <a:srgbClr val="FF0000"/>
                </a:solidFill>
              </a:rPr>
              <a:t>), 2 (</a:t>
            </a:r>
            <a:r>
              <a:rPr lang="en-US" dirty="0" smtClean="0">
                <a:solidFill>
                  <a:srgbClr val="FF0000"/>
                </a:solidFill>
                <a:latin typeface="Symbol"/>
                <a:sym typeface="Symbol"/>
              </a:rPr>
              <a:t></a:t>
            </a:r>
            <a:r>
              <a:rPr lang="en-US" dirty="0" smtClean="0">
                <a:solidFill>
                  <a:srgbClr val="FF0000"/>
                </a:solidFill>
                <a:latin typeface="cmsy10"/>
                <a:sym typeface="Symbol"/>
              </a:rPr>
              <a:t>}</a:t>
            </a:r>
            <a:r>
              <a:rPr lang="en-US" dirty="0" smtClean="0">
                <a:solidFill>
                  <a:srgbClr val="FF0000"/>
                </a:solidFill>
              </a:rPr>
              <a:t>), 2.5 (</a:t>
            </a:r>
            <a:r>
              <a:rPr lang="en-US" dirty="0" smtClean="0">
                <a:solidFill>
                  <a:srgbClr val="FF0000"/>
                </a:solidFill>
                <a:latin typeface="cmmi10"/>
              </a:rPr>
              <a:t>!</a:t>
            </a:r>
            <a:r>
              <a:rPr lang="en-US" dirty="0" smtClean="0">
                <a:solidFill>
                  <a:srgbClr val="FF0000"/>
                </a:solidFill>
              </a:rPr>
              <a:t>-regular), 3 (mean payoff)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61859" name="Text Box 3"/>
          <p:cNvSpPr txBox="1">
            <a:spLocks noChangeArrowheads="1"/>
          </p:cNvSpPr>
          <p:nvPr/>
        </p:nvSpPr>
        <p:spPr bwMode="auto">
          <a:xfrm>
            <a:off x="0" y="93396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/>
              <a:t>Classification </a:t>
            </a:r>
            <a:r>
              <a:rPr lang="en-US" sz="2800" dirty="0"/>
              <a:t>of Graph </a:t>
            </a:r>
            <a:r>
              <a:rPr lang="en-US" sz="2800" dirty="0" smtClean="0"/>
              <a:t>Games so far …</a:t>
            </a:r>
            <a:r>
              <a:rPr lang="en-US" sz="2800" dirty="0" smtClean="0">
                <a:sym typeface="Symbol" pitchFamily="18" charset="2"/>
              </a:rPr>
              <a:t>  </a:t>
            </a:r>
            <a:endParaRPr lang="en-US" sz="28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3312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Bidding Game Graph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1600200" y="2133600"/>
            <a:ext cx="7086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Each player has a budget.</a:t>
            </a:r>
          </a:p>
          <a:p>
            <a:r>
              <a:rPr lang="en-US" sz="2000" dirty="0" smtClean="0"/>
              <a:t>At each node, each player bids part of their budget.</a:t>
            </a:r>
          </a:p>
          <a:p>
            <a:r>
              <a:rPr lang="en-US" sz="2000" dirty="0" smtClean="0"/>
              <a:t>The winning player chooses the transition.</a:t>
            </a:r>
          </a:p>
          <a:p>
            <a:endParaRPr lang="en-US" sz="2000" dirty="0"/>
          </a:p>
          <a:p>
            <a:r>
              <a:rPr lang="en-US" sz="2000" dirty="0" smtClean="0">
                <a:solidFill>
                  <a:srgbClr val="008000"/>
                </a:solidFill>
              </a:rPr>
              <a:t>Richman bidding: the winning bid goes to the losing player.</a:t>
            </a:r>
          </a:p>
          <a:p>
            <a:r>
              <a:rPr lang="en-US" sz="2000" dirty="0" err="1" smtClean="0">
                <a:solidFill>
                  <a:srgbClr val="008000"/>
                </a:solidFill>
              </a:rPr>
              <a:t>Poorman</a:t>
            </a:r>
            <a:r>
              <a:rPr lang="en-US" sz="2000" dirty="0" smtClean="0">
                <a:solidFill>
                  <a:srgbClr val="008000"/>
                </a:solidFill>
              </a:rPr>
              <a:t> bidding: the winning bid goes to the “bank.”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7096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Bidding Game Graph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1600200" y="1905000"/>
            <a:ext cx="7086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Each player has a budget.</a:t>
            </a:r>
          </a:p>
          <a:p>
            <a:r>
              <a:rPr lang="en-US" sz="2000" dirty="0" smtClean="0"/>
              <a:t>At each node, each player bids part of their budget.</a:t>
            </a:r>
          </a:p>
          <a:p>
            <a:r>
              <a:rPr lang="en-US" sz="2000" dirty="0" smtClean="0"/>
              <a:t>The winning player chooses the transition.</a:t>
            </a:r>
          </a:p>
          <a:p>
            <a:endParaRPr lang="en-US" sz="2000" dirty="0"/>
          </a:p>
          <a:p>
            <a:r>
              <a:rPr lang="en-US" sz="2000" dirty="0" smtClean="0">
                <a:solidFill>
                  <a:srgbClr val="008000"/>
                </a:solidFill>
              </a:rPr>
              <a:t>Richman bidding: the winning bid goes to the losing player.</a:t>
            </a:r>
          </a:p>
          <a:p>
            <a:r>
              <a:rPr lang="en-US" sz="2000" dirty="0" err="1" smtClean="0">
                <a:solidFill>
                  <a:srgbClr val="008000"/>
                </a:solidFill>
              </a:rPr>
              <a:t>Poorman</a:t>
            </a:r>
            <a:r>
              <a:rPr lang="en-US" sz="2000" dirty="0" smtClean="0">
                <a:solidFill>
                  <a:srgbClr val="008000"/>
                </a:solidFill>
              </a:rPr>
              <a:t> bidding: the winning bid goes to the “bank.”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Applications: 	- repeated auctions 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- pay for being scheduled (cloud, </a:t>
            </a:r>
            <a:r>
              <a:rPr lang="en-US" sz="2000" dirty="0" err="1" smtClean="0">
                <a:solidFill>
                  <a:srgbClr val="0000FF"/>
                </a:solidFill>
              </a:rPr>
              <a:t>blockchain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- network routing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	- minimize interference by controller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Difficulty: infinitely many possible moves (bids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6644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Richman Bidding</a:t>
            </a:r>
            <a:endParaRPr lang="en-US" sz="3200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72553" y="2637423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594847" y="2628457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885765" y="2628458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104965" y="2618590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b</a:t>
            </a:r>
          </a:p>
        </p:txBody>
      </p:sp>
      <p:cxnSp>
        <p:nvCxnSpPr>
          <p:cNvPr id="9" name="Straight Arrow Connector 8"/>
          <p:cNvCxnSpPr>
            <a:endCxn id="5" idx="0"/>
          </p:cNvCxnSpPr>
          <p:nvPr/>
        </p:nvCxnSpPr>
        <p:spPr>
          <a:xfrm>
            <a:off x="3899647" y="2199493"/>
            <a:ext cx="0" cy="42896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4" idx="6"/>
          </p:cNvCxnSpPr>
          <p:nvPr/>
        </p:nvCxnSpPr>
        <p:spPr>
          <a:xfrm flipH="1">
            <a:off x="2882153" y="2923390"/>
            <a:ext cx="712694" cy="89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7"/>
            <a:endCxn id="6" idx="1"/>
          </p:cNvCxnSpPr>
          <p:nvPr/>
        </p:nvCxnSpPr>
        <p:spPr>
          <a:xfrm>
            <a:off x="4115173" y="2714841"/>
            <a:ext cx="859866" cy="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5" idx="5"/>
          </p:cNvCxnSpPr>
          <p:nvPr/>
        </p:nvCxnSpPr>
        <p:spPr>
          <a:xfrm flipH="1" flipV="1">
            <a:off x="4115173" y="3131938"/>
            <a:ext cx="859866" cy="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6"/>
            <a:endCxn id="7" idx="2"/>
          </p:cNvCxnSpPr>
          <p:nvPr/>
        </p:nvCxnSpPr>
        <p:spPr>
          <a:xfrm flipV="1">
            <a:off x="5495365" y="2913523"/>
            <a:ext cx="609600" cy="986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13965" y="4603376"/>
            <a:ext cx="62394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sum of the budgets of players 1 and 2 is 1.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What is the threshold budget for player 1 to win 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}</a:t>
            </a:r>
            <a:r>
              <a:rPr lang="en-US" sz="2000" dirty="0" smtClean="0">
                <a:solidFill>
                  <a:srgbClr val="FF0000"/>
                </a:solidFill>
              </a:rPr>
              <a:t>b 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13965" y="2351893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42965" y="2363998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562165" y="2372963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q4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195917" y="2340357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97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Richman Bidding</a:t>
            </a:r>
            <a:endParaRPr lang="en-US" sz="3200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72553" y="2637423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594847" y="2628457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885765" y="2628458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104965" y="2618590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b</a:t>
            </a:r>
          </a:p>
        </p:txBody>
      </p:sp>
      <p:cxnSp>
        <p:nvCxnSpPr>
          <p:cNvPr id="9" name="Straight Arrow Connector 8"/>
          <p:cNvCxnSpPr>
            <a:endCxn id="5" idx="0"/>
          </p:cNvCxnSpPr>
          <p:nvPr/>
        </p:nvCxnSpPr>
        <p:spPr>
          <a:xfrm>
            <a:off x="3899647" y="2199493"/>
            <a:ext cx="0" cy="42896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4" idx="6"/>
          </p:cNvCxnSpPr>
          <p:nvPr/>
        </p:nvCxnSpPr>
        <p:spPr>
          <a:xfrm flipH="1">
            <a:off x="2882153" y="2923390"/>
            <a:ext cx="712694" cy="89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7"/>
            <a:endCxn id="6" idx="1"/>
          </p:cNvCxnSpPr>
          <p:nvPr/>
        </p:nvCxnSpPr>
        <p:spPr>
          <a:xfrm>
            <a:off x="4115173" y="2714841"/>
            <a:ext cx="859866" cy="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5" idx="5"/>
          </p:cNvCxnSpPr>
          <p:nvPr/>
        </p:nvCxnSpPr>
        <p:spPr>
          <a:xfrm flipH="1" flipV="1">
            <a:off x="4115173" y="3131938"/>
            <a:ext cx="859866" cy="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6"/>
            <a:endCxn id="7" idx="2"/>
          </p:cNvCxnSpPr>
          <p:nvPr/>
        </p:nvCxnSpPr>
        <p:spPr>
          <a:xfrm flipV="1">
            <a:off x="5495365" y="2913523"/>
            <a:ext cx="609600" cy="986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13965" y="4603376"/>
            <a:ext cx="62394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sum of the budgets of players 1 and 2 is 1.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What is the threshold budget for player 1 to win 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}</a:t>
            </a:r>
            <a:r>
              <a:rPr lang="en-US" sz="2000" dirty="0" smtClean="0">
                <a:solidFill>
                  <a:srgbClr val="FF0000"/>
                </a:solidFill>
              </a:rPr>
              <a:t>b 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13965" y="2351893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42965" y="2363998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562165" y="2372963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q4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195917" y="2340357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04965" y="3276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33600" y="3276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X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34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Richman Bidding</a:t>
            </a:r>
            <a:endParaRPr lang="en-US" sz="3200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72553" y="2637423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594847" y="2628457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885765" y="2628458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104965" y="2618590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b</a:t>
            </a:r>
          </a:p>
        </p:txBody>
      </p:sp>
      <p:cxnSp>
        <p:nvCxnSpPr>
          <p:cNvPr id="9" name="Straight Arrow Connector 8"/>
          <p:cNvCxnSpPr>
            <a:endCxn id="5" idx="0"/>
          </p:cNvCxnSpPr>
          <p:nvPr/>
        </p:nvCxnSpPr>
        <p:spPr>
          <a:xfrm>
            <a:off x="3899647" y="2199493"/>
            <a:ext cx="0" cy="42896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4" idx="6"/>
          </p:cNvCxnSpPr>
          <p:nvPr/>
        </p:nvCxnSpPr>
        <p:spPr>
          <a:xfrm flipH="1">
            <a:off x="2882153" y="2923390"/>
            <a:ext cx="712694" cy="89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7"/>
            <a:endCxn id="6" idx="1"/>
          </p:cNvCxnSpPr>
          <p:nvPr/>
        </p:nvCxnSpPr>
        <p:spPr>
          <a:xfrm>
            <a:off x="4115173" y="2714841"/>
            <a:ext cx="859866" cy="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5" idx="5"/>
          </p:cNvCxnSpPr>
          <p:nvPr/>
        </p:nvCxnSpPr>
        <p:spPr>
          <a:xfrm flipH="1" flipV="1">
            <a:off x="4115173" y="3131938"/>
            <a:ext cx="859866" cy="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6"/>
            <a:endCxn id="7" idx="2"/>
          </p:cNvCxnSpPr>
          <p:nvPr/>
        </p:nvCxnSpPr>
        <p:spPr>
          <a:xfrm flipV="1">
            <a:off x="5495365" y="2913523"/>
            <a:ext cx="609600" cy="986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13965" y="4603376"/>
            <a:ext cx="62394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sum of the budgets of players 1 and 2 is 1.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What is the threshold budget for player 1 to win 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}</a:t>
            </a:r>
            <a:r>
              <a:rPr lang="en-US" sz="2000" dirty="0" smtClean="0">
                <a:solidFill>
                  <a:srgbClr val="FF0000"/>
                </a:solidFill>
              </a:rPr>
              <a:t>b 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13965" y="2351893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42965" y="2363998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562165" y="2372963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q4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195917" y="2340357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04965" y="3276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33600" y="3276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X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05081" y="3276600"/>
            <a:ext cx="99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0.5+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²</a:t>
            </a:r>
            <a:endParaRPr lang="en-US" sz="2000" dirty="0">
              <a:solidFill>
                <a:srgbClr val="FF0000"/>
              </a:solidFill>
              <a:latin typeface="cmmi10"/>
            </a:endParaRPr>
          </a:p>
        </p:txBody>
      </p:sp>
    </p:spTree>
    <p:extLst>
      <p:ext uri="{BB962C8B-B14F-4D97-AF65-F5344CB8AC3E}">
        <p14:creationId xmlns:p14="http://schemas.microsoft.com/office/powerpoint/2010/main" val="325746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Richman Bidding</a:t>
            </a:r>
            <a:endParaRPr lang="en-US" sz="3200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72553" y="2625179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594847" y="2616213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885765" y="2616214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104965" y="2606346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b</a:t>
            </a:r>
          </a:p>
        </p:txBody>
      </p:sp>
      <p:cxnSp>
        <p:nvCxnSpPr>
          <p:cNvPr id="9" name="Straight Arrow Connector 8"/>
          <p:cNvCxnSpPr>
            <a:endCxn id="5" idx="0"/>
          </p:cNvCxnSpPr>
          <p:nvPr/>
        </p:nvCxnSpPr>
        <p:spPr>
          <a:xfrm>
            <a:off x="3899647" y="2187249"/>
            <a:ext cx="0" cy="42896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4" idx="6"/>
          </p:cNvCxnSpPr>
          <p:nvPr/>
        </p:nvCxnSpPr>
        <p:spPr>
          <a:xfrm flipH="1">
            <a:off x="2882153" y="2911146"/>
            <a:ext cx="712694" cy="89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7"/>
            <a:endCxn id="6" idx="1"/>
          </p:cNvCxnSpPr>
          <p:nvPr/>
        </p:nvCxnSpPr>
        <p:spPr>
          <a:xfrm>
            <a:off x="4115173" y="2702597"/>
            <a:ext cx="859866" cy="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5" idx="5"/>
          </p:cNvCxnSpPr>
          <p:nvPr/>
        </p:nvCxnSpPr>
        <p:spPr>
          <a:xfrm flipH="1" flipV="1">
            <a:off x="4115173" y="3119694"/>
            <a:ext cx="859866" cy="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6"/>
            <a:endCxn id="7" idx="2"/>
          </p:cNvCxnSpPr>
          <p:nvPr/>
        </p:nvCxnSpPr>
        <p:spPr>
          <a:xfrm flipV="1">
            <a:off x="5495365" y="2901279"/>
            <a:ext cx="609600" cy="986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13965" y="4603376"/>
            <a:ext cx="62394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sum of the budgets of players 1 and 2 is 1.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What is the threshold budget for player 1 to win 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}</a:t>
            </a:r>
            <a:r>
              <a:rPr lang="en-US" sz="2000" dirty="0" smtClean="0">
                <a:solidFill>
                  <a:srgbClr val="FF0000"/>
                </a:solidFill>
              </a:rPr>
              <a:t>b 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13965" y="2351893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42965" y="2363998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562165" y="2372963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q4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195917" y="2340357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04965" y="3276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33600" y="3276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X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05081" y="3276600"/>
            <a:ext cx="99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0.5+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²</a:t>
            </a:r>
            <a:endParaRPr lang="en-US" sz="2000" dirty="0">
              <a:solidFill>
                <a:srgbClr val="FF0000"/>
              </a:solidFill>
              <a:latin typeface="cmmi1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29535" y="3276600"/>
            <a:ext cx="99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0.75+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²</a:t>
            </a:r>
            <a:endParaRPr lang="en-US" sz="2000" dirty="0">
              <a:solidFill>
                <a:srgbClr val="FF0000"/>
              </a:solidFill>
              <a:latin typeface="cmmi10"/>
            </a:endParaRPr>
          </a:p>
        </p:txBody>
      </p:sp>
    </p:spTree>
    <p:extLst>
      <p:ext uri="{BB962C8B-B14F-4D97-AF65-F5344CB8AC3E}">
        <p14:creationId xmlns:p14="http://schemas.microsoft.com/office/powerpoint/2010/main" val="239762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Richman Bidding</a:t>
            </a:r>
            <a:endParaRPr lang="en-US" sz="3200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72553" y="2637423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594847" y="2628457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885765" y="2628458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104965" y="2618590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b</a:t>
            </a:r>
          </a:p>
        </p:txBody>
      </p:sp>
      <p:cxnSp>
        <p:nvCxnSpPr>
          <p:cNvPr id="9" name="Straight Arrow Connector 8"/>
          <p:cNvCxnSpPr>
            <a:endCxn id="5" idx="0"/>
          </p:cNvCxnSpPr>
          <p:nvPr/>
        </p:nvCxnSpPr>
        <p:spPr>
          <a:xfrm>
            <a:off x="3899647" y="2199493"/>
            <a:ext cx="0" cy="42896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4" idx="6"/>
          </p:cNvCxnSpPr>
          <p:nvPr/>
        </p:nvCxnSpPr>
        <p:spPr>
          <a:xfrm flipH="1">
            <a:off x="2882153" y="2923390"/>
            <a:ext cx="712694" cy="89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7"/>
            <a:endCxn id="6" idx="1"/>
          </p:cNvCxnSpPr>
          <p:nvPr/>
        </p:nvCxnSpPr>
        <p:spPr>
          <a:xfrm>
            <a:off x="4115173" y="2714841"/>
            <a:ext cx="859866" cy="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5" idx="5"/>
          </p:cNvCxnSpPr>
          <p:nvPr/>
        </p:nvCxnSpPr>
        <p:spPr>
          <a:xfrm flipH="1" flipV="1">
            <a:off x="4115173" y="3131938"/>
            <a:ext cx="859866" cy="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6"/>
            <a:endCxn id="7" idx="2"/>
          </p:cNvCxnSpPr>
          <p:nvPr/>
        </p:nvCxnSpPr>
        <p:spPr>
          <a:xfrm flipV="1">
            <a:off x="5495365" y="2913523"/>
            <a:ext cx="609600" cy="986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13965" y="4603376"/>
            <a:ext cx="62394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sum of the budgets of players 1 and 2 is 1.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What is the threshold budget for player 1 to win 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}</a:t>
            </a:r>
            <a:r>
              <a:rPr lang="en-US" sz="2000" dirty="0" smtClean="0">
                <a:solidFill>
                  <a:srgbClr val="FF0000"/>
                </a:solidFill>
              </a:rPr>
              <a:t>b 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13965" y="2351893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42965" y="2363998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562165" y="2372963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q4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195917" y="2340357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04965" y="3276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33600" y="3276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X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05081" y="3276600"/>
            <a:ext cx="99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1/3+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²</a:t>
            </a:r>
            <a:endParaRPr lang="en-US" sz="2000" dirty="0">
              <a:solidFill>
                <a:srgbClr val="FF0000"/>
              </a:solidFill>
              <a:latin typeface="cmmi1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29535" y="3276600"/>
            <a:ext cx="99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2/3+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²</a:t>
            </a:r>
            <a:endParaRPr lang="en-US" sz="2000" dirty="0">
              <a:solidFill>
                <a:srgbClr val="FF0000"/>
              </a:solidFill>
              <a:latin typeface="cmmi10"/>
            </a:endParaRPr>
          </a:p>
        </p:txBody>
      </p:sp>
    </p:spTree>
    <p:extLst>
      <p:ext uri="{BB962C8B-B14F-4D97-AF65-F5344CB8AC3E}">
        <p14:creationId xmlns:p14="http://schemas.microsoft.com/office/powerpoint/2010/main" val="179348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/>
          <p:cNvSpPr>
            <a:spLocks noChangeArrowheads="1"/>
          </p:cNvSpPr>
          <p:nvPr/>
        </p:nvSpPr>
        <p:spPr bwMode="auto">
          <a:xfrm>
            <a:off x="0" y="4572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+mj-lt"/>
              </a:rPr>
              <a:t>Graph Questions (CTL)</a:t>
            </a:r>
            <a:endParaRPr lang="en-US" sz="28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03" name="Text Box 3"/>
          <p:cNvSpPr txBox="1">
            <a:spLocks noChangeArrowheads="1"/>
          </p:cNvSpPr>
          <p:nvPr/>
        </p:nvSpPr>
        <p:spPr bwMode="auto">
          <a:xfrm>
            <a:off x="1676400" y="2362200"/>
            <a:ext cx="640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42405" name="Text Box 5"/>
          <p:cNvSpPr txBox="1">
            <a:spLocks noChangeArrowheads="1"/>
          </p:cNvSpPr>
          <p:nvPr/>
        </p:nvSpPr>
        <p:spPr bwMode="auto">
          <a:xfrm>
            <a:off x="1219200" y="2590800"/>
            <a:ext cx="1676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msy10" pitchFamily="34" charset="0"/>
              </a:rPr>
              <a:t>8 </a:t>
            </a:r>
            <a:r>
              <a:rPr lang="en-US" sz="2000" dirty="0">
                <a:solidFill>
                  <a:srgbClr val="000000"/>
                </a:solidFill>
                <a:latin typeface="cmsy10" pitchFamily="34" charset="0"/>
                <a:sym typeface="Wingdings 2" pitchFamily="18" charset="2"/>
              </a:rPr>
              <a:t></a:t>
            </a:r>
            <a:r>
              <a:rPr lang="en-US" sz="2000" dirty="0">
                <a:solidFill>
                  <a:srgbClr val="000000"/>
                </a:solidFill>
              </a:rPr>
              <a:t> (x </a:t>
            </a:r>
            <a:r>
              <a:rPr lang="en-US" sz="2000" dirty="0">
                <a:solidFill>
                  <a:srgbClr val="000000"/>
                </a:solidFill>
                <a:latin typeface="cmsy10" pitchFamily="34" charset="0"/>
              </a:rPr>
              <a:t>¸</a:t>
            </a:r>
            <a:r>
              <a:rPr lang="en-US" sz="2000" dirty="0">
                <a:solidFill>
                  <a:srgbClr val="000000"/>
                </a:solidFill>
              </a:rPr>
              <a:t> y)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msy10" pitchFamily="34" charset="0"/>
              </a:rPr>
              <a:t>9 </a:t>
            </a:r>
            <a:r>
              <a:rPr lang="en-US" sz="2000" dirty="0">
                <a:solidFill>
                  <a:srgbClr val="000000"/>
                </a:solidFill>
                <a:latin typeface="cmsy10" pitchFamily="34" charset="0"/>
                <a:sym typeface="Wingdings 2" pitchFamily="18" charset="2"/>
              </a:rPr>
              <a:t></a:t>
            </a:r>
            <a:r>
              <a:rPr lang="en-US" sz="2000" dirty="0">
                <a:solidFill>
                  <a:srgbClr val="000000"/>
                </a:solidFill>
              </a:rPr>
              <a:t> (x </a:t>
            </a:r>
            <a:r>
              <a:rPr lang="en-US" sz="2000" dirty="0">
                <a:solidFill>
                  <a:srgbClr val="000000"/>
                </a:solidFill>
                <a:latin typeface="cmsy10" pitchFamily="34" charset="0"/>
              </a:rPr>
              <a:t>¸</a:t>
            </a:r>
            <a:r>
              <a:rPr lang="en-US" sz="2000" dirty="0">
                <a:solidFill>
                  <a:srgbClr val="000000"/>
                </a:solidFill>
              </a:rPr>
              <a:t> y)</a:t>
            </a:r>
          </a:p>
        </p:txBody>
      </p:sp>
      <p:sp>
        <p:nvSpPr>
          <p:cNvPr id="742406" name="Oval 6"/>
          <p:cNvSpPr>
            <a:spLocks noChangeArrowheads="1"/>
          </p:cNvSpPr>
          <p:nvPr/>
        </p:nvSpPr>
        <p:spPr bwMode="auto">
          <a:xfrm>
            <a:off x="4191000" y="2743200"/>
            <a:ext cx="609600" cy="609600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00</a:t>
            </a:r>
          </a:p>
        </p:txBody>
      </p:sp>
      <p:sp>
        <p:nvSpPr>
          <p:cNvPr id="742407" name="Oval 7"/>
          <p:cNvSpPr>
            <a:spLocks noChangeArrowheads="1"/>
          </p:cNvSpPr>
          <p:nvPr/>
        </p:nvSpPr>
        <p:spPr bwMode="auto">
          <a:xfrm>
            <a:off x="4191000" y="4114800"/>
            <a:ext cx="609600" cy="609600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10</a:t>
            </a:r>
          </a:p>
        </p:txBody>
      </p:sp>
      <p:sp>
        <p:nvSpPr>
          <p:cNvPr id="742408" name="Oval 8"/>
          <p:cNvSpPr>
            <a:spLocks noChangeArrowheads="1"/>
          </p:cNvSpPr>
          <p:nvPr/>
        </p:nvSpPr>
        <p:spPr bwMode="auto">
          <a:xfrm>
            <a:off x="5638800" y="4114800"/>
            <a:ext cx="609600" cy="609600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11</a:t>
            </a:r>
          </a:p>
        </p:txBody>
      </p:sp>
      <p:sp>
        <p:nvSpPr>
          <p:cNvPr id="742409" name="Oval 9"/>
          <p:cNvSpPr>
            <a:spLocks noChangeArrowheads="1"/>
          </p:cNvSpPr>
          <p:nvPr/>
        </p:nvSpPr>
        <p:spPr bwMode="auto">
          <a:xfrm>
            <a:off x="5638800" y="2743200"/>
            <a:ext cx="609600" cy="609600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01</a:t>
            </a:r>
          </a:p>
        </p:txBody>
      </p:sp>
      <p:sp>
        <p:nvSpPr>
          <p:cNvPr id="742410" name="Line 10"/>
          <p:cNvSpPr>
            <a:spLocks noChangeShapeType="1"/>
          </p:cNvSpPr>
          <p:nvPr/>
        </p:nvSpPr>
        <p:spPr bwMode="auto">
          <a:xfrm>
            <a:off x="44196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1" name="Line 11"/>
          <p:cNvSpPr>
            <a:spLocks noChangeShapeType="1"/>
          </p:cNvSpPr>
          <p:nvPr/>
        </p:nvSpPr>
        <p:spPr bwMode="auto">
          <a:xfrm>
            <a:off x="58674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2" name="Line 12"/>
          <p:cNvSpPr>
            <a:spLocks noChangeShapeType="1"/>
          </p:cNvSpPr>
          <p:nvPr/>
        </p:nvSpPr>
        <p:spPr bwMode="auto">
          <a:xfrm flipV="1">
            <a:off x="45720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3" name="Line 13"/>
          <p:cNvSpPr>
            <a:spLocks noChangeShapeType="1"/>
          </p:cNvSpPr>
          <p:nvPr/>
        </p:nvSpPr>
        <p:spPr bwMode="auto">
          <a:xfrm flipV="1">
            <a:off x="60198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4" name="Line 14"/>
          <p:cNvSpPr>
            <a:spLocks noChangeShapeType="1"/>
          </p:cNvSpPr>
          <p:nvPr/>
        </p:nvSpPr>
        <p:spPr bwMode="auto">
          <a:xfrm flipH="1">
            <a:off x="4800600" y="2971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5" name="Line 15"/>
          <p:cNvSpPr>
            <a:spLocks noChangeShapeType="1"/>
          </p:cNvSpPr>
          <p:nvPr/>
        </p:nvSpPr>
        <p:spPr bwMode="auto">
          <a:xfrm>
            <a:off x="4800600" y="4343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6" name="Line 16"/>
          <p:cNvSpPr>
            <a:spLocks noChangeShapeType="1"/>
          </p:cNvSpPr>
          <p:nvPr/>
        </p:nvSpPr>
        <p:spPr bwMode="auto">
          <a:xfrm flipH="1">
            <a:off x="4800600" y="4495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7" name="Line 17"/>
          <p:cNvSpPr>
            <a:spLocks noChangeShapeType="1"/>
          </p:cNvSpPr>
          <p:nvPr/>
        </p:nvSpPr>
        <p:spPr bwMode="auto">
          <a:xfrm>
            <a:off x="4800600" y="3124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8" name="Freeform 18"/>
          <p:cNvSpPr>
            <a:spLocks/>
          </p:cNvSpPr>
          <p:nvPr/>
        </p:nvSpPr>
        <p:spPr bwMode="auto">
          <a:xfrm>
            <a:off x="6172200" y="2552700"/>
            <a:ext cx="393700" cy="571500"/>
          </a:xfrm>
          <a:custGeom>
            <a:avLst/>
            <a:gdLst>
              <a:gd name="T0" fmla="*/ 0 w 248"/>
              <a:gd name="T1" fmla="*/ 168 h 360"/>
              <a:gd name="T2" fmla="*/ 96 w 248"/>
              <a:gd name="T3" fmla="*/ 24 h 360"/>
              <a:gd name="T4" fmla="*/ 240 w 248"/>
              <a:gd name="T5" fmla="*/ 312 h 360"/>
              <a:gd name="T6" fmla="*/ 48 w 248"/>
              <a:gd name="T7" fmla="*/ 312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" h="360">
                <a:moveTo>
                  <a:pt x="0" y="168"/>
                </a:moveTo>
                <a:cubicBezTo>
                  <a:pt x="28" y="84"/>
                  <a:pt x="56" y="0"/>
                  <a:pt x="96" y="24"/>
                </a:cubicBezTo>
                <a:cubicBezTo>
                  <a:pt x="136" y="48"/>
                  <a:pt x="248" y="264"/>
                  <a:pt x="240" y="312"/>
                </a:cubicBezTo>
                <a:cubicBezTo>
                  <a:pt x="232" y="360"/>
                  <a:pt x="140" y="336"/>
                  <a:pt x="48" y="3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9" name="Freeform 19"/>
          <p:cNvSpPr>
            <a:spLocks/>
          </p:cNvSpPr>
          <p:nvPr/>
        </p:nvSpPr>
        <p:spPr bwMode="auto">
          <a:xfrm flipV="1">
            <a:off x="6172200" y="4343400"/>
            <a:ext cx="393700" cy="571500"/>
          </a:xfrm>
          <a:custGeom>
            <a:avLst/>
            <a:gdLst>
              <a:gd name="T0" fmla="*/ 0 w 248"/>
              <a:gd name="T1" fmla="*/ 168 h 360"/>
              <a:gd name="T2" fmla="*/ 96 w 248"/>
              <a:gd name="T3" fmla="*/ 24 h 360"/>
              <a:gd name="T4" fmla="*/ 240 w 248"/>
              <a:gd name="T5" fmla="*/ 312 h 360"/>
              <a:gd name="T6" fmla="*/ 48 w 248"/>
              <a:gd name="T7" fmla="*/ 312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" h="360">
                <a:moveTo>
                  <a:pt x="0" y="168"/>
                </a:moveTo>
                <a:cubicBezTo>
                  <a:pt x="28" y="84"/>
                  <a:pt x="56" y="0"/>
                  <a:pt x="96" y="24"/>
                </a:cubicBezTo>
                <a:cubicBezTo>
                  <a:pt x="136" y="48"/>
                  <a:pt x="248" y="264"/>
                  <a:pt x="240" y="312"/>
                </a:cubicBezTo>
                <a:cubicBezTo>
                  <a:pt x="232" y="360"/>
                  <a:pt x="140" y="336"/>
                  <a:pt x="48" y="3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20" name="Freeform 20"/>
          <p:cNvSpPr>
            <a:spLocks/>
          </p:cNvSpPr>
          <p:nvPr/>
        </p:nvSpPr>
        <p:spPr bwMode="auto">
          <a:xfrm flipH="1" flipV="1">
            <a:off x="3886200" y="4343400"/>
            <a:ext cx="393700" cy="571500"/>
          </a:xfrm>
          <a:custGeom>
            <a:avLst/>
            <a:gdLst>
              <a:gd name="T0" fmla="*/ 0 w 248"/>
              <a:gd name="T1" fmla="*/ 168 h 360"/>
              <a:gd name="T2" fmla="*/ 96 w 248"/>
              <a:gd name="T3" fmla="*/ 24 h 360"/>
              <a:gd name="T4" fmla="*/ 240 w 248"/>
              <a:gd name="T5" fmla="*/ 312 h 360"/>
              <a:gd name="T6" fmla="*/ 48 w 248"/>
              <a:gd name="T7" fmla="*/ 312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" h="360">
                <a:moveTo>
                  <a:pt x="0" y="168"/>
                </a:moveTo>
                <a:cubicBezTo>
                  <a:pt x="28" y="84"/>
                  <a:pt x="56" y="0"/>
                  <a:pt x="96" y="24"/>
                </a:cubicBezTo>
                <a:cubicBezTo>
                  <a:pt x="136" y="48"/>
                  <a:pt x="248" y="264"/>
                  <a:pt x="240" y="312"/>
                </a:cubicBezTo>
                <a:cubicBezTo>
                  <a:pt x="232" y="360"/>
                  <a:pt x="140" y="336"/>
                  <a:pt x="48" y="3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21" name="Freeform 21"/>
          <p:cNvSpPr>
            <a:spLocks/>
          </p:cNvSpPr>
          <p:nvPr/>
        </p:nvSpPr>
        <p:spPr bwMode="auto">
          <a:xfrm flipH="1">
            <a:off x="3886200" y="2514600"/>
            <a:ext cx="393700" cy="571500"/>
          </a:xfrm>
          <a:custGeom>
            <a:avLst/>
            <a:gdLst>
              <a:gd name="T0" fmla="*/ 0 w 248"/>
              <a:gd name="T1" fmla="*/ 168 h 360"/>
              <a:gd name="T2" fmla="*/ 96 w 248"/>
              <a:gd name="T3" fmla="*/ 24 h 360"/>
              <a:gd name="T4" fmla="*/ 240 w 248"/>
              <a:gd name="T5" fmla="*/ 312 h 360"/>
              <a:gd name="T6" fmla="*/ 48 w 248"/>
              <a:gd name="T7" fmla="*/ 312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" h="360">
                <a:moveTo>
                  <a:pt x="0" y="168"/>
                </a:moveTo>
                <a:cubicBezTo>
                  <a:pt x="28" y="84"/>
                  <a:pt x="56" y="0"/>
                  <a:pt x="96" y="24"/>
                </a:cubicBezTo>
                <a:cubicBezTo>
                  <a:pt x="136" y="48"/>
                  <a:pt x="248" y="264"/>
                  <a:pt x="240" y="312"/>
                </a:cubicBezTo>
                <a:cubicBezTo>
                  <a:pt x="232" y="360"/>
                  <a:pt x="140" y="336"/>
                  <a:pt x="48" y="3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22" name="Line 22"/>
          <p:cNvSpPr>
            <a:spLocks noChangeShapeType="1"/>
          </p:cNvSpPr>
          <p:nvPr/>
        </p:nvSpPr>
        <p:spPr bwMode="auto">
          <a:xfrm>
            <a:off x="44958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23" name="Text Box 23"/>
          <p:cNvSpPr txBox="1">
            <a:spLocks noChangeArrowheads="1"/>
          </p:cNvSpPr>
          <p:nvPr/>
        </p:nvSpPr>
        <p:spPr bwMode="auto">
          <a:xfrm>
            <a:off x="685800" y="3124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FF0000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742424" name="Text Box 24"/>
          <p:cNvSpPr txBox="1">
            <a:spLocks noChangeArrowheads="1"/>
          </p:cNvSpPr>
          <p:nvPr/>
        </p:nvSpPr>
        <p:spPr bwMode="auto">
          <a:xfrm>
            <a:off x="685800" y="26670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23478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Connection with Turn-based Stochastic Games</a:t>
            </a:r>
            <a:endParaRPr lang="en-US" sz="3200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339788" y="2398060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662082" y="2389094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953000" y="2389095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172200" y="2379227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b</a:t>
            </a:r>
          </a:p>
        </p:txBody>
      </p:sp>
      <p:cxnSp>
        <p:nvCxnSpPr>
          <p:cNvPr id="9" name="Straight Arrow Connector 8"/>
          <p:cNvCxnSpPr>
            <a:endCxn id="5" idx="0"/>
          </p:cNvCxnSpPr>
          <p:nvPr/>
        </p:nvCxnSpPr>
        <p:spPr>
          <a:xfrm>
            <a:off x="3966882" y="1960130"/>
            <a:ext cx="0" cy="42896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4" idx="6"/>
          </p:cNvCxnSpPr>
          <p:nvPr/>
        </p:nvCxnSpPr>
        <p:spPr>
          <a:xfrm flipH="1">
            <a:off x="2949388" y="2684027"/>
            <a:ext cx="712694" cy="89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7"/>
            <a:endCxn id="6" idx="1"/>
          </p:cNvCxnSpPr>
          <p:nvPr/>
        </p:nvCxnSpPr>
        <p:spPr>
          <a:xfrm>
            <a:off x="4182408" y="2475478"/>
            <a:ext cx="859866" cy="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5" idx="5"/>
          </p:cNvCxnSpPr>
          <p:nvPr/>
        </p:nvCxnSpPr>
        <p:spPr>
          <a:xfrm flipH="1" flipV="1">
            <a:off x="4182408" y="2892575"/>
            <a:ext cx="859866" cy="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6"/>
            <a:endCxn id="7" idx="2"/>
          </p:cNvCxnSpPr>
          <p:nvPr/>
        </p:nvCxnSpPr>
        <p:spPr>
          <a:xfrm flipV="1">
            <a:off x="5562600" y="2674160"/>
            <a:ext cx="609600" cy="986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81200" y="2112530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410200" y="2124635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629400" y="2133600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q4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263152" y="2100994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72200" y="3037237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00835" y="3037237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X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72316" y="3037237"/>
            <a:ext cx="99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1/3+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²</a:t>
            </a:r>
            <a:endParaRPr lang="en-US" sz="2000" dirty="0">
              <a:solidFill>
                <a:srgbClr val="FF0000"/>
              </a:solidFill>
              <a:latin typeface="cmmi1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96770" y="3037237"/>
            <a:ext cx="99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2/3+</a:t>
            </a:r>
            <a:r>
              <a:rPr lang="en-US" sz="2000" dirty="0" smtClean="0">
                <a:solidFill>
                  <a:srgbClr val="FF0000"/>
                </a:solidFill>
                <a:latin typeface="cmmi10"/>
              </a:rPr>
              <a:t>²</a:t>
            </a:r>
            <a:endParaRPr lang="en-US" sz="2000" dirty="0">
              <a:solidFill>
                <a:srgbClr val="FF0000"/>
              </a:solidFill>
              <a:latin typeface="cmmi10"/>
            </a:endParaRPr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2345297" y="4623003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3667591" y="4614037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4958509" y="4614038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6177709" y="4604170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b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2822668" y="4126549"/>
            <a:ext cx="1006661" cy="56786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30" idx="3"/>
          </p:cNvCxnSpPr>
          <p:nvPr/>
        </p:nvCxnSpPr>
        <p:spPr>
          <a:xfrm flipV="1">
            <a:off x="4256081" y="5117519"/>
            <a:ext cx="791702" cy="7565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4144025" y="4110556"/>
            <a:ext cx="945774" cy="56072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31" idx="3"/>
          </p:cNvCxnSpPr>
          <p:nvPr/>
        </p:nvCxnSpPr>
        <p:spPr>
          <a:xfrm flipV="1">
            <a:off x="5546999" y="5107651"/>
            <a:ext cx="719984" cy="76267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634909" y="5088879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121181" y="5072425"/>
            <a:ext cx="542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415709" y="5039552"/>
            <a:ext cx="99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2/3</a:t>
            </a:r>
            <a:endParaRPr lang="en-US" sz="2000" dirty="0">
              <a:solidFill>
                <a:srgbClr val="FF0000"/>
              </a:solidFill>
              <a:latin typeface="cmmi1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007498" y="5003847"/>
            <a:ext cx="995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1/3</a:t>
            </a:r>
            <a:endParaRPr lang="en-US" sz="2000" dirty="0">
              <a:solidFill>
                <a:srgbClr val="FF0000"/>
              </a:solidFill>
              <a:latin typeface="cmmi10"/>
            </a:endParaRPr>
          </a:p>
        </p:txBody>
      </p:sp>
      <p:sp>
        <p:nvSpPr>
          <p:cNvPr id="45" name="Rectangle 18"/>
          <p:cNvSpPr>
            <a:spLocks noChangeArrowheads="1"/>
          </p:cNvSpPr>
          <p:nvPr/>
        </p:nvSpPr>
        <p:spPr bwMode="auto">
          <a:xfrm>
            <a:off x="3774809" y="5622078"/>
            <a:ext cx="533400" cy="5334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/>
              <a:t>a</a:t>
            </a:r>
          </a:p>
        </p:txBody>
      </p:sp>
      <p:sp>
        <p:nvSpPr>
          <p:cNvPr id="46" name="AutoShape 31"/>
          <p:cNvSpPr>
            <a:spLocks noChangeArrowheads="1"/>
          </p:cNvSpPr>
          <p:nvPr/>
        </p:nvSpPr>
        <p:spPr bwMode="auto">
          <a:xfrm>
            <a:off x="3643208" y="3639964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47" name="Rectangle 18"/>
          <p:cNvSpPr>
            <a:spLocks noChangeArrowheads="1"/>
          </p:cNvSpPr>
          <p:nvPr/>
        </p:nvSpPr>
        <p:spPr bwMode="auto">
          <a:xfrm>
            <a:off x="5020749" y="5620999"/>
            <a:ext cx="533400" cy="5334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/>
              <a:t>a</a:t>
            </a:r>
          </a:p>
        </p:txBody>
      </p:sp>
      <p:sp>
        <p:nvSpPr>
          <p:cNvPr id="48" name="AutoShape 31"/>
          <p:cNvSpPr>
            <a:spLocks noChangeArrowheads="1"/>
          </p:cNvSpPr>
          <p:nvPr/>
        </p:nvSpPr>
        <p:spPr bwMode="auto">
          <a:xfrm>
            <a:off x="4932622" y="3595087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9" name="Straight Arrow Connector 48"/>
          <p:cNvCxnSpPr>
            <a:endCxn id="48" idx="2"/>
          </p:cNvCxnSpPr>
          <p:nvPr/>
        </p:nvCxnSpPr>
        <p:spPr>
          <a:xfrm flipH="1" flipV="1">
            <a:off x="5275522" y="4280887"/>
            <a:ext cx="14579" cy="36291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47" idx="0"/>
          </p:cNvCxnSpPr>
          <p:nvPr/>
        </p:nvCxnSpPr>
        <p:spPr>
          <a:xfrm>
            <a:off x="5287449" y="5212869"/>
            <a:ext cx="0" cy="40813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9" idx="0"/>
          </p:cNvCxnSpPr>
          <p:nvPr/>
        </p:nvCxnSpPr>
        <p:spPr>
          <a:xfrm flipV="1">
            <a:off x="3972391" y="4327130"/>
            <a:ext cx="15613" cy="28690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4" idx="3"/>
          </p:cNvCxnSpPr>
          <p:nvPr/>
        </p:nvCxnSpPr>
        <p:spPr>
          <a:xfrm flipH="1">
            <a:off x="3999930" y="5203902"/>
            <a:ext cx="2652" cy="46333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937238" y="6154399"/>
            <a:ext cx="3146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Val(q) = ½ (Val(q</a:t>
            </a:r>
            <a:r>
              <a:rPr lang="en-US" dirty="0"/>
              <a:t>-</a:t>
            </a:r>
            <a:r>
              <a:rPr lang="en-US" dirty="0" smtClean="0"/>
              <a:t>)+Val(q+))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98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Mean-Payoff Bidding</a:t>
            </a:r>
            <a:endParaRPr lang="en-US" sz="3200" dirty="0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886200" y="2514600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dirty="0"/>
          </a:p>
        </p:txBody>
      </p:sp>
      <p:cxnSp>
        <p:nvCxnSpPr>
          <p:cNvPr id="4" name="Straight Arrow Connector 3"/>
          <p:cNvCxnSpPr>
            <a:endCxn id="3" idx="0"/>
          </p:cNvCxnSpPr>
          <p:nvPr/>
        </p:nvCxnSpPr>
        <p:spPr>
          <a:xfrm>
            <a:off x="4191000" y="2085636"/>
            <a:ext cx="0" cy="42896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3282921" y="2189083"/>
            <a:ext cx="683516" cy="1307230"/>
          </a:xfrm>
          <a:custGeom>
            <a:avLst/>
            <a:gdLst>
              <a:gd name="connsiteX0" fmla="*/ 683516 w 683516"/>
              <a:gd name="connsiteY0" fmla="*/ 826620 h 1307230"/>
              <a:gd name="connsiteX1" fmla="*/ 102176 w 683516"/>
              <a:gd name="connsiteY1" fmla="*/ 1274737 h 1307230"/>
              <a:gd name="connsiteX2" fmla="*/ 53731 w 683516"/>
              <a:gd name="connsiteY2" fmla="*/ 39389 h 1307230"/>
              <a:gd name="connsiteX3" fmla="*/ 665349 w 683516"/>
              <a:gd name="connsiteY3" fmla="*/ 426949 h 1307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3516" h="1307230">
                <a:moveTo>
                  <a:pt x="683516" y="826620"/>
                </a:moveTo>
                <a:cubicBezTo>
                  <a:pt x="445328" y="1116281"/>
                  <a:pt x="207140" y="1405942"/>
                  <a:pt x="102176" y="1274737"/>
                </a:cubicBezTo>
                <a:cubicBezTo>
                  <a:pt x="-2788" y="1143532"/>
                  <a:pt x="-40131" y="180687"/>
                  <a:pt x="53731" y="39389"/>
                </a:cubicBezTo>
                <a:cubicBezTo>
                  <a:pt x="147593" y="-101909"/>
                  <a:pt x="406471" y="162520"/>
                  <a:pt x="665349" y="426949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flipH="1" flipV="1">
            <a:off x="4415564" y="2117428"/>
            <a:ext cx="683516" cy="1307230"/>
          </a:xfrm>
          <a:custGeom>
            <a:avLst/>
            <a:gdLst>
              <a:gd name="connsiteX0" fmla="*/ 683516 w 683516"/>
              <a:gd name="connsiteY0" fmla="*/ 826620 h 1307230"/>
              <a:gd name="connsiteX1" fmla="*/ 102176 w 683516"/>
              <a:gd name="connsiteY1" fmla="*/ 1274737 h 1307230"/>
              <a:gd name="connsiteX2" fmla="*/ 53731 w 683516"/>
              <a:gd name="connsiteY2" fmla="*/ 39389 h 1307230"/>
              <a:gd name="connsiteX3" fmla="*/ 665349 w 683516"/>
              <a:gd name="connsiteY3" fmla="*/ 426949 h 1307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3516" h="1307230">
                <a:moveTo>
                  <a:pt x="683516" y="826620"/>
                </a:moveTo>
                <a:cubicBezTo>
                  <a:pt x="445328" y="1116281"/>
                  <a:pt x="207140" y="1405942"/>
                  <a:pt x="102176" y="1274737"/>
                </a:cubicBezTo>
                <a:cubicBezTo>
                  <a:pt x="-2788" y="1143532"/>
                  <a:pt x="-40131" y="180687"/>
                  <a:pt x="53731" y="39389"/>
                </a:cubicBezTo>
                <a:cubicBezTo>
                  <a:pt x="147593" y="-101909"/>
                  <a:pt x="406471" y="162520"/>
                  <a:pt x="665349" y="426949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29758" y="258637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78018" y="252427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95400" y="4049914"/>
            <a:ext cx="73533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Mean-payoff value V of an infinite sequence of transition weights:    </a:t>
            </a:r>
            <a:r>
              <a:rPr lang="en-US" dirty="0" err="1" smtClean="0"/>
              <a:t>liminf</a:t>
            </a:r>
            <a:r>
              <a:rPr lang="en-US" dirty="0" smtClean="0"/>
              <a:t> of average of first n weights as n → ∞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Player Min tries to minimize V (always chooses right edge)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Player Max tries to maximize V (always chooses left edge)</a:t>
            </a:r>
          </a:p>
          <a:p>
            <a:endParaRPr lang="en-US" dirty="0">
              <a:solidFill>
                <a:srgbClr val="008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What is the threshold budget for player Min to achieve V ≤ 0 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69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Mean-Payoff Richman Bidding</a:t>
            </a:r>
            <a:endParaRPr lang="en-US" sz="3200" dirty="0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886200" y="2514600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dirty="0"/>
          </a:p>
        </p:txBody>
      </p:sp>
      <p:cxnSp>
        <p:nvCxnSpPr>
          <p:cNvPr id="4" name="Straight Arrow Connector 3"/>
          <p:cNvCxnSpPr>
            <a:endCxn id="3" idx="0"/>
          </p:cNvCxnSpPr>
          <p:nvPr/>
        </p:nvCxnSpPr>
        <p:spPr>
          <a:xfrm>
            <a:off x="4191000" y="2085636"/>
            <a:ext cx="0" cy="42896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3282921" y="2189083"/>
            <a:ext cx="683516" cy="1307230"/>
          </a:xfrm>
          <a:custGeom>
            <a:avLst/>
            <a:gdLst>
              <a:gd name="connsiteX0" fmla="*/ 683516 w 683516"/>
              <a:gd name="connsiteY0" fmla="*/ 826620 h 1307230"/>
              <a:gd name="connsiteX1" fmla="*/ 102176 w 683516"/>
              <a:gd name="connsiteY1" fmla="*/ 1274737 h 1307230"/>
              <a:gd name="connsiteX2" fmla="*/ 53731 w 683516"/>
              <a:gd name="connsiteY2" fmla="*/ 39389 h 1307230"/>
              <a:gd name="connsiteX3" fmla="*/ 665349 w 683516"/>
              <a:gd name="connsiteY3" fmla="*/ 426949 h 1307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3516" h="1307230">
                <a:moveTo>
                  <a:pt x="683516" y="826620"/>
                </a:moveTo>
                <a:cubicBezTo>
                  <a:pt x="445328" y="1116281"/>
                  <a:pt x="207140" y="1405942"/>
                  <a:pt x="102176" y="1274737"/>
                </a:cubicBezTo>
                <a:cubicBezTo>
                  <a:pt x="-2788" y="1143532"/>
                  <a:pt x="-40131" y="180687"/>
                  <a:pt x="53731" y="39389"/>
                </a:cubicBezTo>
                <a:cubicBezTo>
                  <a:pt x="147593" y="-101909"/>
                  <a:pt x="406471" y="162520"/>
                  <a:pt x="665349" y="426949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flipH="1" flipV="1">
            <a:off x="4415564" y="2117428"/>
            <a:ext cx="683516" cy="1307230"/>
          </a:xfrm>
          <a:custGeom>
            <a:avLst/>
            <a:gdLst>
              <a:gd name="connsiteX0" fmla="*/ 683516 w 683516"/>
              <a:gd name="connsiteY0" fmla="*/ 826620 h 1307230"/>
              <a:gd name="connsiteX1" fmla="*/ 102176 w 683516"/>
              <a:gd name="connsiteY1" fmla="*/ 1274737 h 1307230"/>
              <a:gd name="connsiteX2" fmla="*/ 53731 w 683516"/>
              <a:gd name="connsiteY2" fmla="*/ 39389 h 1307230"/>
              <a:gd name="connsiteX3" fmla="*/ 665349 w 683516"/>
              <a:gd name="connsiteY3" fmla="*/ 426949 h 1307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3516" h="1307230">
                <a:moveTo>
                  <a:pt x="683516" y="826620"/>
                </a:moveTo>
                <a:cubicBezTo>
                  <a:pt x="445328" y="1116281"/>
                  <a:pt x="207140" y="1405942"/>
                  <a:pt x="102176" y="1274737"/>
                </a:cubicBezTo>
                <a:cubicBezTo>
                  <a:pt x="-2788" y="1143532"/>
                  <a:pt x="-40131" y="180687"/>
                  <a:pt x="53731" y="39389"/>
                </a:cubicBezTo>
                <a:cubicBezTo>
                  <a:pt x="147593" y="-101909"/>
                  <a:pt x="406471" y="162520"/>
                  <a:pt x="665349" y="426949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29758" y="258637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78018" y="252427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37822" y="3806494"/>
            <a:ext cx="7239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Value of strongly-connected game is 0 independent of initial budgets.</a:t>
            </a:r>
          </a:p>
          <a:p>
            <a:endParaRPr lang="en-US" dirty="0"/>
          </a:p>
          <a:p>
            <a:r>
              <a:rPr lang="en-US" dirty="0" smtClean="0"/>
              <a:t>Optimal strategy for player Min:</a:t>
            </a:r>
          </a:p>
          <a:p>
            <a:r>
              <a:rPr lang="en-US" dirty="0"/>
              <a:t>r</a:t>
            </a:r>
            <a:r>
              <a:rPr lang="en-US" dirty="0" smtClean="0"/>
              <a:t>emember multiset M of winning Max bids so far;</a:t>
            </a:r>
          </a:p>
          <a:p>
            <a:r>
              <a:rPr lang="en-US" dirty="0"/>
              <a:t>b</a:t>
            </a:r>
            <a:r>
              <a:rPr lang="en-US" dirty="0" smtClean="0"/>
              <a:t>id largest member of M and remove it from M if winning;</a:t>
            </a:r>
          </a:p>
          <a:p>
            <a:r>
              <a:rPr lang="en-US" dirty="0"/>
              <a:t>i</a:t>
            </a:r>
            <a:r>
              <a:rPr lang="en-US" dirty="0" smtClean="0"/>
              <a:t>f M is empty, bid 0.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17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Mean-Payoff Richman Bidding</a:t>
            </a:r>
            <a:endParaRPr lang="en-US" sz="3200" dirty="0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886200" y="2514600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dirty="0"/>
          </a:p>
        </p:txBody>
      </p:sp>
      <p:cxnSp>
        <p:nvCxnSpPr>
          <p:cNvPr id="4" name="Straight Arrow Connector 3"/>
          <p:cNvCxnSpPr>
            <a:endCxn id="3" idx="0"/>
          </p:cNvCxnSpPr>
          <p:nvPr/>
        </p:nvCxnSpPr>
        <p:spPr>
          <a:xfrm>
            <a:off x="4191000" y="2085636"/>
            <a:ext cx="0" cy="42896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3282921" y="2189083"/>
            <a:ext cx="683516" cy="1307230"/>
          </a:xfrm>
          <a:custGeom>
            <a:avLst/>
            <a:gdLst>
              <a:gd name="connsiteX0" fmla="*/ 683516 w 683516"/>
              <a:gd name="connsiteY0" fmla="*/ 826620 h 1307230"/>
              <a:gd name="connsiteX1" fmla="*/ 102176 w 683516"/>
              <a:gd name="connsiteY1" fmla="*/ 1274737 h 1307230"/>
              <a:gd name="connsiteX2" fmla="*/ 53731 w 683516"/>
              <a:gd name="connsiteY2" fmla="*/ 39389 h 1307230"/>
              <a:gd name="connsiteX3" fmla="*/ 665349 w 683516"/>
              <a:gd name="connsiteY3" fmla="*/ 426949 h 1307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3516" h="1307230">
                <a:moveTo>
                  <a:pt x="683516" y="826620"/>
                </a:moveTo>
                <a:cubicBezTo>
                  <a:pt x="445328" y="1116281"/>
                  <a:pt x="207140" y="1405942"/>
                  <a:pt x="102176" y="1274737"/>
                </a:cubicBezTo>
                <a:cubicBezTo>
                  <a:pt x="-2788" y="1143532"/>
                  <a:pt x="-40131" y="180687"/>
                  <a:pt x="53731" y="39389"/>
                </a:cubicBezTo>
                <a:cubicBezTo>
                  <a:pt x="147593" y="-101909"/>
                  <a:pt x="406471" y="162520"/>
                  <a:pt x="665349" y="426949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flipH="1" flipV="1">
            <a:off x="4415564" y="2117428"/>
            <a:ext cx="683516" cy="1307230"/>
          </a:xfrm>
          <a:custGeom>
            <a:avLst/>
            <a:gdLst>
              <a:gd name="connsiteX0" fmla="*/ 683516 w 683516"/>
              <a:gd name="connsiteY0" fmla="*/ 826620 h 1307230"/>
              <a:gd name="connsiteX1" fmla="*/ 102176 w 683516"/>
              <a:gd name="connsiteY1" fmla="*/ 1274737 h 1307230"/>
              <a:gd name="connsiteX2" fmla="*/ 53731 w 683516"/>
              <a:gd name="connsiteY2" fmla="*/ 39389 h 1307230"/>
              <a:gd name="connsiteX3" fmla="*/ 665349 w 683516"/>
              <a:gd name="connsiteY3" fmla="*/ 426949 h 1307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3516" h="1307230">
                <a:moveTo>
                  <a:pt x="683516" y="826620"/>
                </a:moveTo>
                <a:cubicBezTo>
                  <a:pt x="445328" y="1116281"/>
                  <a:pt x="207140" y="1405942"/>
                  <a:pt x="102176" y="1274737"/>
                </a:cubicBezTo>
                <a:cubicBezTo>
                  <a:pt x="-2788" y="1143532"/>
                  <a:pt x="-40131" y="180687"/>
                  <a:pt x="53731" y="39389"/>
                </a:cubicBezTo>
                <a:cubicBezTo>
                  <a:pt x="147593" y="-101909"/>
                  <a:pt x="406471" y="162520"/>
                  <a:pt x="665349" y="426949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29758" y="258637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78018" y="252427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37822" y="3806494"/>
            <a:ext cx="723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Value of strongly-connected game is 0 independent of initial budgets.</a:t>
            </a:r>
          </a:p>
          <a:p>
            <a:endParaRPr lang="en-US" dirty="0"/>
          </a:p>
          <a:p>
            <a:r>
              <a:rPr lang="en-US" dirty="0" smtClean="0"/>
              <a:t>Optimal strategy for player Min:</a:t>
            </a:r>
          </a:p>
          <a:p>
            <a:r>
              <a:rPr lang="en-US" dirty="0"/>
              <a:t>r</a:t>
            </a:r>
            <a:r>
              <a:rPr lang="en-US" dirty="0" smtClean="0"/>
              <a:t>emember multiset M of winning Max bids so far;</a:t>
            </a:r>
          </a:p>
          <a:p>
            <a:r>
              <a:rPr lang="en-US" dirty="0"/>
              <a:t>b</a:t>
            </a:r>
            <a:r>
              <a:rPr lang="en-US" dirty="0" smtClean="0"/>
              <a:t>id largest member of M and remove it from M if winning;</a:t>
            </a:r>
          </a:p>
          <a:p>
            <a:r>
              <a:rPr lang="en-US" dirty="0"/>
              <a:t>i</a:t>
            </a:r>
            <a:r>
              <a:rPr lang="en-US" dirty="0" smtClean="0"/>
              <a:t>f M is empty, bid 0.   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Either M infinitely often empty, or size of M bounded.</a:t>
            </a:r>
          </a:p>
        </p:txBody>
      </p:sp>
    </p:spTree>
    <p:extLst>
      <p:ext uri="{BB962C8B-B14F-4D97-AF65-F5344CB8AC3E}">
        <p14:creationId xmlns:p14="http://schemas.microsoft.com/office/powerpoint/2010/main" val="354509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Mean-Payoff </a:t>
            </a:r>
            <a:r>
              <a:rPr lang="en-US" sz="3200" dirty="0" err="1" smtClean="0"/>
              <a:t>Poorman</a:t>
            </a:r>
            <a:r>
              <a:rPr lang="en-US" sz="3200" dirty="0" smtClean="0"/>
              <a:t> Bidding</a:t>
            </a:r>
            <a:endParaRPr lang="en-US" sz="3200" dirty="0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886200" y="2514600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dirty="0"/>
          </a:p>
        </p:txBody>
      </p:sp>
      <p:cxnSp>
        <p:nvCxnSpPr>
          <p:cNvPr id="4" name="Straight Arrow Connector 3"/>
          <p:cNvCxnSpPr>
            <a:endCxn id="3" idx="0"/>
          </p:cNvCxnSpPr>
          <p:nvPr/>
        </p:nvCxnSpPr>
        <p:spPr>
          <a:xfrm>
            <a:off x="4191000" y="2085636"/>
            <a:ext cx="0" cy="42896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3282921" y="2189083"/>
            <a:ext cx="683516" cy="1307230"/>
          </a:xfrm>
          <a:custGeom>
            <a:avLst/>
            <a:gdLst>
              <a:gd name="connsiteX0" fmla="*/ 683516 w 683516"/>
              <a:gd name="connsiteY0" fmla="*/ 826620 h 1307230"/>
              <a:gd name="connsiteX1" fmla="*/ 102176 w 683516"/>
              <a:gd name="connsiteY1" fmla="*/ 1274737 h 1307230"/>
              <a:gd name="connsiteX2" fmla="*/ 53731 w 683516"/>
              <a:gd name="connsiteY2" fmla="*/ 39389 h 1307230"/>
              <a:gd name="connsiteX3" fmla="*/ 665349 w 683516"/>
              <a:gd name="connsiteY3" fmla="*/ 426949 h 1307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3516" h="1307230">
                <a:moveTo>
                  <a:pt x="683516" y="826620"/>
                </a:moveTo>
                <a:cubicBezTo>
                  <a:pt x="445328" y="1116281"/>
                  <a:pt x="207140" y="1405942"/>
                  <a:pt x="102176" y="1274737"/>
                </a:cubicBezTo>
                <a:cubicBezTo>
                  <a:pt x="-2788" y="1143532"/>
                  <a:pt x="-40131" y="180687"/>
                  <a:pt x="53731" y="39389"/>
                </a:cubicBezTo>
                <a:cubicBezTo>
                  <a:pt x="147593" y="-101909"/>
                  <a:pt x="406471" y="162520"/>
                  <a:pt x="665349" y="426949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flipH="1" flipV="1">
            <a:off x="4415564" y="2117428"/>
            <a:ext cx="683516" cy="1307230"/>
          </a:xfrm>
          <a:custGeom>
            <a:avLst/>
            <a:gdLst>
              <a:gd name="connsiteX0" fmla="*/ 683516 w 683516"/>
              <a:gd name="connsiteY0" fmla="*/ 826620 h 1307230"/>
              <a:gd name="connsiteX1" fmla="*/ 102176 w 683516"/>
              <a:gd name="connsiteY1" fmla="*/ 1274737 h 1307230"/>
              <a:gd name="connsiteX2" fmla="*/ 53731 w 683516"/>
              <a:gd name="connsiteY2" fmla="*/ 39389 h 1307230"/>
              <a:gd name="connsiteX3" fmla="*/ 665349 w 683516"/>
              <a:gd name="connsiteY3" fmla="*/ 426949 h 1307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3516" h="1307230">
                <a:moveTo>
                  <a:pt x="683516" y="826620"/>
                </a:moveTo>
                <a:cubicBezTo>
                  <a:pt x="445328" y="1116281"/>
                  <a:pt x="207140" y="1405942"/>
                  <a:pt x="102176" y="1274737"/>
                </a:cubicBezTo>
                <a:cubicBezTo>
                  <a:pt x="-2788" y="1143532"/>
                  <a:pt x="-40131" y="180687"/>
                  <a:pt x="53731" y="39389"/>
                </a:cubicBezTo>
                <a:cubicBezTo>
                  <a:pt x="147593" y="-101909"/>
                  <a:pt x="406471" y="162520"/>
                  <a:pt x="665349" y="426949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29758" y="258637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78018" y="252427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76400" y="4195816"/>
            <a:ext cx="6629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Value of strongly-connected game depends on initial budgets.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Initial budget 1/2 for player Min</a:t>
            </a:r>
            <a:r>
              <a:rPr lang="en-US" dirty="0">
                <a:solidFill>
                  <a:srgbClr val="0000FF"/>
                </a:solidFill>
              </a:rPr>
              <a:t>: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</a:rPr>
              <a:t>o</a:t>
            </a:r>
            <a:r>
              <a:rPr lang="en-US" dirty="0" smtClean="0">
                <a:solidFill>
                  <a:srgbClr val="0000FF"/>
                </a:solidFill>
              </a:rPr>
              <a:t>ptimal Min strategy same as before; then V ≤ 0.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8000"/>
                </a:solidFill>
              </a:rPr>
              <a:t>Initial budget 2/3 for player Min:</a:t>
            </a:r>
          </a:p>
          <a:p>
            <a:r>
              <a:rPr lang="en-US" dirty="0">
                <a:solidFill>
                  <a:srgbClr val="008000"/>
                </a:solidFill>
              </a:rPr>
              <a:t>a</a:t>
            </a:r>
            <a:r>
              <a:rPr lang="en-US" dirty="0" smtClean="0">
                <a:solidFill>
                  <a:srgbClr val="008000"/>
                </a:solidFill>
              </a:rPr>
              <a:t>dd each winning Max bid twice to M; then V ≤ -1/3.</a:t>
            </a:r>
          </a:p>
        </p:txBody>
      </p:sp>
    </p:spTree>
    <p:extLst>
      <p:ext uri="{BB962C8B-B14F-4D97-AF65-F5344CB8AC3E}">
        <p14:creationId xmlns:p14="http://schemas.microsoft.com/office/powerpoint/2010/main" val="107540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Connection with Turn-based Stochastic Games</a:t>
            </a:r>
            <a:endParaRPr lang="en-US" sz="3200" dirty="0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886200" y="2514600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dirty="0"/>
          </a:p>
        </p:txBody>
      </p:sp>
      <p:cxnSp>
        <p:nvCxnSpPr>
          <p:cNvPr id="4" name="Straight Arrow Connector 3"/>
          <p:cNvCxnSpPr>
            <a:endCxn id="3" idx="0"/>
          </p:cNvCxnSpPr>
          <p:nvPr/>
        </p:nvCxnSpPr>
        <p:spPr>
          <a:xfrm>
            <a:off x="4191000" y="2085636"/>
            <a:ext cx="0" cy="42896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3282921" y="2189083"/>
            <a:ext cx="683516" cy="1307230"/>
          </a:xfrm>
          <a:custGeom>
            <a:avLst/>
            <a:gdLst>
              <a:gd name="connsiteX0" fmla="*/ 683516 w 683516"/>
              <a:gd name="connsiteY0" fmla="*/ 826620 h 1307230"/>
              <a:gd name="connsiteX1" fmla="*/ 102176 w 683516"/>
              <a:gd name="connsiteY1" fmla="*/ 1274737 h 1307230"/>
              <a:gd name="connsiteX2" fmla="*/ 53731 w 683516"/>
              <a:gd name="connsiteY2" fmla="*/ 39389 h 1307230"/>
              <a:gd name="connsiteX3" fmla="*/ 665349 w 683516"/>
              <a:gd name="connsiteY3" fmla="*/ 426949 h 1307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3516" h="1307230">
                <a:moveTo>
                  <a:pt x="683516" y="826620"/>
                </a:moveTo>
                <a:cubicBezTo>
                  <a:pt x="445328" y="1116281"/>
                  <a:pt x="207140" y="1405942"/>
                  <a:pt x="102176" y="1274737"/>
                </a:cubicBezTo>
                <a:cubicBezTo>
                  <a:pt x="-2788" y="1143532"/>
                  <a:pt x="-40131" y="180687"/>
                  <a:pt x="53731" y="39389"/>
                </a:cubicBezTo>
                <a:cubicBezTo>
                  <a:pt x="147593" y="-101909"/>
                  <a:pt x="406471" y="162520"/>
                  <a:pt x="665349" y="426949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flipH="1" flipV="1">
            <a:off x="4415564" y="2117428"/>
            <a:ext cx="683516" cy="1307230"/>
          </a:xfrm>
          <a:custGeom>
            <a:avLst/>
            <a:gdLst>
              <a:gd name="connsiteX0" fmla="*/ 683516 w 683516"/>
              <a:gd name="connsiteY0" fmla="*/ 826620 h 1307230"/>
              <a:gd name="connsiteX1" fmla="*/ 102176 w 683516"/>
              <a:gd name="connsiteY1" fmla="*/ 1274737 h 1307230"/>
              <a:gd name="connsiteX2" fmla="*/ 53731 w 683516"/>
              <a:gd name="connsiteY2" fmla="*/ 39389 h 1307230"/>
              <a:gd name="connsiteX3" fmla="*/ 665349 w 683516"/>
              <a:gd name="connsiteY3" fmla="*/ 426949 h 1307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3516" h="1307230">
                <a:moveTo>
                  <a:pt x="683516" y="826620"/>
                </a:moveTo>
                <a:cubicBezTo>
                  <a:pt x="445328" y="1116281"/>
                  <a:pt x="207140" y="1405942"/>
                  <a:pt x="102176" y="1274737"/>
                </a:cubicBezTo>
                <a:cubicBezTo>
                  <a:pt x="-2788" y="1143532"/>
                  <a:pt x="-40131" y="180687"/>
                  <a:pt x="53731" y="39389"/>
                </a:cubicBezTo>
                <a:cubicBezTo>
                  <a:pt x="147593" y="-101909"/>
                  <a:pt x="406471" y="162520"/>
                  <a:pt x="665349" y="426949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29758" y="258637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78018" y="252427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5496245" y="4438775"/>
            <a:ext cx="533400" cy="5334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dirty="0"/>
          </a:p>
        </p:txBody>
      </p:sp>
      <p:sp>
        <p:nvSpPr>
          <p:cNvPr id="13" name="AutoShape 31"/>
          <p:cNvSpPr>
            <a:spLocks noChangeArrowheads="1"/>
          </p:cNvSpPr>
          <p:nvPr/>
        </p:nvSpPr>
        <p:spPr bwMode="auto">
          <a:xfrm>
            <a:off x="2576181" y="4336087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966437" y="4384055"/>
            <a:ext cx="609600" cy="589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511505" y="4495800"/>
            <a:ext cx="98474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048000" y="4495800"/>
            <a:ext cx="97113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048000" y="4876800"/>
            <a:ext cx="98474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4" idx="5"/>
          </p:cNvCxnSpPr>
          <p:nvPr/>
        </p:nvCxnSpPr>
        <p:spPr>
          <a:xfrm flipH="1">
            <a:off x="4486763" y="4876800"/>
            <a:ext cx="1009482" cy="1073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98515" y="4104331"/>
            <a:ext cx="636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2/3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89556" y="489920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292775" y="496170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726652" y="4097956"/>
            <a:ext cx="636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/3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25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Some Results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2133600"/>
            <a:ext cx="6629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Threshold budget ratios exist in reachability [Lazarus et al.], parity, and mean-payoff  </a:t>
            </a:r>
            <a:r>
              <a:rPr lang="en-US" b="1" dirty="0" smtClean="0">
                <a:solidFill>
                  <a:srgbClr val="008000"/>
                </a:solidFill>
              </a:rPr>
              <a:t>Richman</a:t>
            </a:r>
            <a:r>
              <a:rPr lang="en-US" dirty="0" smtClean="0">
                <a:solidFill>
                  <a:srgbClr val="008000"/>
                </a:solidFill>
              </a:rPr>
              <a:t> bidding games:</a:t>
            </a:r>
          </a:p>
          <a:p>
            <a:r>
              <a:rPr lang="en-US" dirty="0">
                <a:solidFill>
                  <a:srgbClr val="008000"/>
                </a:solidFill>
              </a:rPr>
              <a:t>l</a:t>
            </a:r>
            <a:r>
              <a:rPr lang="en-US" dirty="0" smtClean="0">
                <a:solidFill>
                  <a:srgbClr val="008000"/>
                </a:solidFill>
              </a:rPr>
              <a:t>inearly reducible to turn-based stochastic reachability games, hence in </a:t>
            </a:r>
            <a:r>
              <a:rPr lang="en-US" b="1" dirty="0" smtClean="0">
                <a:solidFill>
                  <a:srgbClr val="008000"/>
                </a:solidFill>
              </a:rPr>
              <a:t>NP ∩ </a:t>
            </a:r>
            <a:r>
              <a:rPr lang="en-US" b="1" dirty="0" err="1" smtClean="0">
                <a:solidFill>
                  <a:srgbClr val="008000"/>
                </a:solidFill>
              </a:rPr>
              <a:t>coNP</a:t>
            </a:r>
            <a:r>
              <a:rPr lang="en-US" dirty="0" smtClean="0">
                <a:solidFill>
                  <a:srgbClr val="008000"/>
                </a:solidFill>
              </a:rPr>
              <a:t>.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Threshold budget ratios exist in reachability [Lazarus et al.], parity, and mean-payoff </a:t>
            </a:r>
            <a:r>
              <a:rPr lang="en-US" b="1" dirty="0" err="1" smtClean="0">
                <a:solidFill>
                  <a:srgbClr val="0000FF"/>
                </a:solidFill>
              </a:rPr>
              <a:t>poorman</a:t>
            </a:r>
            <a:r>
              <a:rPr lang="en-US" dirty="0" smtClean="0">
                <a:solidFill>
                  <a:srgbClr val="0000FF"/>
                </a:solidFill>
              </a:rPr>
              <a:t> bidding games:</a:t>
            </a:r>
          </a:p>
          <a:p>
            <a:r>
              <a:rPr lang="en-US" dirty="0">
                <a:solidFill>
                  <a:srgbClr val="0000FF"/>
                </a:solidFill>
              </a:rPr>
              <a:t>r</a:t>
            </a:r>
            <a:r>
              <a:rPr lang="en-US" dirty="0" smtClean="0">
                <a:solidFill>
                  <a:srgbClr val="0000FF"/>
                </a:solidFill>
              </a:rPr>
              <a:t>eachability ratios may be irrational, </a:t>
            </a:r>
          </a:p>
          <a:p>
            <a:r>
              <a:rPr lang="en-US" dirty="0">
                <a:solidFill>
                  <a:srgbClr val="0000FF"/>
                </a:solidFill>
              </a:rPr>
              <a:t>v</a:t>
            </a:r>
            <a:r>
              <a:rPr lang="en-US" dirty="0" smtClean="0">
                <a:solidFill>
                  <a:srgbClr val="0000FF"/>
                </a:solidFill>
              </a:rPr>
              <a:t>ia encoding in theory of reals in </a:t>
            </a:r>
            <a:r>
              <a:rPr lang="en-US" b="1" dirty="0" smtClean="0">
                <a:solidFill>
                  <a:srgbClr val="0000FF"/>
                </a:solidFill>
              </a:rPr>
              <a:t>PSPACE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13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Some Results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2133600"/>
            <a:ext cx="6629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Threshold budget ratios exist in reachability [Lazarus et al.], parity, and mean-payoff  </a:t>
            </a:r>
            <a:r>
              <a:rPr lang="en-US" b="1" dirty="0" smtClean="0">
                <a:solidFill>
                  <a:srgbClr val="008000"/>
                </a:solidFill>
              </a:rPr>
              <a:t>Richman</a:t>
            </a:r>
            <a:r>
              <a:rPr lang="en-US" dirty="0" smtClean="0">
                <a:solidFill>
                  <a:srgbClr val="008000"/>
                </a:solidFill>
              </a:rPr>
              <a:t> bidding games:</a:t>
            </a:r>
          </a:p>
          <a:p>
            <a:r>
              <a:rPr lang="en-US" dirty="0">
                <a:solidFill>
                  <a:srgbClr val="008000"/>
                </a:solidFill>
              </a:rPr>
              <a:t>l</a:t>
            </a:r>
            <a:r>
              <a:rPr lang="en-US" dirty="0" smtClean="0">
                <a:solidFill>
                  <a:srgbClr val="008000"/>
                </a:solidFill>
              </a:rPr>
              <a:t>inearly reducible to turn-based stochastic reachability games, hence in </a:t>
            </a:r>
            <a:r>
              <a:rPr lang="en-US" b="1" dirty="0" smtClean="0">
                <a:solidFill>
                  <a:srgbClr val="008000"/>
                </a:solidFill>
              </a:rPr>
              <a:t>NP ∩ </a:t>
            </a:r>
            <a:r>
              <a:rPr lang="en-US" b="1" dirty="0" err="1" smtClean="0">
                <a:solidFill>
                  <a:srgbClr val="008000"/>
                </a:solidFill>
              </a:rPr>
              <a:t>coNP</a:t>
            </a:r>
            <a:r>
              <a:rPr lang="en-US" dirty="0" smtClean="0">
                <a:solidFill>
                  <a:srgbClr val="008000"/>
                </a:solidFill>
              </a:rPr>
              <a:t>.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Threshold budget ratios exist in reachability [Lazarus et al.], parity, and mean-payoff </a:t>
            </a:r>
            <a:r>
              <a:rPr lang="en-US" b="1" dirty="0" err="1" smtClean="0">
                <a:solidFill>
                  <a:srgbClr val="0000FF"/>
                </a:solidFill>
              </a:rPr>
              <a:t>poorman</a:t>
            </a:r>
            <a:r>
              <a:rPr lang="en-US" dirty="0" smtClean="0">
                <a:solidFill>
                  <a:srgbClr val="0000FF"/>
                </a:solidFill>
              </a:rPr>
              <a:t> bidding games:</a:t>
            </a:r>
          </a:p>
          <a:p>
            <a:r>
              <a:rPr lang="en-US" dirty="0">
                <a:solidFill>
                  <a:srgbClr val="0000FF"/>
                </a:solidFill>
              </a:rPr>
              <a:t>r</a:t>
            </a:r>
            <a:r>
              <a:rPr lang="en-US" dirty="0" smtClean="0">
                <a:solidFill>
                  <a:srgbClr val="0000FF"/>
                </a:solidFill>
              </a:rPr>
              <a:t>eachability ratios may be irrational, </a:t>
            </a:r>
          </a:p>
          <a:p>
            <a:r>
              <a:rPr lang="en-US" dirty="0">
                <a:solidFill>
                  <a:srgbClr val="0000FF"/>
                </a:solidFill>
              </a:rPr>
              <a:t>v</a:t>
            </a:r>
            <a:r>
              <a:rPr lang="en-US" dirty="0" smtClean="0">
                <a:solidFill>
                  <a:srgbClr val="0000FF"/>
                </a:solidFill>
              </a:rPr>
              <a:t>ia encoding in theory of reals in </a:t>
            </a:r>
            <a:r>
              <a:rPr lang="en-US" b="1" dirty="0" smtClean="0">
                <a:solidFill>
                  <a:srgbClr val="0000FF"/>
                </a:solidFill>
              </a:rPr>
              <a:t>PSPACE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Results apply also to graphs with probabilistic vertices           (see Proceedings).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00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76" y="9144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M</a:t>
            </a:r>
            <a:r>
              <a:rPr lang="en-US" sz="3200" dirty="0" smtClean="0"/>
              <a:t>uch left to do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743200"/>
            <a:ext cx="8534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What is the threshold budget for reaching a target with a given probability?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What is the value of a mean-payoff bidding game for given initial budgets?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What happens if payoffs and budgets are linked (“single currency”)?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40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Bidding Games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1524000" y="1905000"/>
            <a:ext cx="7086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Richman: winning bid goes to losing player</a:t>
            </a:r>
          </a:p>
          <a:p>
            <a:r>
              <a:rPr lang="en-US" sz="2000" dirty="0" err="1" smtClean="0">
                <a:solidFill>
                  <a:srgbClr val="008000"/>
                </a:solidFill>
              </a:rPr>
              <a:t>Poorman</a:t>
            </a:r>
            <a:r>
              <a:rPr lang="en-US" sz="2000" dirty="0" smtClean="0">
                <a:solidFill>
                  <a:srgbClr val="008000"/>
                </a:solidFill>
              </a:rPr>
              <a:t>: winning bid goes to bank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Taxman: fraction goes to bank, rest to losing player		  - nice generalization of </a:t>
            </a:r>
            <a:r>
              <a:rPr lang="en-US" sz="2000" dirty="0" err="1" smtClean="0">
                <a:solidFill>
                  <a:srgbClr val="0000FF"/>
                </a:solidFill>
              </a:rPr>
              <a:t>poorman</a:t>
            </a:r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  - what if fraction changes from node to node?</a:t>
            </a:r>
          </a:p>
          <a:p>
            <a:endParaRPr lang="en-US" sz="2000" dirty="0"/>
          </a:p>
          <a:p>
            <a:r>
              <a:rPr lang="en-US" sz="2000" dirty="0" smtClean="0">
                <a:solidFill>
                  <a:srgbClr val="FF0000"/>
                </a:solidFill>
              </a:rPr>
              <a:t>All-pay?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Second-price auctions?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Discrete currency: tie breaking mechanism matters</a:t>
            </a:r>
          </a:p>
        </p:txBody>
      </p:sp>
    </p:spTree>
    <p:extLst>
      <p:ext uri="{BB962C8B-B14F-4D97-AF65-F5344CB8AC3E}">
        <p14:creationId xmlns:p14="http://schemas.microsoft.com/office/powerpoint/2010/main" val="225854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/>
          <p:cNvSpPr>
            <a:spLocks noChangeArrowheads="1"/>
          </p:cNvSpPr>
          <p:nvPr/>
        </p:nvSpPr>
        <p:spPr bwMode="auto">
          <a:xfrm>
            <a:off x="0" y="4572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+mj-lt"/>
              </a:rPr>
              <a:t>Game Questions (ATL)</a:t>
            </a:r>
            <a:endParaRPr lang="en-US" sz="28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03" name="Text Box 3"/>
          <p:cNvSpPr txBox="1">
            <a:spLocks noChangeArrowheads="1"/>
          </p:cNvSpPr>
          <p:nvPr/>
        </p:nvSpPr>
        <p:spPr bwMode="auto">
          <a:xfrm>
            <a:off x="1676400" y="2362200"/>
            <a:ext cx="640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42405" name="Text Box 5"/>
          <p:cNvSpPr txBox="1">
            <a:spLocks noChangeArrowheads="1"/>
          </p:cNvSpPr>
          <p:nvPr/>
        </p:nvSpPr>
        <p:spPr bwMode="auto">
          <a:xfrm>
            <a:off x="1219200" y="2590800"/>
            <a:ext cx="1676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msy10" pitchFamily="34" charset="0"/>
              </a:rPr>
              <a:t>8 </a:t>
            </a:r>
            <a:r>
              <a:rPr lang="en-US" sz="2000" dirty="0">
                <a:solidFill>
                  <a:srgbClr val="000000"/>
                </a:solidFill>
                <a:latin typeface="cmsy10" pitchFamily="34" charset="0"/>
                <a:sym typeface="Wingdings 2" pitchFamily="18" charset="2"/>
              </a:rPr>
              <a:t></a:t>
            </a:r>
            <a:r>
              <a:rPr lang="en-US" sz="2000" dirty="0">
                <a:solidFill>
                  <a:srgbClr val="000000"/>
                </a:solidFill>
              </a:rPr>
              <a:t> (x </a:t>
            </a:r>
            <a:r>
              <a:rPr lang="en-US" sz="2000" dirty="0">
                <a:solidFill>
                  <a:srgbClr val="000000"/>
                </a:solidFill>
                <a:latin typeface="cmsy10" pitchFamily="34" charset="0"/>
              </a:rPr>
              <a:t>¸</a:t>
            </a:r>
            <a:r>
              <a:rPr lang="en-US" sz="2000" dirty="0">
                <a:solidFill>
                  <a:srgbClr val="000000"/>
                </a:solidFill>
              </a:rPr>
              <a:t> y)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msy10" pitchFamily="34" charset="0"/>
              </a:rPr>
              <a:t>9 </a:t>
            </a:r>
            <a:r>
              <a:rPr lang="en-US" sz="2000" dirty="0">
                <a:solidFill>
                  <a:srgbClr val="000000"/>
                </a:solidFill>
                <a:latin typeface="cmsy10" pitchFamily="34" charset="0"/>
                <a:sym typeface="Wingdings 2" pitchFamily="18" charset="2"/>
              </a:rPr>
              <a:t></a:t>
            </a:r>
            <a:r>
              <a:rPr lang="en-US" sz="2000" dirty="0">
                <a:solidFill>
                  <a:srgbClr val="000000"/>
                </a:solidFill>
              </a:rPr>
              <a:t> (x </a:t>
            </a:r>
            <a:r>
              <a:rPr lang="en-US" sz="2000" dirty="0">
                <a:solidFill>
                  <a:srgbClr val="000000"/>
                </a:solidFill>
                <a:latin typeface="cmsy10" pitchFamily="34" charset="0"/>
              </a:rPr>
              <a:t>¸</a:t>
            </a:r>
            <a:r>
              <a:rPr lang="en-US" sz="2000" dirty="0">
                <a:solidFill>
                  <a:srgbClr val="000000"/>
                </a:solidFill>
              </a:rPr>
              <a:t> y)</a:t>
            </a:r>
          </a:p>
        </p:txBody>
      </p:sp>
      <p:sp>
        <p:nvSpPr>
          <p:cNvPr id="742406" name="Oval 6"/>
          <p:cNvSpPr>
            <a:spLocks noChangeArrowheads="1"/>
          </p:cNvSpPr>
          <p:nvPr/>
        </p:nvSpPr>
        <p:spPr bwMode="auto">
          <a:xfrm>
            <a:off x="4191000" y="2743200"/>
            <a:ext cx="609600" cy="609600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00</a:t>
            </a:r>
          </a:p>
        </p:txBody>
      </p:sp>
      <p:sp>
        <p:nvSpPr>
          <p:cNvPr id="742407" name="Oval 7"/>
          <p:cNvSpPr>
            <a:spLocks noChangeArrowheads="1"/>
          </p:cNvSpPr>
          <p:nvPr/>
        </p:nvSpPr>
        <p:spPr bwMode="auto">
          <a:xfrm>
            <a:off x="4191000" y="4114800"/>
            <a:ext cx="609600" cy="609600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10</a:t>
            </a:r>
          </a:p>
        </p:txBody>
      </p:sp>
      <p:sp>
        <p:nvSpPr>
          <p:cNvPr id="742408" name="Oval 8"/>
          <p:cNvSpPr>
            <a:spLocks noChangeArrowheads="1"/>
          </p:cNvSpPr>
          <p:nvPr/>
        </p:nvSpPr>
        <p:spPr bwMode="auto">
          <a:xfrm>
            <a:off x="5638800" y="4114800"/>
            <a:ext cx="609600" cy="609600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11</a:t>
            </a:r>
          </a:p>
        </p:txBody>
      </p:sp>
      <p:sp>
        <p:nvSpPr>
          <p:cNvPr id="742409" name="Oval 9"/>
          <p:cNvSpPr>
            <a:spLocks noChangeArrowheads="1"/>
          </p:cNvSpPr>
          <p:nvPr/>
        </p:nvSpPr>
        <p:spPr bwMode="auto">
          <a:xfrm>
            <a:off x="5638800" y="2743200"/>
            <a:ext cx="609600" cy="609600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01</a:t>
            </a:r>
          </a:p>
        </p:txBody>
      </p:sp>
      <p:sp>
        <p:nvSpPr>
          <p:cNvPr id="742410" name="Line 10"/>
          <p:cNvSpPr>
            <a:spLocks noChangeShapeType="1"/>
          </p:cNvSpPr>
          <p:nvPr/>
        </p:nvSpPr>
        <p:spPr bwMode="auto">
          <a:xfrm>
            <a:off x="44196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1" name="Line 11"/>
          <p:cNvSpPr>
            <a:spLocks noChangeShapeType="1"/>
          </p:cNvSpPr>
          <p:nvPr/>
        </p:nvSpPr>
        <p:spPr bwMode="auto">
          <a:xfrm>
            <a:off x="58674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2" name="Line 12"/>
          <p:cNvSpPr>
            <a:spLocks noChangeShapeType="1"/>
          </p:cNvSpPr>
          <p:nvPr/>
        </p:nvSpPr>
        <p:spPr bwMode="auto">
          <a:xfrm flipV="1">
            <a:off x="45720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3" name="Line 13"/>
          <p:cNvSpPr>
            <a:spLocks noChangeShapeType="1"/>
          </p:cNvSpPr>
          <p:nvPr/>
        </p:nvSpPr>
        <p:spPr bwMode="auto">
          <a:xfrm flipV="1">
            <a:off x="60198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4" name="Line 14"/>
          <p:cNvSpPr>
            <a:spLocks noChangeShapeType="1"/>
          </p:cNvSpPr>
          <p:nvPr/>
        </p:nvSpPr>
        <p:spPr bwMode="auto">
          <a:xfrm flipH="1">
            <a:off x="4800600" y="2971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5" name="Line 15"/>
          <p:cNvSpPr>
            <a:spLocks noChangeShapeType="1"/>
          </p:cNvSpPr>
          <p:nvPr/>
        </p:nvSpPr>
        <p:spPr bwMode="auto">
          <a:xfrm>
            <a:off x="4800600" y="4343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6" name="Line 16"/>
          <p:cNvSpPr>
            <a:spLocks noChangeShapeType="1"/>
          </p:cNvSpPr>
          <p:nvPr/>
        </p:nvSpPr>
        <p:spPr bwMode="auto">
          <a:xfrm flipH="1">
            <a:off x="4800600" y="4495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7" name="Line 17"/>
          <p:cNvSpPr>
            <a:spLocks noChangeShapeType="1"/>
          </p:cNvSpPr>
          <p:nvPr/>
        </p:nvSpPr>
        <p:spPr bwMode="auto">
          <a:xfrm>
            <a:off x="4800600" y="3124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8" name="Freeform 18"/>
          <p:cNvSpPr>
            <a:spLocks/>
          </p:cNvSpPr>
          <p:nvPr/>
        </p:nvSpPr>
        <p:spPr bwMode="auto">
          <a:xfrm>
            <a:off x="6172200" y="2552700"/>
            <a:ext cx="393700" cy="571500"/>
          </a:xfrm>
          <a:custGeom>
            <a:avLst/>
            <a:gdLst>
              <a:gd name="T0" fmla="*/ 0 w 248"/>
              <a:gd name="T1" fmla="*/ 168 h 360"/>
              <a:gd name="T2" fmla="*/ 96 w 248"/>
              <a:gd name="T3" fmla="*/ 24 h 360"/>
              <a:gd name="T4" fmla="*/ 240 w 248"/>
              <a:gd name="T5" fmla="*/ 312 h 360"/>
              <a:gd name="T6" fmla="*/ 48 w 248"/>
              <a:gd name="T7" fmla="*/ 312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" h="360">
                <a:moveTo>
                  <a:pt x="0" y="168"/>
                </a:moveTo>
                <a:cubicBezTo>
                  <a:pt x="28" y="84"/>
                  <a:pt x="56" y="0"/>
                  <a:pt x="96" y="24"/>
                </a:cubicBezTo>
                <a:cubicBezTo>
                  <a:pt x="136" y="48"/>
                  <a:pt x="248" y="264"/>
                  <a:pt x="240" y="312"/>
                </a:cubicBezTo>
                <a:cubicBezTo>
                  <a:pt x="232" y="360"/>
                  <a:pt x="140" y="336"/>
                  <a:pt x="48" y="3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19" name="Freeform 19"/>
          <p:cNvSpPr>
            <a:spLocks/>
          </p:cNvSpPr>
          <p:nvPr/>
        </p:nvSpPr>
        <p:spPr bwMode="auto">
          <a:xfrm flipV="1">
            <a:off x="6172200" y="4343400"/>
            <a:ext cx="393700" cy="571500"/>
          </a:xfrm>
          <a:custGeom>
            <a:avLst/>
            <a:gdLst>
              <a:gd name="T0" fmla="*/ 0 w 248"/>
              <a:gd name="T1" fmla="*/ 168 h 360"/>
              <a:gd name="T2" fmla="*/ 96 w 248"/>
              <a:gd name="T3" fmla="*/ 24 h 360"/>
              <a:gd name="T4" fmla="*/ 240 w 248"/>
              <a:gd name="T5" fmla="*/ 312 h 360"/>
              <a:gd name="T6" fmla="*/ 48 w 248"/>
              <a:gd name="T7" fmla="*/ 312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" h="360">
                <a:moveTo>
                  <a:pt x="0" y="168"/>
                </a:moveTo>
                <a:cubicBezTo>
                  <a:pt x="28" y="84"/>
                  <a:pt x="56" y="0"/>
                  <a:pt x="96" y="24"/>
                </a:cubicBezTo>
                <a:cubicBezTo>
                  <a:pt x="136" y="48"/>
                  <a:pt x="248" y="264"/>
                  <a:pt x="240" y="312"/>
                </a:cubicBezTo>
                <a:cubicBezTo>
                  <a:pt x="232" y="360"/>
                  <a:pt x="140" y="336"/>
                  <a:pt x="48" y="3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20" name="Freeform 20"/>
          <p:cNvSpPr>
            <a:spLocks/>
          </p:cNvSpPr>
          <p:nvPr/>
        </p:nvSpPr>
        <p:spPr bwMode="auto">
          <a:xfrm flipH="1" flipV="1">
            <a:off x="3886200" y="4343400"/>
            <a:ext cx="393700" cy="571500"/>
          </a:xfrm>
          <a:custGeom>
            <a:avLst/>
            <a:gdLst>
              <a:gd name="T0" fmla="*/ 0 w 248"/>
              <a:gd name="T1" fmla="*/ 168 h 360"/>
              <a:gd name="T2" fmla="*/ 96 w 248"/>
              <a:gd name="T3" fmla="*/ 24 h 360"/>
              <a:gd name="T4" fmla="*/ 240 w 248"/>
              <a:gd name="T5" fmla="*/ 312 h 360"/>
              <a:gd name="T6" fmla="*/ 48 w 248"/>
              <a:gd name="T7" fmla="*/ 312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" h="360">
                <a:moveTo>
                  <a:pt x="0" y="168"/>
                </a:moveTo>
                <a:cubicBezTo>
                  <a:pt x="28" y="84"/>
                  <a:pt x="56" y="0"/>
                  <a:pt x="96" y="24"/>
                </a:cubicBezTo>
                <a:cubicBezTo>
                  <a:pt x="136" y="48"/>
                  <a:pt x="248" y="264"/>
                  <a:pt x="240" y="312"/>
                </a:cubicBezTo>
                <a:cubicBezTo>
                  <a:pt x="232" y="360"/>
                  <a:pt x="140" y="336"/>
                  <a:pt x="48" y="3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21" name="Freeform 21"/>
          <p:cNvSpPr>
            <a:spLocks/>
          </p:cNvSpPr>
          <p:nvPr/>
        </p:nvSpPr>
        <p:spPr bwMode="auto">
          <a:xfrm flipH="1">
            <a:off x="3886200" y="2514600"/>
            <a:ext cx="393700" cy="571500"/>
          </a:xfrm>
          <a:custGeom>
            <a:avLst/>
            <a:gdLst>
              <a:gd name="T0" fmla="*/ 0 w 248"/>
              <a:gd name="T1" fmla="*/ 168 h 360"/>
              <a:gd name="T2" fmla="*/ 96 w 248"/>
              <a:gd name="T3" fmla="*/ 24 h 360"/>
              <a:gd name="T4" fmla="*/ 240 w 248"/>
              <a:gd name="T5" fmla="*/ 312 h 360"/>
              <a:gd name="T6" fmla="*/ 48 w 248"/>
              <a:gd name="T7" fmla="*/ 312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" h="360">
                <a:moveTo>
                  <a:pt x="0" y="168"/>
                </a:moveTo>
                <a:cubicBezTo>
                  <a:pt x="28" y="84"/>
                  <a:pt x="56" y="0"/>
                  <a:pt x="96" y="24"/>
                </a:cubicBezTo>
                <a:cubicBezTo>
                  <a:pt x="136" y="48"/>
                  <a:pt x="248" y="264"/>
                  <a:pt x="240" y="312"/>
                </a:cubicBezTo>
                <a:cubicBezTo>
                  <a:pt x="232" y="360"/>
                  <a:pt x="140" y="336"/>
                  <a:pt x="48" y="3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22" name="Line 22"/>
          <p:cNvSpPr>
            <a:spLocks noChangeShapeType="1"/>
          </p:cNvSpPr>
          <p:nvPr/>
        </p:nvSpPr>
        <p:spPr bwMode="auto">
          <a:xfrm>
            <a:off x="44958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2423" name="Text Box 23"/>
          <p:cNvSpPr txBox="1">
            <a:spLocks noChangeArrowheads="1"/>
          </p:cNvSpPr>
          <p:nvPr/>
        </p:nvSpPr>
        <p:spPr bwMode="auto">
          <a:xfrm>
            <a:off x="685800" y="3124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FF0000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742424" name="Text Box 24"/>
          <p:cNvSpPr txBox="1">
            <a:spLocks noChangeArrowheads="1"/>
          </p:cNvSpPr>
          <p:nvPr/>
        </p:nvSpPr>
        <p:spPr bwMode="auto">
          <a:xfrm>
            <a:off x="685800" y="26670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990600" y="4635500"/>
            <a:ext cx="2133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 err="1" smtClean="0">
                <a:solidFill>
                  <a:srgbClr val="0000FF"/>
                </a:solidFill>
                <a:latin typeface="cmsy10" pitchFamily="34" charset="0"/>
              </a:rPr>
              <a:t>hh</a:t>
            </a:r>
            <a:r>
              <a:rPr lang="en-US" sz="2000" dirty="0" err="1" smtClean="0">
                <a:solidFill>
                  <a:srgbClr val="0000FF"/>
                </a:solidFill>
              </a:rPr>
              <a:t>A</a:t>
            </a:r>
            <a:r>
              <a:rPr lang="en-US" sz="2000" dirty="0" err="1" smtClean="0">
                <a:solidFill>
                  <a:srgbClr val="0000FF"/>
                </a:solidFill>
                <a:latin typeface="cmsy10" pitchFamily="34" charset="0"/>
              </a:rPr>
              <a:t>ii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  <a:sym typeface="Wingdings 2" pitchFamily="18" charset="2"/>
              </a:rPr>
              <a:t></a:t>
            </a:r>
            <a:r>
              <a:rPr lang="en-US" sz="2000" dirty="0">
                <a:solidFill>
                  <a:srgbClr val="0000FF"/>
                </a:solidFill>
              </a:rPr>
              <a:t> (x </a:t>
            </a:r>
            <a:r>
              <a:rPr lang="en-US" sz="2000" dirty="0">
                <a:solidFill>
                  <a:srgbClr val="0000FF"/>
                </a:solidFill>
                <a:latin typeface="cmsy10" pitchFamily="34" charset="0"/>
              </a:rPr>
              <a:t>¸</a:t>
            </a:r>
            <a:r>
              <a:rPr lang="en-US" sz="2000" dirty="0">
                <a:solidFill>
                  <a:srgbClr val="0000FF"/>
                </a:solidFill>
              </a:rPr>
              <a:t> y)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 err="1" smtClean="0">
                <a:solidFill>
                  <a:srgbClr val="008000"/>
                </a:solidFill>
                <a:latin typeface="cmsy10" pitchFamily="34" charset="0"/>
              </a:rPr>
              <a:t>hh</a:t>
            </a:r>
            <a:r>
              <a:rPr lang="en-US" sz="2000" dirty="0" err="1">
                <a:solidFill>
                  <a:srgbClr val="008000"/>
                </a:solidFill>
              </a:rPr>
              <a:t>B</a:t>
            </a:r>
            <a:r>
              <a:rPr lang="en-US" sz="2000" dirty="0" err="1" smtClean="0">
                <a:solidFill>
                  <a:srgbClr val="008000"/>
                </a:solidFill>
                <a:latin typeface="cmsy10" pitchFamily="34" charset="0"/>
              </a:rPr>
              <a:t>ii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>
                <a:solidFill>
                  <a:srgbClr val="008000"/>
                </a:solidFill>
                <a:sym typeface="Wingdings 2" pitchFamily="18" charset="2"/>
              </a:rPr>
              <a:t></a:t>
            </a:r>
            <a:r>
              <a:rPr lang="en-US" sz="2000" dirty="0">
                <a:solidFill>
                  <a:srgbClr val="008000"/>
                </a:solidFill>
              </a:rPr>
              <a:t> (</a:t>
            </a:r>
            <a:r>
              <a:rPr lang="en-US" sz="2000" dirty="0" smtClean="0">
                <a:solidFill>
                  <a:srgbClr val="008000"/>
                </a:solidFill>
              </a:rPr>
              <a:t>y = 0)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4724400"/>
            <a:ext cx="3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9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0" y="8382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Some References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2514600"/>
            <a:ext cx="8305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Alternating-time temporal </a:t>
            </a:r>
            <a:r>
              <a:rPr lang="en-US" sz="2000" dirty="0" smtClean="0"/>
              <a:t>logic [</a:t>
            </a:r>
            <a:r>
              <a:rPr lang="en-US" sz="2000" dirty="0" err="1" smtClean="0"/>
              <a:t>Alur</a:t>
            </a:r>
            <a:r>
              <a:rPr lang="en-US" sz="2000" dirty="0" smtClean="0"/>
              <a:t>/H/</a:t>
            </a:r>
            <a:r>
              <a:rPr lang="en-US" sz="2000" dirty="0" err="1" smtClean="0"/>
              <a:t>Kupferman</a:t>
            </a:r>
            <a:r>
              <a:rPr lang="en-US" sz="2000" dirty="0" smtClean="0"/>
              <a:t>]: </a:t>
            </a:r>
            <a:r>
              <a:rPr lang="en-US" sz="2000" dirty="0"/>
              <a:t>JACM </a:t>
            </a:r>
            <a:r>
              <a:rPr lang="en-US" sz="2000" dirty="0" smtClean="0"/>
              <a:t>2002</a:t>
            </a:r>
          </a:p>
          <a:p>
            <a:endParaRPr lang="en-US" sz="2000" dirty="0"/>
          </a:p>
          <a:p>
            <a:r>
              <a:rPr lang="en-US" sz="2000" dirty="0" smtClean="0">
                <a:solidFill>
                  <a:srgbClr val="008000"/>
                </a:solidFill>
              </a:rPr>
              <a:t>Concurrent games [de Alfaro/H]: TCS 2007</a:t>
            </a:r>
            <a:endParaRPr lang="en-US" sz="2000" dirty="0">
              <a:solidFill>
                <a:srgbClr val="008000"/>
              </a:solidFill>
            </a:endParaRPr>
          </a:p>
          <a:p>
            <a:endParaRPr lang="en-US" sz="2000" dirty="0"/>
          </a:p>
          <a:p>
            <a:r>
              <a:rPr lang="en-US" sz="2000" dirty="0" smtClean="0">
                <a:solidFill>
                  <a:srgbClr val="0000FF"/>
                </a:solidFill>
              </a:rPr>
              <a:t>Strategy logic [Chatterjee/H/</a:t>
            </a:r>
            <a:r>
              <a:rPr lang="en-US" sz="2000" dirty="0" err="1" smtClean="0">
                <a:solidFill>
                  <a:srgbClr val="0000FF"/>
                </a:solidFill>
              </a:rPr>
              <a:t>Piterman</a:t>
            </a:r>
            <a:r>
              <a:rPr lang="en-US" sz="2000" dirty="0" smtClean="0">
                <a:solidFill>
                  <a:srgbClr val="0000FF"/>
                </a:solidFill>
              </a:rPr>
              <a:t>]: Information &amp; Computation 2010 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B</a:t>
            </a:r>
            <a:r>
              <a:rPr lang="en-US" sz="2000" dirty="0" smtClean="0">
                <a:solidFill>
                  <a:srgbClr val="FF0000"/>
                </a:solidFill>
              </a:rPr>
              <a:t>idding games [</a:t>
            </a:r>
            <a:r>
              <a:rPr lang="en-US" sz="2000" dirty="0" err="1" smtClean="0">
                <a:solidFill>
                  <a:srgbClr val="FF0000"/>
                </a:solidFill>
              </a:rPr>
              <a:t>Avni</a:t>
            </a:r>
            <a:r>
              <a:rPr lang="en-US" sz="2000" dirty="0" smtClean="0">
                <a:solidFill>
                  <a:srgbClr val="FF0000"/>
                </a:solidFill>
              </a:rPr>
              <a:t>/H/</a:t>
            </a:r>
            <a:r>
              <a:rPr lang="en-US" sz="2000" dirty="0" err="1" smtClean="0">
                <a:solidFill>
                  <a:srgbClr val="FF0000"/>
                </a:solidFill>
              </a:rPr>
              <a:t>Chonev</a:t>
            </a:r>
            <a:r>
              <a:rPr lang="en-US" sz="2000" dirty="0" smtClean="0">
                <a:solidFill>
                  <a:srgbClr val="FF0000"/>
                </a:solidFill>
              </a:rPr>
              <a:t>]: JACM 2019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59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1" name="Text Box 3"/>
          <p:cNvSpPr txBox="1">
            <a:spLocks noChangeArrowheads="1"/>
          </p:cNvSpPr>
          <p:nvPr/>
        </p:nvSpPr>
        <p:spPr bwMode="auto">
          <a:xfrm>
            <a:off x="1676400" y="2362200"/>
            <a:ext cx="640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44452" name="Text Box 4"/>
          <p:cNvSpPr txBox="1">
            <a:spLocks noChangeArrowheads="1"/>
          </p:cNvSpPr>
          <p:nvPr/>
        </p:nvSpPr>
        <p:spPr bwMode="auto">
          <a:xfrm>
            <a:off x="1752600" y="2057400"/>
            <a:ext cx="632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44454" name="Oval 6"/>
          <p:cNvSpPr>
            <a:spLocks noChangeArrowheads="1"/>
          </p:cNvSpPr>
          <p:nvPr/>
        </p:nvSpPr>
        <p:spPr bwMode="auto">
          <a:xfrm>
            <a:off x="5334000" y="1676400"/>
            <a:ext cx="609600" cy="609600"/>
          </a:xfrm>
          <a:prstGeom prst="ellipse">
            <a:avLst/>
          </a:prstGeom>
          <a:solidFill>
            <a:srgbClr val="FFCC99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00</a:t>
            </a:r>
          </a:p>
        </p:txBody>
      </p:sp>
      <p:sp>
        <p:nvSpPr>
          <p:cNvPr id="744455" name="AutoShape 7"/>
          <p:cNvSpPr>
            <a:spLocks noChangeArrowheads="1"/>
          </p:cNvSpPr>
          <p:nvPr/>
        </p:nvSpPr>
        <p:spPr bwMode="auto">
          <a:xfrm>
            <a:off x="4572000" y="23622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00</a:t>
            </a:r>
          </a:p>
        </p:txBody>
      </p:sp>
      <p:sp>
        <p:nvSpPr>
          <p:cNvPr id="744456" name="Rectangle 8"/>
          <p:cNvSpPr>
            <a:spLocks noChangeArrowheads="1"/>
          </p:cNvSpPr>
          <p:nvPr/>
        </p:nvSpPr>
        <p:spPr bwMode="auto">
          <a:xfrm>
            <a:off x="6096000" y="2514600"/>
            <a:ext cx="533400" cy="5334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00</a:t>
            </a:r>
          </a:p>
        </p:txBody>
      </p:sp>
      <p:sp>
        <p:nvSpPr>
          <p:cNvPr id="744457" name="Oval 9"/>
          <p:cNvSpPr>
            <a:spLocks noChangeArrowheads="1"/>
          </p:cNvSpPr>
          <p:nvPr/>
        </p:nvSpPr>
        <p:spPr bwMode="auto">
          <a:xfrm>
            <a:off x="4114800" y="3352800"/>
            <a:ext cx="609600" cy="609600"/>
          </a:xfrm>
          <a:prstGeom prst="ellipse">
            <a:avLst/>
          </a:prstGeom>
          <a:solidFill>
            <a:srgbClr val="FFCC99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10</a:t>
            </a:r>
          </a:p>
        </p:txBody>
      </p:sp>
      <p:sp>
        <p:nvSpPr>
          <p:cNvPr id="744458" name="AutoShape 10"/>
          <p:cNvSpPr>
            <a:spLocks noChangeArrowheads="1"/>
          </p:cNvSpPr>
          <p:nvPr/>
        </p:nvSpPr>
        <p:spPr bwMode="auto">
          <a:xfrm>
            <a:off x="3352800" y="40386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744459" name="Rectangle 11"/>
          <p:cNvSpPr>
            <a:spLocks noChangeArrowheads="1"/>
          </p:cNvSpPr>
          <p:nvPr/>
        </p:nvSpPr>
        <p:spPr bwMode="auto">
          <a:xfrm>
            <a:off x="4876800" y="4191000"/>
            <a:ext cx="533400" cy="5334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10</a:t>
            </a:r>
          </a:p>
        </p:txBody>
      </p:sp>
      <p:sp>
        <p:nvSpPr>
          <p:cNvPr id="744460" name="Oval 12"/>
          <p:cNvSpPr>
            <a:spLocks noChangeArrowheads="1"/>
          </p:cNvSpPr>
          <p:nvPr/>
        </p:nvSpPr>
        <p:spPr bwMode="auto">
          <a:xfrm>
            <a:off x="6705600" y="3429000"/>
            <a:ext cx="609600" cy="609600"/>
          </a:xfrm>
          <a:prstGeom prst="ellipse">
            <a:avLst/>
          </a:prstGeom>
          <a:solidFill>
            <a:srgbClr val="FFCC99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01</a:t>
            </a:r>
          </a:p>
        </p:txBody>
      </p:sp>
      <p:sp>
        <p:nvSpPr>
          <p:cNvPr id="744461" name="AutoShape 13"/>
          <p:cNvSpPr>
            <a:spLocks noChangeArrowheads="1"/>
          </p:cNvSpPr>
          <p:nvPr/>
        </p:nvSpPr>
        <p:spPr bwMode="auto">
          <a:xfrm>
            <a:off x="5943600" y="41148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01</a:t>
            </a:r>
          </a:p>
        </p:txBody>
      </p:sp>
      <p:sp>
        <p:nvSpPr>
          <p:cNvPr id="744462" name="Rectangle 14"/>
          <p:cNvSpPr>
            <a:spLocks noChangeArrowheads="1"/>
          </p:cNvSpPr>
          <p:nvPr/>
        </p:nvSpPr>
        <p:spPr bwMode="auto">
          <a:xfrm>
            <a:off x="7467600" y="4267200"/>
            <a:ext cx="533400" cy="5334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01</a:t>
            </a:r>
          </a:p>
        </p:txBody>
      </p:sp>
      <p:sp>
        <p:nvSpPr>
          <p:cNvPr id="744463" name="Oval 15"/>
          <p:cNvSpPr>
            <a:spLocks noChangeArrowheads="1"/>
          </p:cNvSpPr>
          <p:nvPr/>
        </p:nvSpPr>
        <p:spPr bwMode="auto">
          <a:xfrm>
            <a:off x="5410200" y="5105400"/>
            <a:ext cx="609600" cy="609600"/>
          </a:xfrm>
          <a:prstGeom prst="ellipse">
            <a:avLst/>
          </a:prstGeom>
          <a:solidFill>
            <a:srgbClr val="FFCC99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11</a:t>
            </a:r>
          </a:p>
        </p:txBody>
      </p:sp>
      <p:sp>
        <p:nvSpPr>
          <p:cNvPr id="744464" name="AutoShape 16"/>
          <p:cNvSpPr>
            <a:spLocks noChangeArrowheads="1"/>
          </p:cNvSpPr>
          <p:nvPr/>
        </p:nvSpPr>
        <p:spPr bwMode="auto">
          <a:xfrm>
            <a:off x="5943600" y="58674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11</a:t>
            </a:r>
          </a:p>
        </p:txBody>
      </p:sp>
      <p:sp>
        <p:nvSpPr>
          <p:cNvPr id="744465" name="Rectangle 17"/>
          <p:cNvSpPr>
            <a:spLocks noChangeArrowheads="1"/>
          </p:cNvSpPr>
          <p:nvPr/>
        </p:nvSpPr>
        <p:spPr bwMode="auto">
          <a:xfrm>
            <a:off x="4876800" y="6019800"/>
            <a:ext cx="533400" cy="5334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11</a:t>
            </a:r>
          </a:p>
        </p:txBody>
      </p:sp>
      <p:sp>
        <p:nvSpPr>
          <p:cNvPr id="744466" name="Line 18"/>
          <p:cNvSpPr>
            <a:spLocks noChangeShapeType="1"/>
          </p:cNvSpPr>
          <p:nvPr/>
        </p:nvSpPr>
        <p:spPr bwMode="auto">
          <a:xfrm>
            <a:off x="5638800" y="144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44467" name="Line 19"/>
          <p:cNvSpPr>
            <a:spLocks noChangeShapeType="1"/>
          </p:cNvSpPr>
          <p:nvPr/>
        </p:nvSpPr>
        <p:spPr bwMode="auto">
          <a:xfrm flipH="1">
            <a:off x="5105400" y="2209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68" name="Line 20"/>
          <p:cNvSpPr>
            <a:spLocks noChangeShapeType="1"/>
          </p:cNvSpPr>
          <p:nvPr/>
        </p:nvSpPr>
        <p:spPr bwMode="auto">
          <a:xfrm>
            <a:off x="5867400" y="2209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69" name="Line 21"/>
          <p:cNvSpPr>
            <a:spLocks noChangeShapeType="1"/>
          </p:cNvSpPr>
          <p:nvPr/>
        </p:nvSpPr>
        <p:spPr bwMode="auto">
          <a:xfrm flipH="1">
            <a:off x="5181600" y="5638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70" name="Line 22"/>
          <p:cNvSpPr>
            <a:spLocks noChangeShapeType="1"/>
          </p:cNvSpPr>
          <p:nvPr/>
        </p:nvSpPr>
        <p:spPr bwMode="auto">
          <a:xfrm>
            <a:off x="5943600" y="5562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71" name="Line 23"/>
          <p:cNvSpPr>
            <a:spLocks noChangeShapeType="1"/>
          </p:cNvSpPr>
          <p:nvPr/>
        </p:nvSpPr>
        <p:spPr bwMode="auto">
          <a:xfrm flipH="1">
            <a:off x="6477000" y="39624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72" name="Line 24"/>
          <p:cNvSpPr>
            <a:spLocks noChangeShapeType="1"/>
          </p:cNvSpPr>
          <p:nvPr/>
        </p:nvSpPr>
        <p:spPr bwMode="auto">
          <a:xfrm>
            <a:off x="7239000" y="3962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73" name="Line 25"/>
          <p:cNvSpPr>
            <a:spLocks noChangeShapeType="1"/>
          </p:cNvSpPr>
          <p:nvPr/>
        </p:nvSpPr>
        <p:spPr bwMode="auto">
          <a:xfrm flipH="1">
            <a:off x="3886200" y="3810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74" name="Line 26"/>
          <p:cNvSpPr>
            <a:spLocks noChangeShapeType="1"/>
          </p:cNvSpPr>
          <p:nvPr/>
        </p:nvSpPr>
        <p:spPr bwMode="auto">
          <a:xfrm>
            <a:off x="45720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75" name="Line 27"/>
          <p:cNvSpPr>
            <a:spLocks noChangeShapeType="1"/>
          </p:cNvSpPr>
          <p:nvPr/>
        </p:nvSpPr>
        <p:spPr bwMode="auto">
          <a:xfrm flipH="1">
            <a:off x="4572000" y="2895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76" name="Line 28"/>
          <p:cNvSpPr>
            <a:spLocks noChangeShapeType="1"/>
          </p:cNvSpPr>
          <p:nvPr/>
        </p:nvSpPr>
        <p:spPr bwMode="auto">
          <a:xfrm flipV="1">
            <a:off x="5181600" y="2286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77" name="Line 29"/>
          <p:cNvSpPr>
            <a:spLocks noChangeShapeType="1"/>
          </p:cNvSpPr>
          <p:nvPr/>
        </p:nvSpPr>
        <p:spPr bwMode="auto">
          <a:xfrm flipH="1" flipV="1">
            <a:off x="5943600" y="2133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78" name="Line 30"/>
          <p:cNvSpPr>
            <a:spLocks noChangeShapeType="1"/>
          </p:cNvSpPr>
          <p:nvPr/>
        </p:nvSpPr>
        <p:spPr bwMode="auto">
          <a:xfrm>
            <a:off x="6477000" y="30480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79" name="Line 31"/>
          <p:cNvSpPr>
            <a:spLocks noChangeShapeType="1"/>
          </p:cNvSpPr>
          <p:nvPr/>
        </p:nvSpPr>
        <p:spPr bwMode="auto">
          <a:xfrm flipH="1" flipV="1">
            <a:off x="4648200" y="3810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80" name="Line 32"/>
          <p:cNvSpPr>
            <a:spLocks noChangeShapeType="1"/>
          </p:cNvSpPr>
          <p:nvPr/>
        </p:nvSpPr>
        <p:spPr bwMode="auto">
          <a:xfrm flipV="1">
            <a:off x="6553200" y="4038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81" name="Line 33"/>
          <p:cNvSpPr>
            <a:spLocks noChangeShapeType="1"/>
          </p:cNvSpPr>
          <p:nvPr/>
        </p:nvSpPr>
        <p:spPr bwMode="auto">
          <a:xfrm flipH="1" flipV="1">
            <a:off x="73152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82" name="Line 34"/>
          <p:cNvSpPr>
            <a:spLocks noChangeShapeType="1"/>
          </p:cNvSpPr>
          <p:nvPr/>
        </p:nvSpPr>
        <p:spPr bwMode="auto">
          <a:xfrm>
            <a:off x="5181600" y="4724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83" name="Line 35"/>
          <p:cNvSpPr>
            <a:spLocks noChangeShapeType="1"/>
          </p:cNvSpPr>
          <p:nvPr/>
        </p:nvSpPr>
        <p:spPr bwMode="auto">
          <a:xfrm flipH="1">
            <a:off x="5867400" y="4648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84" name="Freeform 36"/>
          <p:cNvSpPr>
            <a:spLocks/>
          </p:cNvSpPr>
          <p:nvPr/>
        </p:nvSpPr>
        <p:spPr bwMode="auto">
          <a:xfrm>
            <a:off x="3657600" y="1854200"/>
            <a:ext cx="1676400" cy="2184400"/>
          </a:xfrm>
          <a:custGeom>
            <a:avLst/>
            <a:gdLst>
              <a:gd name="T0" fmla="*/ 0 w 1056"/>
              <a:gd name="T1" fmla="*/ 1376 h 1376"/>
              <a:gd name="T2" fmla="*/ 336 w 1056"/>
              <a:gd name="T3" fmla="*/ 224 h 1376"/>
              <a:gd name="T4" fmla="*/ 1056 w 1056"/>
              <a:gd name="T5" fmla="*/ 32 h 1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1376">
                <a:moveTo>
                  <a:pt x="0" y="1376"/>
                </a:moveTo>
                <a:cubicBezTo>
                  <a:pt x="80" y="912"/>
                  <a:pt x="160" y="448"/>
                  <a:pt x="336" y="224"/>
                </a:cubicBezTo>
                <a:cubicBezTo>
                  <a:pt x="512" y="0"/>
                  <a:pt x="784" y="16"/>
                  <a:pt x="1056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85" name="Freeform 37"/>
          <p:cNvSpPr>
            <a:spLocks/>
          </p:cNvSpPr>
          <p:nvPr/>
        </p:nvSpPr>
        <p:spPr bwMode="auto">
          <a:xfrm>
            <a:off x="5943600" y="1574800"/>
            <a:ext cx="1905000" cy="2692400"/>
          </a:xfrm>
          <a:custGeom>
            <a:avLst/>
            <a:gdLst>
              <a:gd name="T0" fmla="*/ 1200 w 1200"/>
              <a:gd name="T1" fmla="*/ 1696 h 1696"/>
              <a:gd name="T2" fmla="*/ 768 w 1200"/>
              <a:gd name="T3" fmla="*/ 256 h 1696"/>
              <a:gd name="T4" fmla="*/ 0 w 1200"/>
              <a:gd name="T5" fmla="*/ 160 h 1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1696">
                <a:moveTo>
                  <a:pt x="1200" y="1696"/>
                </a:moveTo>
                <a:cubicBezTo>
                  <a:pt x="1084" y="1104"/>
                  <a:pt x="968" y="512"/>
                  <a:pt x="768" y="256"/>
                </a:cubicBezTo>
                <a:cubicBezTo>
                  <a:pt x="568" y="0"/>
                  <a:pt x="284" y="80"/>
                  <a:pt x="0" y="1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86" name="Line 38"/>
          <p:cNvSpPr>
            <a:spLocks noChangeShapeType="1"/>
          </p:cNvSpPr>
          <p:nvPr/>
        </p:nvSpPr>
        <p:spPr bwMode="auto">
          <a:xfrm flipV="1">
            <a:off x="5334000" y="5715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87" name="Freeform 39"/>
          <p:cNvSpPr>
            <a:spLocks/>
          </p:cNvSpPr>
          <p:nvPr/>
        </p:nvSpPr>
        <p:spPr bwMode="auto">
          <a:xfrm>
            <a:off x="4254500" y="3962400"/>
            <a:ext cx="622300" cy="2057400"/>
          </a:xfrm>
          <a:custGeom>
            <a:avLst/>
            <a:gdLst>
              <a:gd name="T0" fmla="*/ 392 w 392"/>
              <a:gd name="T1" fmla="*/ 1296 h 1296"/>
              <a:gd name="T2" fmla="*/ 56 w 392"/>
              <a:gd name="T3" fmla="*/ 720 h 1296"/>
              <a:gd name="T4" fmla="*/ 56 w 392"/>
              <a:gd name="T5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2" h="1296">
                <a:moveTo>
                  <a:pt x="392" y="1296"/>
                </a:moveTo>
                <a:cubicBezTo>
                  <a:pt x="252" y="1116"/>
                  <a:pt x="112" y="936"/>
                  <a:pt x="56" y="720"/>
                </a:cubicBezTo>
                <a:cubicBezTo>
                  <a:pt x="0" y="504"/>
                  <a:pt x="56" y="120"/>
                  <a:pt x="5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4488" name="Freeform 40"/>
          <p:cNvSpPr>
            <a:spLocks/>
          </p:cNvSpPr>
          <p:nvPr/>
        </p:nvSpPr>
        <p:spPr bwMode="auto">
          <a:xfrm>
            <a:off x="6477000" y="4038600"/>
            <a:ext cx="546100" cy="1981200"/>
          </a:xfrm>
          <a:custGeom>
            <a:avLst/>
            <a:gdLst>
              <a:gd name="T0" fmla="*/ 0 w 344"/>
              <a:gd name="T1" fmla="*/ 1248 h 1248"/>
              <a:gd name="T2" fmla="*/ 288 w 344"/>
              <a:gd name="T3" fmla="*/ 672 h 1248"/>
              <a:gd name="T4" fmla="*/ 336 w 344"/>
              <a:gd name="T5" fmla="*/ 0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4" h="1248">
                <a:moveTo>
                  <a:pt x="0" y="1248"/>
                </a:moveTo>
                <a:cubicBezTo>
                  <a:pt x="116" y="1064"/>
                  <a:pt x="232" y="880"/>
                  <a:pt x="288" y="672"/>
                </a:cubicBezTo>
                <a:cubicBezTo>
                  <a:pt x="344" y="464"/>
                  <a:pt x="340" y="232"/>
                  <a:pt x="3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1219200" y="2590800"/>
            <a:ext cx="1676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msy10" pitchFamily="34" charset="0"/>
              </a:rPr>
              <a:t>8 </a:t>
            </a:r>
            <a:r>
              <a:rPr lang="en-US" sz="2000" dirty="0">
                <a:solidFill>
                  <a:srgbClr val="000000"/>
                </a:solidFill>
                <a:latin typeface="cmsy10" pitchFamily="34" charset="0"/>
                <a:sym typeface="Wingdings 2" pitchFamily="18" charset="2"/>
              </a:rPr>
              <a:t></a:t>
            </a:r>
            <a:r>
              <a:rPr lang="en-US" sz="2000" dirty="0">
                <a:solidFill>
                  <a:srgbClr val="000000"/>
                </a:solidFill>
              </a:rPr>
              <a:t> (x </a:t>
            </a:r>
            <a:r>
              <a:rPr lang="en-US" sz="2000" dirty="0">
                <a:solidFill>
                  <a:srgbClr val="000000"/>
                </a:solidFill>
                <a:latin typeface="cmsy10" pitchFamily="34" charset="0"/>
              </a:rPr>
              <a:t>¸</a:t>
            </a:r>
            <a:r>
              <a:rPr lang="en-US" sz="2000" dirty="0">
                <a:solidFill>
                  <a:srgbClr val="000000"/>
                </a:solidFill>
              </a:rPr>
              <a:t> y)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msy10" pitchFamily="34" charset="0"/>
              </a:rPr>
              <a:t>9 </a:t>
            </a:r>
            <a:r>
              <a:rPr lang="en-US" sz="2000" dirty="0">
                <a:solidFill>
                  <a:srgbClr val="000000"/>
                </a:solidFill>
                <a:latin typeface="cmsy10" pitchFamily="34" charset="0"/>
                <a:sym typeface="Wingdings 2" pitchFamily="18" charset="2"/>
              </a:rPr>
              <a:t></a:t>
            </a:r>
            <a:r>
              <a:rPr lang="en-US" sz="2000" dirty="0">
                <a:solidFill>
                  <a:srgbClr val="000000"/>
                </a:solidFill>
              </a:rPr>
              <a:t> (x </a:t>
            </a:r>
            <a:r>
              <a:rPr lang="en-US" sz="2000" dirty="0">
                <a:solidFill>
                  <a:srgbClr val="000000"/>
                </a:solidFill>
                <a:latin typeface="cmsy10" pitchFamily="34" charset="0"/>
              </a:rPr>
              <a:t>¸</a:t>
            </a:r>
            <a:r>
              <a:rPr lang="en-US" sz="2000" dirty="0">
                <a:solidFill>
                  <a:srgbClr val="000000"/>
                </a:solidFill>
              </a:rPr>
              <a:t> y)</a:t>
            </a:r>
          </a:p>
        </p:txBody>
      </p:sp>
      <p:sp>
        <p:nvSpPr>
          <p:cNvPr id="44" name="Text Box 23"/>
          <p:cNvSpPr txBox="1">
            <a:spLocks noChangeArrowheads="1"/>
          </p:cNvSpPr>
          <p:nvPr/>
        </p:nvSpPr>
        <p:spPr bwMode="auto">
          <a:xfrm>
            <a:off x="685800" y="3124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FF0000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685800" y="26670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7" name="Text Box 23"/>
          <p:cNvSpPr txBox="1">
            <a:spLocks noChangeArrowheads="1"/>
          </p:cNvSpPr>
          <p:nvPr/>
        </p:nvSpPr>
        <p:spPr bwMode="auto">
          <a:xfrm>
            <a:off x="651933" y="5105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FF0000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651933" y="4648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-6350" y="313765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+mj-lt"/>
              </a:rPr>
              <a:t>Game Questions (ATL)</a:t>
            </a:r>
            <a:endParaRPr lang="en-US" sz="28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990600" y="4635500"/>
            <a:ext cx="2133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 err="1" smtClean="0">
                <a:solidFill>
                  <a:srgbClr val="0000FF"/>
                </a:solidFill>
                <a:latin typeface="cmsy10" pitchFamily="34" charset="0"/>
              </a:rPr>
              <a:t>hh</a:t>
            </a:r>
            <a:r>
              <a:rPr lang="en-US" sz="2000" dirty="0" err="1" smtClean="0">
                <a:solidFill>
                  <a:srgbClr val="0000FF"/>
                </a:solidFill>
              </a:rPr>
              <a:t>A</a:t>
            </a:r>
            <a:r>
              <a:rPr lang="en-US" sz="2000" dirty="0" err="1" smtClean="0">
                <a:solidFill>
                  <a:srgbClr val="0000FF"/>
                </a:solidFill>
                <a:latin typeface="cmsy10" pitchFamily="34" charset="0"/>
              </a:rPr>
              <a:t>ii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  <a:sym typeface="Wingdings 2" pitchFamily="18" charset="2"/>
              </a:rPr>
              <a:t></a:t>
            </a:r>
            <a:r>
              <a:rPr lang="en-US" sz="2000" dirty="0">
                <a:solidFill>
                  <a:srgbClr val="0000FF"/>
                </a:solidFill>
              </a:rPr>
              <a:t> (x </a:t>
            </a:r>
            <a:r>
              <a:rPr lang="en-US" sz="2000" dirty="0">
                <a:solidFill>
                  <a:srgbClr val="0000FF"/>
                </a:solidFill>
                <a:latin typeface="cmsy10" pitchFamily="34" charset="0"/>
              </a:rPr>
              <a:t>¸</a:t>
            </a:r>
            <a:r>
              <a:rPr lang="en-US" sz="2000" dirty="0">
                <a:solidFill>
                  <a:srgbClr val="0000FF"/>
                </a:solidFill>
              </a:rPr>
              <a:t> y)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 err="1" smtClean="0">
                <a:solidFill>
                  <a:srgbClr val="008000"/>
                </a:solidFill>
                <a:latin typeface="cmsy10" pitchFamily="34" charset="0"/>
              </a:rPr>
              <a:t>hh</a:t>
            </a:r>
            <a:r>
              <a:rPr lang="en-US" sz="2000" dirty="0" err="1">
                <a:solidFill>
                  <a:srgbClr val="008000"/>
                </a:solidFill>
              </a:rPr>
              <a:t>B</a:t>
            </a:r>
            <a:r>
              <a:rPr lang="en-US" sz="2000" dirty="0" err="1" smtClean="0">
                <a:solidFill>
                  <a:srgbClr val="008000"/>
                </a:solidFill>
                <a:latin typeface="cmsy10" pitchFamily="34" charset="0"/>
              </a:rPr>
              <a:t>ii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>
                <a:solidFill>
                  <a:srgbClr val="008000"/>
                </a:solidFill>
                <a:sym typeface="Wingdings 2" pitchFamily="18" charset="2"/>
              </a:rPr>
              <a:t></a:t>
            </a:r>
            <a:r>
              <a:rPr lang="en-US" sz="2000" dirty="0">
                <a:solidFill>
                  <a:srgbClr val="008000"/>
                </a:solidFill>
              </a:rPr>
              <a:t> </a:t>
            </a:r>
            <a:r>
              <a:rPr lang="en-US" sz="2000" dirty="0" smtClean="0">
                <a:solidFill>
                  <a:srgbClr val="008000"/>
                </a:solidFill>
              </a:rPr>
              <a:t>(y = 0)</a:t>
            </a:r>
            <a:endParaRPr lang="en-US" sz="20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04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9" name="Text Box 3"/>
          <p:cNvSpPr txBox="1">
            <a:spLocks noChangeArrowheads="1"/>
          </p:cNvSpPr>
          <p:nvPr/>
        </p:nvSpPr>
        <p:spPr bwMode="auto">
          <a:xfrm>
            <a:off x="2819400" y="1812925"/>
            <a:ext cx="640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46500" name="Text Box 4"/>
          <p:cNvSpPr txBox="1">
            <a:spLocks noChangeArrowheads="1"/>
          </p:cNvSpPr>
          <p:nvPr/>
        </p:nvSpPr>
        <p:spPr bwMode="auto">
          <a:xfrm rot="360000">
            <a:off x="1981200" y="2133600"/>
            <a:ext cx="632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46502" name="Oval 6"/>
          <p:cNvSpPr>
            <a:spLocks noChangeArrowheads="1"/>
          </p:cNvSpPr>
          <p:nvPr/>
        </p:nvSpPr>
        <p:spPr bwMode="auto">
          <a:xfrm>
            <a:off x="5334000" y="1676400"/>
            <a:ext cx="609600" cy="609600"/>
          </a:xfrm>
          <a:prstGeom prst="ellipse">
            <a:avLst/>
          </a:prstGeom>
          <a:solidFill>
            <a:srgbClr val="FFCC99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00</a:t>
            </a:r>
          </a:p>
        </p:txBody>
      </p:sp>
      <p:sp>
        <p:nvSpPr>
          <p:cNvPr id="746503" name="AutoShape 7"/>
          <p:cNvSpPr>
            <a:spLocks noChangeArrowheads="1"/>
          </p:cNvSpPr>
          <p:nvPr/>
        </p:nvSpPr>
        <p:spPr bwMode="auto">
          <a:xfrm>
            <a:off x="4572000" y="23622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00</a:t>
            </a:r>
          </a:p>
        </p:txBody>
      </p:sp>
      <p:sp>
        <p:nvSpPr>
          <p:cNvPr id="746504" name="Rectangle 8"/>
          <p:cNvSpPr>
            <a:spLocks noChangeArrowheads="1"/>
          </p:cNvSpPr>
          <p:nvPr/>
        </p:nvSpPr>
        <p:spPr bwMode="auto">
          <a:xfrm>
            <a:off x="6096000" y="2514600"/>
            <a:ext cx="533400" cy="5334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00</a:t>
            </a:r>
          </a:p>
        </p:txBody>
      </p:sp>
      <p:sp>
        <p:nvSpPr>
          <p:cNvPr id="746505" name="Oval 9"/>
          <p:cNvSpPr>
            <a:spLocks noChangeArrowheads="1"/>
          </p:cNvSpPr>
          <p:nvPr/>
        </p:nvSpPr>
        <p:spPr bwMode="auto">
          <a:xfrm>
            <a:off x="4114800" y="3352800"/>
            <a:ext cx="609600" cy="609600"/>
          </a:xfrm>
          <a:prstGeom prst="ellipse">
            <a:avLst/>
          </a:prstGeom>
          <a:solidFill>
            <a:srgbClr val="FFCC99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10</a:t>
            </a:r>
          </a:p>
        </p:txBody>
      </p:sp>
      <p:sp>
        <p:nvSpPr>
          <p:cNvPr id="746506" name="AutoShape 10"/>
          <p:cNvSpPr>
            <a:spLocks noChangeArrowheads="1"/>
          </p:cNvSpPr>
          <p:nvPr/>
        </p:nvSpPr>
        <p:spPr bwMode="auto">
          <a:xfrm>
            <a:off x="3352800" y="40386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10</a:t>
            </a:r>
          </a:p>
        </p:txBody>
      </p:sp>
      <p:sp>
        <p:nvSpPr>
          <p:cNvPr id="746507" name="Rectangle 11"/>
          <p:cNvSpPr>
            <a:spLocks noChangeArrowheads="1"/>
          </p:cNvSpPr>
          <p:nvPr/>
        </p:nvSpPr>
        <p:spPr bwMode="auto">
          <a:xfrm>
            <a:off x="4876800" y="4191000"/>
            <a:ext cx="533400" cy="5334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10</a:t>
            </a:r>
          </a:p>
        </p:txBody>
      </p:sp>
      <p:sp>
        <p:nvSpPr>
          <p:cNvPr id="746508" name="Oval 12"/>
          <p:cNvSpPr>
            <a:spLocks noChangeArrowheads="1"/>
          </p:cNvSpPr>
          <p:nvPr/>
        </p:nvSpPr>
        <p:spPr bwMode="auto">
          <a:xfrm>
            <a:off x="6705600" y="3429000"/>
            <a:ext cx="609600" cy="609600"/>
          </a:xfrm>
          <a:prstGeom prst="ellipse">
            <a:avLst/>
          </a:prstGeom>
          <a:solidFill>
            <a:srgbClr val="FFCC99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01</a:t>
            </a:r>
          </a:p>
        </p:txBody>
      </p:sp>
      <p:sp>
        <p:nvSpPr>
          <p:cNvPr id="746509" name="AutoShape 13"/>
          <p:cNvSpPr>
            <a:spLocks noChangeArrowheads="1"/>
          </p:cNvSpPr>
          <p:nvPr/>
        </p:nvSpPr>
        <p:spPr bwMode="auto">
          <a:xfrm>
            <a:off x="5943600" y="41148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01</a:t>
            </a:r>
          </a:p>
        </p:txBody>
      </p:sp>
      <p:sp>
        <p:nvSpPr>
          <p:cNvPr id="746510" name="Rectangle 14"/>
          <p:cNvSpPr>
            <a:spLocks noChangeArrowheads="1"/>
          </p:cNvSpPr>
          <p:nvPr/>
        </p:nvSpPr>
        <p:spPr bwMode="auto">
          <a:xfrm>
            <a:off x="7467600" y="4267200"/>
            <a:ext cx="533400" cy="5334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01</a:t>
            </a:r>
          </a:p>
        </p:txBody>
      </p:sp>
      <p:sp>
        <p:nvSpPr>
          <p:cNvPr id="746511" name="Oval 15"/>
          <p:cNvSpPr>
            <a:spLocks noChangeArrowheads="1"/>
          </p:cNvSpPr>
          <p:nvPr/>
        </p:nvSpPr>
        <p:spPr bwMode="auto">
          <a:xfrm>
            <a:off x="5410200" y="5105400"/>
            <a:ext cx="609600" cy="609600"/>
          </a:xfrm>
          <a:prstGeom prst="ellipse">
            <a:avLst/>
          </a:prstGeom>
          <a:solidFill>
            <a:srgbClr val="FFCC99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11</a:t>
            </a:r>
          </a:p>
        </p:txBody>
      </p:sp>
      <p:sp>
        <p:nvSpPr>
          <p:cNvPr id="746512" name="AutoShape 16"/>
          <p:cNvSpPr>
            <a:spLocks noChangeArrowheads="1"/>
          </p:cNvSpPr>
          <p:nvPr/>
        </p:nvSpPr>
        <p:spPr bwMode="auto">
          <a:xfrm>
            <a:off x="5943600" y="58674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11</a:t>
            </a:r>
          </a:p>
        </p:txBody>
      </p:sp>
      <p:sp>
        <p:nvSpPr>
          <p:cNvPr id="746513" name="Rectangle 17"/>
          <p:cNvSpPr>
            <a:spLocks noChangeArrowheads="1"/>
          </p:cNvSpPr>
          <p:nvPr/>
        </p:nvSpPr>
        <p:spPr bwMode="auto">
          <a:xfrm>
            <a:off x="4876800" y="6019800"/>
            <a:ext cx="533400" cy="5334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+mj-lt"/>
              </a:rPr>
              <a:t>11</a:t>
            </a:r>
          </a:p>
        </p:txBody>
      </p:sp>
      <p:sp>
        <p:nvSpPr>
          <p:cNvPr id="746514" name="Line 18"/>
          <p:cNvSpPr>
            <a:spLocks noChangeShapeType="1"/>
          </p:cNvSpPr>
          <p:nvPr/>
        </p:nvSpPr>
        <p:spPr bwMode="auto">
          <a:xfrm>
            <a:off x="5638800" y="144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46515" name="Line 19"/>
          <p:cNvSpPr>
            <a:spLocks noChangeShapeType="1"/>
          </p:cNvSpPr>
          <p:nvPr/>
        </p:nvSpPr>
        <p:spPr bwMode="auto">
          <a:xfrm flipH="1">
            <a:off x="5105400" y="2209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16" name="Line 20"/>
          <p:cNvSpPr>
            <a:spLocks noChangeShapeType="1"/>
          </p:cNvSpPr>
          <p:nvPr/>
        </p:nvSpPr>
        <p:spPr bwMode="auto">
          <a:xfrm>
            <a:off x="5867400" y="2209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17" name="Line 21"/>
          <p:cNvSpPr>
            <a:spLocks noChangeShapeType="1"/>
          </p:cNvSpPr>
          <p:nvPr/>
        </p:nvSpPr>
        <p:spPr bwMode="auto">
          <a:xfrm flipH="1">
            <a:off x="5181600" y="5638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18" name="Line 22"/>
          <p:cNvSpPr>
            <a:spLocks noChangeShapeType="1"/>
          </p:cNvSpPr>
          <p:nvPr/>
        </p:nvSpPr>
        <p:spPr bwMode="auto">
          <a:xfrm>
            <a:off x="5943600" y="5562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19" name="Line 23"/>
          <p:cNvSpPr>
            <a:spLocks noChangeShapeType="1"/>
          </p:cNvSpPr>
          <p:nvPr/>
        </p:nvSpPr>
        <p:spPr bwMode="auto">
          <a:xfrm flipH="1">
            <a:off x="6477000" y="39624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20" name="Line 24"/>
          <p:cNvSpPr>
            <a:spLocks noChangeShapeType="1"/>
          </p:cNvSpPr>
          <p:nvPr/>
        </p:nvSpPr>
        <p:spPr bwMode="auto">
          <a:xfrm>
            <a:off x="7239000" y="3962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21" name="Line 25"/>
          <p:cNvSpPr>
            <a:spLocks noChangeShapeType="1"/>
          </p:cNvSpPr>
          <p:nvPr/>
        </p:nvSpPr>
        <p:spPr bwMode="auto">
          <a:xfrm flipH="1">
            <a:off x="3886200" y="3810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22" name="Line 26"/>
          <p:cNvSpPr>
            <a:spLocks noChangeShapeType="1"/>
          </p:cNvSpPr>
          <p:nvPr/>
        </p:nvSpPr>
        <p:spPr bwMode="auto">
          <a:xfrm>
            <a:off x="45720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23" name="Line 27"/>
          <p:cNvSpPr>
            <a:spLocks noChangeShapeType="1"/>
          </p:cNvSpPr>
          <p:nvPr/>
        </p:nvSpPr>
        <p:spPr bwMode="auto">
          <a:xfrm flipH="1">
            <a:off x="4572000" y="2895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24" name="Line 28"/>
          <p:cNvSpPr>
            <a:spLocks noChangeShapeType="1"/>
          </p:cNvSpPr>
          <p:nvPr/>
        </p:nvSpPr>
        <p:spPr bwMode="auto">
          <a:xfrm flipV="1">
            <a:off x="5181600" y="2286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25" name="Line 29"/>
          <p:cNvSpPr>
            <a:spLocks noChangeShapeType="1"/>
          </p:cNvSpPr>
          <p:nvPr/>
        </p:nvSpPr>
        <p:spPr bwMode="auto">
          <a:xfrm flipH="1" flipV="1">
            <a:off x="5943600" y="2133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26" name="Line 30"/>
          <p:cNvSpPr>
            <a:spLocks noChangeShapeType="1"/>
          </p:cNvSpPr>
          <p:nvPr/>
        </p:nvSpPr>
        <p:spPr bwMode="auto">
          <a:xfrm>
            <a:off x="6477000" y="30480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27" name="Line 31"/>
          <p:cNvSpPr>
            <a:spLocks noChangeShapeType="1"/>
          </p:cNvSpPr>
          <p:nvPr/>
        </p:nvSpPr>
        <p:spPr bwMode="auto">
          <a:xfrm flipH="1" flipV="1">
            <a:off x="4648200" y="3810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28" name="Line 32"/>
          <p:cNvSpPr>
            <a:spLocks noChangeShapeType="1"/>
          </p:cNvSpPr>
          <p:nvPr/>
        </p:nvSpPr>
        <p:spPr bwMode="auto">
          <a:xfrm flipV="1">
            <a:off x="6553200" y="4038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29" name="Line 33"/>
          <p:cNvSpPr>
            <a:spLocks noChangeShapeType="1"/>
          </p:cNvSpPr>
          <p:nvPr/>
        </p:nvSpPr>
        <p:spPr bwMode="auto">
          <a:xfrm flipH="1" flipV="1">
            <a:off x="73152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30" name="Line 34"/>
          <p:cNvSpPr>
            <a:spLocks noChangeShapeType="1"/>
          </p:cNvSpPr>
          <p:nvPr/>
        </p:nvSpPr>
        <p:spPr bwMode="auto">
          <a:xfrm>
            <a:off x="5181600" y="4724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31" name="Line 35"/>
          <p:cNvSpPr>
            <a:spLocks noChangeShapeType="1"/>
          </p:cNvSpPr>
          <p:nvPr/>
        </p:nvSpPr>
        <p:spPr bwMode="auto">
          <a:xfrm flipH="1">
            <a:off x="5867400" y="4648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32" name="Freeform 36"/>
          <p:cNvSpPr>
            <a:spLocks/>
          </p:cNvSpPr>
          <p:nvPr/>
        </p:nvSpPr>
        <p:spPr bwMode="auto">
          <a:xfrm>
            <a:off x="3657600" y="1854200"/>
            <a:ext cx="1676400" cy="2184400"/>
          </a:xfrm>
          <a:custGeom>
            <a:avLst/>
            <a:gdLst>
              <a:gd name="T0" fmla="*/ 0 w 1056"/>
              <a:gd name="T1" fmla="*/ 1376 h 1376"/>
              <a:gd name="T2" fmla="*/ 336 w 1056"/>
              <a:gd name="T3" fmla="*/ 224 h 1376"/>
              <a:gd name="T4" fmla="*/ 1056 w 1056"/>
              <a:gd name="T5" fmla="*/ 32 h 1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1376">
                <a:moveTo>
                  <a:pt x="0" y="1376"/>
                </a:moveTo>
                <a:cubicBezTo>
                  <a:pt x="80" y="912"/>
                  <a:pt x="160" y="448"/>
                  <a:pt x="336" y="224"/>
                </a:cubicBezTo>
                <a:cubicBezTo>
                  <a:pt x="512" y="0"/>
                  <a:pt x="784" y="16"/>
                  <a:pt x="1056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33" name="Freeform 37"/>
          <p:cNvSpPr>
            <a:spLocks/>
          </p:cNvSpPr>
          <p:nvPr/>
        </p:nvSpPr>
        <p:spPr bwMode="auto">
          <a:xfrm>
            <a:off x="5943600" y="1574800"/>
            <a:ext cx="1905000" cy="2692400"/>
          </a:xfrm>
          <a:custGeom>
            <a:avLst/>
            <a:gdLst>
              <a:gd name="T0" fmla="*/ 1200 w 1200"/>
              <a:gd name="T1" fmla="*/ 1696 h 1696"/>
              <a:gd name="T2" fmla="*/ 768 w 1200"/>
              <a:gd name="T3" fmla="*/ 256 h 1696"/>
              <a:gd name="T4" fmla="*/ 0 w 1200"/>
              <a:gd name="T5" fmla="*/ 160 h 1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1696">
                <a:moveTo>
                  <a:pt x="1200" y="1696"/>
                </a:moveTo>
                <a:cubicBezTo>
                  <a:pt x="1084" y="1104"/>
                  <a:pt x="968" y="512"/>
                  <a:pt x="768" y="256"/>
                </a:cubicBezTo>
                <a:cubicBezTo>
                  <a:pt x="568" y="0"/>
                  <a:pt x="284" y="80"/>
                  <a:pt x="0" y="1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46534" name="Line 38"/>
          <p:cNvSpPr>
            <a:spLocks noChangeShapeType="1"/>
          </p:cNvSpPr>
          <p:nvPr/>
        </p:nvSpPr>
        <p:spPr bwMode="auto">
          <a:xfrm flipV="1">
            <a:off x="5334000" y="5715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35" name="Freeform 39"/>
          <p:cNvSpPr>
            <a:spLocks/>
          </p:cNvSpPr>
          <p:nvPr/>
        </p:nvSpPr>
        <p:spPr bwMode="auto">
          <a:xfrm>
            <a:off x="4254500" y="3962400"/>
            <a:ext cx="622300" cy="2057400"/>
          </a:xfrm>
          <a:custGeom>
            <a:avLst/>
            <a:gdLst>
              <a:gd name="T0" fmla="*/ 392 w 392"/>
              <a:gd name="T1" fmla="*/ 1296 h 1296"/>
              <a:gd name="T2" fmla="*/ 56 w 392"/>
              <a:gd name="T3" fmla="*/ 720 h 1296"/>
              <a:gd name="T4" fmla="*/ 56 w 392"/>
              <a:gd name="T5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2" h="1296">
                <a:moveTo>
                  <a:pt x="392" y="1296"/>
                </a:moveTo>
                <a:cubicBezTo>
                  <a:pt x="252" y="1116"/>
                  <a:pt x="112" y="936"/>
                  <a:pt x="56" y="720"/>
                </a:cubicBezTo>
                <a:cubicBezTo>
                  <a:pt x="0" y="504"/>
                  <a:pt x="56" y="120"/>
                  <a:pt x="5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36" name="Freeform 40"/>
          <p:cNvSpPr>
            <a:spLocks/>
          </p:cNvSpPr>
          <p:nvPr/>
        </p:nvSpPr>
        <p:spPr bwMode="auto">
          <a:xfrm>
            <a:off x="6477000" y="4038600"/>
            <a:ext cx="546100" cy="1981200"/>
          </a:xfrm>
          <a:custGeom>
            <a:avLst/>
            <a:gdLst>
              <a:gd name="T0" fmla="*/ 0 w 344"/>
              <a:gd name="T1" fmla="*/ 1248 h 1248"/>
              <a:gd name="T2" fmla="*/ 288 w 344"/>
              <a:gd name="T3" fmla="*/ 672 h 1248"/>
              <a:gd name="T4" fmla="*/ 336 w 344"/>
              <a:gd name="T5" fmla="*/ 0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4" h="1248">
                <a:moveTo>
                  <a:pt x="0" y="1248"/>
                </a:moveTo>
                <a:cubicBezTo>
                  <a:pt x="116" y="1064"/>
                  <a:pt x="232" y="880"/>
                  <a:pt x="288" y="672"/>
                </a:cubicBezTo>
                <a:cubicBezTo>
                  <a:pt x="344" y="464"/>
                  <a:pt x="340" y="232"/>
                  <a:pt x="3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46538" name="Text Box 42"/>
          <p:cNvSpPr txBox="1">
            <a:spLocks noChangeArrowheads="1"/>
          </p:cNvSpPr>
          <p:nvPr/>
        </p:nvSpPr>
        <p:spPr bwMode="auto">
          <a:xfrm>
            <a:off x="381000" y="22701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43" name="Rectangle 2"/>
          <p:cNvSpPr>
            <a:spLocks noChangeArrowheads="1"/>
          </p:cNvSpPr>
          <p:nvPr/>
        </p:nvSpPr>
        <p:spPr bwMode="auto">
          <a:xfrm>
            <a:off x="-6350" y="3048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+mj-lt"/>
              </a:rPr>
              <a:t> Non-zero-sum Game Question (SL)</a:t>
            </a:r>
            <a:endParaRPr lang="en-US" sz="28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" name="Oval 1"/>
          <p:cNvSpPr/>
          <p:nvPr/>
        </p:nvSpPr>
        <p:spPr>
          <a:xfrm rot="1800000">
            <a:off x="3602083" y="1144041"/>
            <a:ext cx="2835617" cy="437356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838200" y="2046357"/>
            <a:ext cx="2971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8000"/>
                </a:solidFill>
              </a:rPr>
              <a:t>If </a:t>
            </a:r>
            <a:r>
              <a:rPr lang="en-US" sz="2000" dirty="0">
                <a:solidFill>
                  <a:srgbClr val="008000"/>
                </a:solidFill>
                <a:latin typeface="Arial"/>
              </a:rPr>
              <a:t>B</a:t>
            </a:r>
            <a:r>
              <a:rPr lang="en-US" sz="2000" dirty="0" smtClean="0">
                <a:solidFill>
                  <a:srgbClr val="008000"/>
                </a:solidFill>
              </a:rPr>
              <a:t> keeps y = 0,       </a:t>
            </a:r>
            <a:r>
              <a:rPr lang="en-US" sz="2000" dirty="0" smtClean="0">
                <a:solidFill>
                  <a:srgbClr val="0000FF"/>
                </a:solidFill>
              </a:rPr>
              <a:t>then </a:t>
            </a:r>
            <a:r>
              <a:rPr lang="en-US" sz="2000" dirty="0" smtClean="0">
                <a:solidFill>
                  <a:srgbClr val="0000FF"/>
                </a:solidFill>
                <a:latin typeface="Arial"/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can keep x </a:t>
            </a:r>
            <a:r>
              <a:rPr lang="en-US" sz="2000" dirty="0" smtClean="0">
                <a:solidFill>
                  <a:srgbClr val="0000FF"/>
                </a:solidFill>
                <a:latin typeface="cmsy10"/>
              </a:rPr>
              <a:t>¸</a:t>
            </a:r>
            <a:r>
              <a:rPr lang="en-US" sz="2000" dirty="0" smtClean="0">
                <a:solidFill>
                  <a:srgbClr val="0000FF"/>
                </a:solidFill>
              </a:rPr>
              <a:t> y. 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20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3447" y="115989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Games on Labeled Graphs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093258" y="2519082"/>
            <a:ext cx="1905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nodes</a:t>
            </a:r>
          </a:p>
          <a:p>
            <a:pPr algn="r"/>
            <a:endParaRPr lang="en-US" sz="2000" dirty="0"/>
          </a:p>
          <a:p>
            <a:pPr algn="r"/>
            <a:r>
              <a:rPr lang="en-US" sz="2000" dirty="0"/>
              <a:t>n</a:t>
            </a:r>
            <a:r>
              <a:rPr lang="en-US" sz="2000" dirty="0" smtClean="0"/>
              <a:t>ode labels</a:t>
            </a:r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edges</a:t>
            </a:r>
          </a:p>
          <a:p>
            <a:pPr algn="r"/>
            <a:endParaRPr lang="en-US" sz="2000" dirty="0" smtClean="0"/>
          </a:p>
          <a:p>
            <a:pPr algn="r"/>
            <a:r>
              <a:rPr lang="en-US" sz="2000" dirty="0"/>
              <a:t>e</a:t>
            </a:r>
            <a:r>
              <a:rPr lang="en-US" sz="2000" dirty="0" smtClean="0"/>
              <a:t>dge labels</a:t>
            </a:r>
            <a:endParaRPr lang="en-US" sz="2000" dirty="0"/>
          </a:p>
          <a:p>
            <a:pPr algn="r"/>
            <a:endParaRPr lang="en-US" sz="2000" dirty="0" smtClean="0"/>
          </a:p>
          <a:p>
            <a:pPr algn="r"/>
            <a:r>
              <a:rPr lang="en-US" sz="2000" dirty="0" smtClean="0"/>
              <a:t>players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13729" y="2514600"/>
            <a:ext cx="2743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ystem states </a:t>
            </a:r>
          </a:p>
          <a:p>
            <a:endParaRPr lang="en-US" sz="2000" dirty="0" smtClean="0"/>
          </a:p>
          <a:p>
            <a:r>
              <a:rPr lang="en-US" sz="2000" dirty="0"/>
              <a:t>o</a:t>
            </a:r>
            <a:r>
              <a:rPr lang="en-US" sz="2000" dirty="0" smtClean="0"/>
              <a:t>bservations </a:t>
            </a:r>
          </a:p>
          <a:p>
            <a:endParaRPr lang="en-US" sz="2000" dirty="0"/>
          </a:p>
          <a:p>
            <a:r>
              <a:rPr lang="en-US" sz="2000" dirty="0" smtClean="0"/>
              <a:t>state transitions</a:t>
            </a:r>
          </a:p>
          <a:p>
            <a:endParaRPr lang="en-US" sz="2000" dirty="0"/>
          </a:p>
          <a:p>
            <a:r>
              <a:rPr lang="en-US" sz="2000" dirty="0"/>
              <a:t>c</a:t>
            </a:r>
            <a:r>
              <a:rPr lang="en-US" sz="2000" dirty="0" smtClean="0"/>
              <a:t>osts or rewards</a:t>
            </a:r>
          </a:p>
          <a:p>
            <a:endParaRPr lang="en-US" sz="2000" dirty="0"/>
          </a:p>
          <a:p>
            <a:r>
              <a:rPr lang="en-US" sz="2000" dirty="0" smtClean="0"/>
              <a:t>agents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998258" y="2519082"/>
            <a:ext cx="60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=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=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=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=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22447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81" name="Line 5"/>
          <p:cNvSpPr>
            <a:spLocks noChangeShapeType="1"/>
          </p:cNvSpPr>
          <p:nvPr/>
        </p:nvSpPr>
        <p:spPr bwMode="auto">
          <a:xfrm flipH="1">
            <a:off x="3886200" y="26670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2182" name="Line 6"/>
          <p:cNvSpPr>
            <a:spLocks noChangeShapeType="1"/>
          </p:cNvSpPr>
          <p:nvPr/>
        </p:nvSpPr>
        <p:spPr bwMode="auto">
          <a:xfrm>
            <a:off x="4648200" y="26670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2183" name="Text Box 7"/>
          <p:cNvSpPr txBox="1">
            <a:spLocks noChangeArrowheads="1"/>
          </p:cNvSpPr>
          <p:nvPr/>
        </p:nvSpPr>
        <p:spPr bwMode="auto">
          <a:xfrm>
            <a:off x="2095500" y="5276619"/>
            <a:ext cx="5257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1-agent system with strategic choice.</a:t>
            </a:r>
            <a:endParaRPr lang="en-US" sz="2000" dirty="0"/>
          </a:p>
        </p:txBody>
      </p:sp>
      <p:sp>
        <p:nvSpPr>
          <p:cNvPr id="562184" name="Text Box 8"/>
          <p:cNvSpPr txBox="1">
            <a:spLocks noChangeArrowheads="1"/>
          </p:cNvSpPr>
          <p:nvPr/>
        </p:nvSpPr>
        <p:spPr bwMode="auto">
          <a:xfrm>
            <a:off x="3886200" y="1981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/>
              <a:t>q1</a:t>
            </a:r>
          </a:p>
        </p:txBody>
      </p:sp>
      <p:sp>
        <p:nvSpPr>
          <p:cNvPr id="562185" name="Text Box 9"/>
          <p:cNvSpPr txBox="1">
            <a:spLocks noChangeArrowheads="1"/>
          </p:cNvSpPr>
          <p:nvPr/>
        </p:nvSpPr>
        <p:spPr bwMode="auto">
          <a:xfrm>
            <a:off x="3048000" y="3048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q2</a:t>
            </a:r>
          </a:p>
        </p:txBody>
      </p:sp>
      <p:sp>
        <p:nvSpPr>
          <p:cNvPr id="562186" name="Text Box 10"/>
          <p:cNvSpPr txBox="1">
            <a:spLocks noChangeArrowheads="1"/>
          </p:cNvSpPr>
          <p:nvPr/>
        </p:nvSpPr>
        <p:spPr bwMode="auto">
          <a:xfrm>
            <a:off x="5562600" y="29718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q3</a:t>
            </a:r>
          </a:p>
        </p:txBody>
      </p:sp>
      <p:sp>
        <p:nvSpPr>
          <p:cNvPr id="562188" name="AutoShape 12"/>
          <p:cNvSpPr>
            <a:spLocks noChangeArrowheads="1"/>
          </p:cNvSpPr>
          <p:nvPr/>
        </p:nvSpPr>
        <p:spPr bwMode="auto">
          <a:xfrm>
            <a:off x="4191000" y="21336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62196" name="AutoShape 20"/>
          <p:cNvSpPr>
            <a:spLocks noChangeArrowheads="1"/>
          </p:cNvSpPr>
          <p:nvPr/>
        </p:nvSpPr>
        <p:spPr bwMode="auto">
          <a:xfrm>
            <a:off x="3352800" y="31242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62197" name="AutoShape 21"/>
          <p:cNvSpPr>
            <a:spLocks noChangeArrowheads="1"/>
          </p:cNvSpPr>
          <p:nvPr/>
        </p:nvSpPr>
        <p:spPr bwMode="auto">
          <a:xfrm>
            <a:off x="5029200" y="3124200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8965" y="685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Kripke</a:t>
            </a:r>
            <a:r>
              <a:rPr lang="en-US" sz="3200" dirty="0" smtClean="0"/>
              <a:t> Structure</a:t>
            </a:r>
            <a:endParaRPr lang="en-US" sz="3200" dirty="0"/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H="1">
            <a:off x="4724400" y="3595737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5562600" y="3595737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AutoShape 23"/>
          <p:cNvSpPr>
            <a:spLocks noChangeArrowheads="1"/>
          </p:cNvSpPr>
          <p:nvPr/>
        </p:nvSpPr>
        <p:spPr bwMode="auto">
          <a:xfrm>
            <a:off x="5867400" y="4052937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9" name="AutoShape 24"/>
          <p:cNvSpPr>
            <a:spLocks noChangeArrowheads="1"/>
          </p:cNvSpPr>
          <p:nvPr/>
        </p:nvSpPr>
        <p:spPr bwMode="auto">
          <a:xfrm>
            <a:off x="4191000" y="4052937"/>
            <a:ext cx="685800" cy="6858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6385112" y="3986546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q5</a:t>
            </a: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3794312" y="4062746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/>
              <a:t>q4</a:t>
            </a:r>
          </a:p>
        </p:txBody>
      </p:sp>
    </p:spTree>
    <p:extLst>
      <p:ext uri="{BB962C8B-B14F-4D97-AF65-F5344CB8AC3E}">
        <p14:creationId xmlns:p14="http://schemas.microsoft.com/office/powerpoint/2010/main" val="18498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3447</TotalTime>
  <Words>2126</Words>
  <Application>Microsoft Office PowerPoint</Application>
  <PresentationFormat>On-screen Show (4:3)</PresentationFormat>
  <Paragraphs>640</Paragraphs>
  <Slides>50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9" baseType="lpstr">
      <vt:lpstr>Symbol</vt:lpstr>
      <vt:lpstr>Arial</vt:lpstr>
      <vt:lpstr>msam10</vt:lpstr>
      <vt:lpstr>Wingdings 2</vt:lpstr>
      <vt:lpstr>msbm10</vt:lpstr>
      <vt:lpstr>cmmi10</vt:lpstr>
      <vt:lpstr>cmsy10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</dc:creator>
  <cp:lastModifiedBy>Tom Henzinger</cp:lastModifiedBy>
  <cp:revision>94</cp:revision>
  <dcterms:created xsi:type="dcterms:W3CDTF">2018-07-09T19:54:52Z</dcterms:created>
  <dcterms:modified xsi:type="dcterms:W3CDTF">2019-09-15T10:38:46Z</dcterms:modified>
</cp:coreProperties>
</file>