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diagrams/data1.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9.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0.xml" ContentType="application/vnd.openxmlformats-officedocument.presentationml.slide+xml"/>
  <Override PartName="/ppt/slides/slide19.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slideLayouts/slideLayout4.xml" ContentType="application/vnd.openxmlformats-officedocument.presentationml.slideLayout+xml"/>
  <Override PartName="/ppt/diagrams/colors4.xml" ContentType="application/vnd.openxmlformats-officedocument.drawingml.diagramColors+xml"/>
  <Override PartName="/ppt/diagrams/layout2.xml" ContentType="application/vnd.openxmlformats-officedocument.drawingml.diagramLayout+xml"/>
  <Override PartName="/ppt/diagrams/quickStyle2.xml" ContentType="application/vnd.openxmlformats-officedocument.drawingml.diagramStyle+xml"/>
  <Override PartName="/ppt/diagrams/drawing1.xml" ContentType="application/vnd.ms-office.drawingml.diagramDrawing+xml"/>
  <Override PartName="/ppt/diagrams/drawing2.xml" ContentType="application/vnd.ms-office.drawingml.diagramDrawing+xml"/>
  <Override PartName="/ppt/diagrams/colors2.xml" ContentType="application/vnd.openxmlformats-officedocument.drawingml.diagramColors+xml"/>
  <Override PartName="/ppt/diagrams/layout1.xml" ContentType="application/vnd.openxmlformats-officedocument.drawingml.diagramLayout+xml"/>
  <Override PartName="/ppt/diagrams/quickStyle1.xml" ContentType="application/vnd.openxmlformats-officedocument.drawingml.diagramStyle+xml"/>
  <Override PartName="/ppt/theme/theme2.xml" ContentType="application/vnd.openxmlformats-officedocument.theme+xml"/>
  <Override PartName="/ppt/theme/theme3.xml" ContentType="application/vnd.openxmlformats-officedocument.theme+xml"/>
  <Override PartName="/ppt/diagrams/colors1.xml" ContentType="application/vnd.openxmlformats-officedocument.drawingml.diagramColors+xml"/>
  <Override PartName="/ppt/diagrams/drawing5.xml" ContentType="application/vnd.ms-office.drawingml.diagramDrawing+xml"/>
  <Override PartName="/ppt/diagrams/colors5.xml" ContentType="application/vnd.openxmlformats-officedocument.drawingml.diagramColors+xml"/>
  <Override PartName="/ppt/diagrams/quickStyle5.xml" ContentType="application/vnd.openxmlformats-officedocument.drawingml.diagramStyle+xml"/>
  <Override PartName="/ppt/diagrams/layout5.xml" ContentType="application/vnd.openxmlformats-officedocument.drawingml.diagramLayout+xml"/>
  <Override PartName="/ppt/diagrams/drawing4.xml" ContentType="application/vnd.ms-office.drawingml.diagramDrawing+xml"/>
  <Override PartName="/ppt/diagrams/quickStyle4.xml" ContentType="application/vnd.openxmlformats-officedocument.drawingml.diagramStyle+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theme/theme1.xml" ContentType="application/vnd.openxmlformats-officedocument.theme+xml"/>
  <Override PartName="/ppt/diagrams/drawing3.xml" ContentType="application/vnd.ms-office.drawingml.diagramDrawing+xml"/>
  <Override PartName="/ppt/diagrams/layout4.xml" ContentType="application/vnd.openxmlformats-officedocument.drawingml.diagram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3"/>
  </p:notesMasterIdLst>
  <p:handoutMasterIdLst>
    <p:handoutMasterId r:id="rId24"/>
  </p:handoutMasterIdLst>
  <p:sldIdLst>
    <p:sldId id="256" r:id="rId2"/>
    <p:sldId id="262" r:id="rId3"/>
    <p:sldId id="291" r:id="rId4"/>
    <p:sldId id="290" r:id="rId5"/>
    <p:sldId id="278" r:id="rId6"/>
    <p:sldId id="263" r:id="rId7"/>
    <p:sldId id="279" r:id="rId8"/>
    <p:sldId id="264" r:id="rId9"/>
    <p:sldId id="272" r:id="rId10"/>
    <p:sldId id="274" r:id="rId11"/>
    <p:sldId id="281" r:id="rId12"/>
    <p:sldId id="283" r:id="rId13"/>
    <p:sldId id="280" r:id="rId14"/>
    <p:sldId id="271" r:id="rId15"/>
    <p:sldId id="289" r:id="rId16"/>
    <p:sldId id="287" r:id="rId17"/>
    <p:sldId id="288" r:id="rId18"/>
    <p:sldId id="267" r:id="rId19"/>
    <p:sldId id="268" r:id="rId20"/>
    <p:sldId id="269" r:id="rId21"/>
    <p:sldId id="270" r:id="rId22"/>
  </p:sldIdLst>
  <p:sldSz cx="12192000" cy="6858000"/>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86" autoAdjust="0"/>
    <p:restoredTop sz="94660"/>
  </p:normalViewPr>
  <p:slideViewPr>
    <p:cSldViewPr snapToGrid="0">
      <p:cViewPr varScale="1">
        <p:scale>
          <a:sx n="91" d="100"/>
          <a:sy n="91" d="100"/>
        </p:scale>
        <p:origin x="54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openxmlformats.org/officeDocument/2006/relationships/customXml" Target="../customXml/item2.xml"/></Relationships>
</file>

<file path=ppt/diagrams/_rels/data5.xml.rels><?xml version="1.0" encoding="UTF-8" standalone="yes"?>
<Relationships xmlns="http://schemas.openxmlformats.org/package/2006/relationships"><Relationship Id="rId3" Type="http://schemas.openxmlformats.org/officeDocument/2006/relationships/image" Target="../media/image9.jfif"/><Relationship Id="rId2" Type="http://schemas.openxmlformats.org/officeDocument/2006/relationships/image" Target="../media/image8.jpg"/><Relationship Id="rId1" Type="http://schemas.openxmlformats.org/officeDocument/2006/relationships/image" Target="../media/image7.jpeg"/><Relationship Id="rId5" Type="http://schemas.openxmlformats.org/officeDocument/2006/relationships/image" Target="../media/image11.jfif"/><Relationship Id="rId4" Type="http://schemas.openxmlformats.org/officeDocument/2006/relationships/image" Target="../media/image10.jpg"/></Relationships>
</file>

<file path=ppt/diagrams/_rels/drawing5.xml.rels><?xml version="1.0" encoding="UTF-8" standalone="yes"?>
<Relationships xmlns="http://schemas.openxmlformats.org/package/2006/relationships"><Relationship Id="rId3" Type="http://schemas.openxmlformats.org/officeDocument/2006/relationships/image" Target="../media/image9.jfif"/><Relationship Id="rId2" Type="http://schemas.openxmlformats.org/officeDocument/2006/relationships/image" Target="../media/image8.jpg"/><Relationship Id="rId1" Type="http://schemas.openxmlformats.org/officeDocument/2006/relationships/image" Target="../media/image7.jpeg"/><Relationship Id="rId5" Type="http://schemas.openxmlformats.org/officeDocument/2006/relationships/image" Target="../media/image11.jfif"/><Relationship Id="rId4" Type="http://schemas.openxmlformats.org/officeDocument/2006/relationships/image" Target="../media/image10.jp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74A285-8DEC-4612-8AE1-22B081CC5FCD}" type="doc">
      <dgm:prSet loTypeId="urn:microsoft.com/office/officeart/2005/8/layout/hProcess7" loCatId="list" qsTypeId="urn:microsoft.com/office/officeart/2005/8/quickstyle/simple1" qsCatId="simple" csTypeId="urn:microsoft.com/office/officeart/2005/8/colors/colorful2" csCatId="colorful" phldr="1"/>
      <dgm:spPr/>
      <dgm:t>
        <a:bodyPr/>
        <a:lstStyle/>
        <a:p>
          <a:endParaRPr lang="en-US"/>
        </a:p>
      </dgm:t>
    </dgm:pt>
    <dgm:pt modelId="{112C61A2-D6D5-40A7-AE06-A8A2BCEECA5A}">
      <dgm:prSet phldrT="[Text]" custT="1"/>
      <dgm:spPr/>
      <dgm:t>
        <a:bodyPr anchor="b"/>
        <a:lstStyle/>
        <a:p>
          <a:r>
            <a:rPr lang="en-US" sz="1800" b="1" dirty="0" smtClean="0"/>
            <a:t>Identify</a:t>
          </a:r>
          <a:r>
            <a:rPr lang="en-US" sz="1600" b="1" dirty="0" smtClean="0"/>
            <a:t> </a:t>
          </a:r>
          <a:endParaRPr lang="en-US" sz="1600" b="1" dirty="0"/>
        </a:p>
      </dgm:t>
    </dgm:pt>
    <dgm:pt modelId="{CDA4B324-C8B4-47A5-AC67-9BD572FED115}" type="parTrans" cxnId="{10469D87-AE44-4562-A0F2-AD40BF67842C}">
      <dgm:prSet/>
      <dgm:spPr/>
      <dgm:t>
        <a:bodyPr/>
        <a:lstStyle/>
        <a:p>
          <a:endParaRPr lang="en-US"/>
        </a:p>
      </dgm:t>
    </dgm:pt>
    <dgm:pt modelId="{1087C4CA-4F7C-4087-A720-C98975251931}" type="sibTrans" cxnId="{10469D87-AE44-4562-A0F2-AD40BF67842C}">
      <dgm:prSet/>
      <dgm:spPr/>
      <dgm:t>
        <a:bodyPr/>
        <a:lstStyle/>
        <a:p>
          <a:endParaRPr lang="en-US"/>
        </a:p>
      </dgm:t>
    </dgm:pt>
    <dgm:pt modelId="{08090561-D2F8-44E6-AC4F-3C0092D3BF11}">
      <dgm:prSet phldrT="[Text]" custT="1"/>
      <dgm:spPr/>
      <dgm:t>
        <a:bodyPr anchor="ctr"/>
        <a:lstStyle/>
        <a:p>
          <a:r>
            <a:rPr lang="en-US" sz="1400" b="1" dirty="0" smtClean="0">
              <a:solidFill>
                <a:schemeClr val="tx1"/>
              </a:solidFill>
            </a:rPr>
            <a:t>Identify the need and context of financial information</a:t>
          </a:r>
        </a:p>
        <a:p>
          <a:r>
            <a:rPr lang="en-US" sz="1400" b="1" dirty="0" smtClean="0">
              <a:solidFill>
                <a:schemeClr val="tx1"/>
              </a:solidFill>
            </a:rPr>
            <a:t>Ability to identify existing knowledge gaps </a:t>
          </a:r>
        </a:p>
      </dgm:t>
    </dgm:pt>
    <dgm:pt modelId="{C6E3281D-8788-45BC-A724-9C19A62AADB6}" type="parTrans" cxnId="{65665E0F-29A8-40A5-A02A-A927E00A4E3C}">
      <dgm:prSet/>
      <dgm:spPr/>
      <dgm:t>
        <a:bodyPr/>
        <a:lstStyle/>
        <a:p>
          <a:endParaRPr lang="en-US"/>
        </a:p>
      </dgm:t>
    </dgm:pt>
    <dgm:pt modelId="{9D1BD7B5-9F71-49E3-ABC0-06805CB7D375}" type="sibTrans" cxnId="{65665E0F-29A8-40A5-A02A-A927E00A4E3C}">
      <dgm:prSet/>
      <dgm:spPr/>
      <dgm:t>
        <a:bodyPr/>
        <a:lstStyle/>
        <a:p>
          <a:endParaRPr lang="en-US"/>
        </a:p>
      </dgm:t>
    </dgm:pt>
    <dgm:pt modelId="{F9912B46-AFE7-4866-BE5B-3C533AF5BFAA}">
      <dgm:prSet phldrT="[Text]" custT="1"/>
      <dgm:spPr/>
      <dgm:t>
        <a:bodyPr anchor="b"/>
        <a:lstStyle/>
        <a:p>
          <a:r>
            <a:rPr lang="en-US" sz="1800" b="1" dirty="0" smtClean="0"/>
            <a:t>Plan and Gather </a:t>
          </a:r>
          <a:endParaRPr lang="en-US" sz="1800" b="1" dirty="0"/>
        </a:p>
      </dgm:t>
    </dgm:pt>
    <dgm:pt modelId="{073AA2F6-C2F9-49C1-92C9-23265A59F038}" type="parTrans" cxnId="{760300F6-66C1-407B-B8C3-2D27952F5FD2}">
      <dgm:prSet/>
      <dgm:spPr/>
      <dgm:t>
        <a:bodyPr/>
        <a:lstStyle/>
        <a:p>
          <a:endParaRPr lang="en-US"/>
        </a:p>
      </dgm:t>
    </dgm:pt>
    <dgm:pt modelId="{9436670E-19EB-49CE-82FB-BAAC82486808}" type="sibTrans" cxnId="{760300F6-66C1-407B-B8C3-2D27952F5FD2}">
      <dgm:prSet/>
      <dgm:spPr/>
      <dgm:t>
        <a:bodyPr/>
        <a:lstStyle/>
        <a:p>
          <a:endParaRPr lang="en-US"/>
        </a:p>
      </dgm:t>
    </dgm:pt>
    <dgm:pt modelId="{3C95A995-72A3-4C1D-A39A-35D1271C923F}">
      <dgm:prSet phldrT="[Text]" custT="1"/>
      <dgm:spPr/>
      <dgm:t>
        <a:bodyPr anchor="t"/>
        <a:lstStyle/>
        <a:p>
          <a:pPr algn="l"/>
          <a:r>
            <a:rPr lang="en-US" sz="1400" b="1" dirty="0" smtClean="0">
              <a:solidFill>
                <a:schemeClr val="tx1"/>
              </a:solidFill>
            </a:rPr>
            <a:t>Ability to locate and access financial information </a:t>
          </a:r>
          <a:endParaRPr lang="en-US" sz="1400" b="1" dirty="0">
            <a:solidFill>
              <a:schemeClr val="tx1"/>
            </a:solidFill>
          </a:endParaRPr>
        </a:p>
      </dgm:t>
    </dgm:pt>
    <dgm:pt modelId="{136C7F32-F954-4998-9006-BD547448C0C8}" type="parTrans" cxnId="{01D3A314-8C2E-4196-9596-159C9C9A8E71}">
      <dgm:prSet/>
      <dgm:spPr/>
      <dgm:t>
        <a:bodyPr/>
        <a:lstStyle/>
        <a:p>
          <a:endParaRPr lang="en-US"/>
        </a:p>
      </dgm:t>
    </dgm:pt>
    <dgm:pt modelId="{3ADBDAEF-73E9-4541-9E97-4C98DEC1C171}" type="sibTrans" cxnId="{01D3A314-8C2E-4196-9596-159C9C9A8E71}">
      <dgm:prSet/>
      <dgm:spPr/>
      <dgm:t>
        <a:bodyPr/>
        <a:lstStyle/>
        <a:p>
          <a:endParaRPr lang="en-US"/>
        </a:p>
      </dgm:t>
    </dgm:pt>
    <dgm:pt modelId="{9A7D2D8F-05E5-426B-9775-6DC1775BE8E1}">
      <dgm:prSet phldrT="[Text]" custT="1"/>
      <dgm:spPr/>
      <dgm:t>
        <a:bodyPr anchor="b"/>
        <a:lstStyle/>
        <a:p>
          <a:r>
            <a:rPr lang="en-US" sz="1800" b="1" dirty="0" smtClean="0"/>
            <a:t>Evaluate </a:t>
          </a:r>
          <a:endParaRPr lang="en-US" sz="1800" b="1" dirty="0"/>
        </a:p>
      </dgm:t>
    </dgm:pt>
    <dgm:pt modelId="{A78EA358-2163-4B0D-92FD-5F7AD7D44A7E}" type="parTrans" cxnId="{831A74FB-681C-4655-B9E8-4E139AD0E579}">
      <dgm:prSet/>
      <dgm:spPr/>
      <dgm:t>
        <a:bodyPr/>
        <a:lstStyle/>
        <a:p>
          <a:endParaRPr lang="en-US"/>
        </a:p>
      </dgm:t>
    </dgm:pt>
    <dgm:pt modelId="{7A673BBF-0DE6-4433-A575-854BDD639B0B}" type="sibTrans" cxnId="{831A74FB-681C-4655-B9E8-4E139AD0E579}">
      <dgm:prSet/>
      <dgm:spPr/>
      <dgm:t>
        <a:bodyPr/>
        <a:lstStyle/>
        <a:p>
          <a:endParaRPr lang="en-US"/>
        </a:p>
      </dgm:t>
    </dgm:pt>
    <dgm:pt modelId="{F8E897FC-341A-47F2-ADFB-D43AE76315C4}">
      <dgm:prSet phldrT="[Text]" custT="1"/>
      <dgm:spPr/>
      <dgm:t>
        <a:bodyPr/>
        <a:lstStyle/>
        <a:p>
          <a:r>
            <a:rPr lang="en-US" sz="1400" b="1" dirty="0" smtClean="0">
              <a:solidFill>
                <a:schemeClr val="tx1"/>
              </a:solidFill>
            </a:rPr>
            <a:t>Ability to compare and evaluate financial information sources</a:t>
          </a:r>
        </a:p>
        <a:p>
          <a:r>
            <a:rPr lang="en-US" sz="1400" b="1" dirty="0" smtClean="0">
              <a:solidFill>
                <a:schemeClr val="tx1"/>
              </a:solidFill>
            </a:rPr>
            <a:t>(compare prices, interest rates)</a:t>
          </a:r>
        </a:p>
        <a:p>
          <a:endParaRPr lang="en-US" sz="1200" b="1" dirty="0">
            <a:solidFill>
              <a:schemeClr val="tx1"/>
            </a:solidFill>
          </a:endParaRPr>
        </a:p>
      </dgm:t>
    </dgm:pt>
    <dgm:pt modelId="{624CCBF2-5B7E-4198-AA40-63DCC1B79B7D}" type="parTrans" cxnId="{968FE0E4-E5D1-40D2-9AF2-948C77BDB90D}">
      <dgm:prSet/>
      <dgm:spPr/>
      <dgm:t>
        <a:bodyPr/>
        <a:lstStyle/>
        <a:p>
          <a:endParaRPr lang="en-US"/>
        </a:p>
      </dgm:t>
    </dgm:pt>
    <dgm:pt modelId="{14C0A695-1499-47CA-814A-82BF66C4B929}" type="sibTrans" cxnId="{968FE0E4-E5D1-40D2-9AF2-948C77BDB90D}">
      <dgm:prSet/>
      <dgm:spPr/>
      <dgm:t>
        <a:bodyPr/>
        <a:lstStyle/>
        <a:p>
          <a:endParaRPr lang="en-US"/>
        </a:p>
      </dgm:t>
    </dgm:pt>
    <dgm:pt modelId="{D700BEB5-19A8-4C85-B95B-5635C0FDA284}">
      <dgm:prSet phldrT="[Text]" custT="1"/>
      <dgm:spPr/>
      <dgm:t>
        <a:bodyPr anchor="b"/>
        <a:lstStyle/>
        <a:p>
          <a:r>
            <a:rPr lang="en-US" sz="1800" b="1" dirty="0" smtClean="0"/>
            <a:t>Manage</a:t>
          </a:r>
          <a:endParaRPr lang="en-US" sz="1800" b="1" dirty="0"/>
        </a:p>
      </dgm:t>
    </dgm:pt>
    <dgm:pt modelId="{9590C6DF-5FBB-4667-9069-48BC7706FC1B}" type="parTrans" cxnId="{A7334771-70EA-44FB-A907-3CF4462941E2}">
      <dgm:prSet/>
      <dgm:spPr/>
      <dgm:t>
        <a:bodyPr/>
        <a:lstStyle/>
        <a:p>
          <a:endParaRPr lang="en-US"/>
        </a:p>
      </dgm:t>
    </dgm:pt>
    <dgm:pt modelId="{A86D9F2E-C764-4ACC-971B-A4D622927CCB}" type="sibTrans" cxnId="{A7334771-70EA-44FB-A907-3CF4462941E2}">
      <dgm:prSet/>
      <dgm:spPr/>
      <dgm:t>
        <a:bodyPr/>
        <a:lstStyle/>
        <a:p>
          <a:endParaRPr lang="en-US"/>
        </a:p>
      </dgm:t>
    </dgm:pt>
    <dgm:pt modelId="{BB2D9D32-AE73-4074-814B-17EA952B894C}">
      <dgm:prSet phldrT="[Text]" custT="1"/>
      <dgm:spPr/>
      <dgm:t>
        <a:bodyPr anchor="b"/>
        <a:lstStyle/>
        <a:p>
          <a:r>
            <a:rPr lang="en-US" sz="1800" b="1" dirty="0" smtClean="0"/>
            <a:t>Use</a:t>
          </a:r>
          <a:endParaRPr lang="en-US" sz="1800" b="1" dirty="0"/>
        </a:p>
      </dgm:t>
    </dgm:pt>
    <dgm:pt modelId="{9280914A-868F-4829-BC78-31535D603C87}" type="parTrans" cxnId="{9524242E-1EF1-4EE7-948D-2BF830C1337A}">
      <dgm:prSet/>
      <dgm:spPr/>
      <dgm:t>
        <a:bodyPr/>
        <a:lstStyle/>
        <a:p>
          <a:endParaRPr lang="en-US"/>
        </a:p>
      </dgm:t>
    </dgm:pt>
    <dgm:pt modelId="{3C8ED974-DC18-42EC-895A-23BEFBDF6AEC}" type="sibTrans" cxnId="{9524242E-1EF1-4EE7-948D-2BF830C1337A}">
      <dgm:prSet/>
      <dgm:spPr/>
      <dgm:t>
        <a:bodyPr/>
        <a:lstStyle/>
        <a:p>
          <a:endParaRPr lang="en-US"/>
        </a:p>
      </dgm:t>
    </dgm:pt>
    <dgm:pt modelId="{B8078C53-117A-457E-A95B-7D6601C0E7A7}" type="pres">
      <dgm:prSet presAssocID="{2274A285-8DEC-4612-8AE1-22B081CC5FCD}" presName="Name0" presStyleCnt="0">
        <dgm:presLayoutVars>
          <dgm:dir/>
          <dgm:animLvl val="lvl"/>
          <dgm:resizeHandles val="exact"/>
        </dgm:presLayoutVars>
      </dgm:prSet>
      <dgm:spPr/>
      <dgm:t>
        <a:bodyPr/>
        <a:lstStyle/>
        <a:p>
          <a:endParaRPr lang="en-US"/>
        </a:p>
      </dgm:t>
    </dgm:pt>
    <dgm:pt modelId="{28E3B450-12A0-42B2-8AF1-957DCF6B3ED8}" type="pres">
      <dgm:prSet presAssocID="{112C61A2-D6D5-40A7-AE06-A8A2BCEECA5A}" presName="compositeNode" presStyleCnt="0">
        <dgm:presLayoutVars>
          <dgm:bulletEnabled val="1"/>
        </dgm:presLayoutVars>
      </dgm:prSet>
      <dgm:spPr/>
    </dgm:pt>
    <dgm:pt modelId="{37BB166D-0500-4979-8D30-CE681FA9405A}" type="pres">
      <dgm:prSet presAssocID="{112C61A2-D6D5-40A7-AE06-A8A2BCEECA5A}" presName="bgRect" presStyleLbl="node1" presStyleIdx="0" presStyleCnt="5" custScaleY="124240"/>
      <dgm:spPr/>
      <dgm:t>
        <a:bodyPr/>
        <a:lstStyle/>
        <a:p>
          <a:endParaRPr lang="en-US"/>
        </a:p>
      </dgm:t>
    </dgm:pt>
    <dgm:pt modelId="{829445BF-9C87-4E50-B8B3-103C7AC18D62}" type="pres">
      <dgm:prSet presAssocID="{112C61A2-D6D5-40A7-AE06-A8A2BCEECA5A}" presName="parentNode" presStyleLbl="node1" presStyleIdx="0" presStyleCnt="5">
        <dgm:presLayoutVars>
          <dgm:chMax val="0"/>
          <dgm:bulletEnabled val="1"/>
        </dgm:presLayoutVars>
      </dgm:prSet>
      <dgm:spPr/>
      <dgm:t>
        <a:bodyPr/>
        <a:lstStyle/>
        <a:p>
          <a:endParaRPr lang="en-US"/>
        </a:p>
      </dgm:t>
    </dgm:pt>
    <dgm:pt modelId="{58D868DE-197C-4C3B-B89D-B6BF0180AB55}" type="pres">
      <dgm:prSet presAssocID="{112C61A2-D6D5-40A7-AE06-A8A2BCEECA5A}" presName="childNode" presStyleLbl="node1" presStyleIdx="0" presStyleCnt="5">
        <dgm:presLayoutVars>
          <dgm:bulletEnabled val="1"/>
        </dgm:presLayoutVars>
      </dgm:prSet>
      <dgm:spPr/>
      <dgm:t>
        <a:bodyPr/>
        <a:lstStyle/>
        <a:p>
          <a:endParaRPr lang="en-US"/>
        </a:p>
      </dgm:t>
    </dgm:pt>
    <dgm:pt modelId="{64705DF8-BE55-4422-A99C-38227EC8E04B}" type="pres">
      <dgm:prSet presAssocID="{1087C4CA-4F7C-4087-A720-C98975251931}" presName="hSp" presStyleCnt="0"/>
      <dgm:spPr/>
    </dgm:pt>
    <dgm:pt modelId="{B2921B3C-2373-4BC5-B056-F6240E5D0FA4}" type="pres">
      <dgm:prSet presAssocID="{1087C4CA-4F7C-4087-A720-C98975251931}" presName="vProcSp" presStyleCnt="0"/>
      <dgm:spPr/>
    </dgm:pt>
    <dgm:pt modelId="{64BA29B1-7672-4214-90F6-5D2F736D2B81}" type="pres">
      <dgm:prSet presAssocID="{1087C4CA-4F7C-4087-A720-C98975251931}" presName="vSp1" presStyleCnt="0"/>
      <dgm:spPr/>
    </dgm:pt>
    <dgm:pt modelId="{97EDC36B-B024-4327-A6DF-58FC46992E3D}" type="pres">
      <dgm:prSet presAssocID="{1087C4CA-4F7C-4087-A720-C98975251931}" presName="simulatedConn" presStyleLbl="solidFgAcc1" presStyleIdx="0" presStyleCnt="4"/>
      <dgm:spPr/>
    </dgm:pt>
    <dgm:pt modelId="{8EA3FA50-674D-4E5A-8879-5A0145569A62}" type="pres">
      <dgm:prSet presAssocID="{1087C4CA-4F7C-4087-A720-C98975251931}" presName="vSp2" presStyleCnt="0"/>
      <dgm:spPr/>
    </dgm:pt>
    <dgm:pt modelId="{F1FF260F-43C3-47A3-8B3F-F01E55AFE263}" type="pres">
      <dgm:prSet presAssocID="{1087C4CA-4F7C-4087-A720-C98975251931}" presName="sibTrans" presStyleCnt="0"/>
      <dgm:spPr/>
    </dgm:pt>
    <dgm:pt modelId="{44AB2B04-EA32-4424-A32B-4F1B58340B4F}" type="pres">
      <dgm:prSet presAssocID="{F9912B46-AFE7-4866-BE5B-3C533AF5BFAA}" presName="compositeNode" presStyleCnt="0">
        <dgm:presLayoutVars>
          <dgm:bulletEnabled val="1"/>
        </dgm:presLayoutVars>
      </dgm:prSet>
      <dgm:spPr/>
    </dgm:pt>
    <dgm:pt modelId="{36D708B2-BEBE-4A50-9B33-03566436B179}" type="pres">
      <dgm:prSet presAssocID="{F9912B46-AFE7-4866-BE5B-3C533AF5BFAA}" presName="bgRect" presStyleLbl="node1" presStyleIdx="1" presStyleCnt="5" custScaleY="124240" custLinFactNeighborX="1907"/>
      <dgm:spPr/>
      <dgm:t>
        <a:bodyPr/>
        <a:lstStyle/>
        <a:p>
          <a:endParaRPr lang="en-US"/>
        </a:p>
      </dgm:t>
    </dgm:pt>
    <dgm:pt modelId="{331DE4EC-71B5-4C30-A7D0-41A201901A38}" type="pres">
      <dgm:prSet presAssocID="{F9912B46-AFE7-4866-BE5B-3C533AF5BFAA}" presName="parentNode" presStyleLbl="node1" presStyleIdx="1" presStyleCnt="5">
        <dgm:presLayoutVars>
          <dgm:chMax val="0"/>
          <dgm:bulletEnabled val="1"/>
        </dgm:presLayoutVars>
      </dgm:prSet>
      <dgm:spPr/>
      <dgm:t>
        <a:bodyPr/>
        <a:lstStyle/>
        <a:p>
          <a:endParaRPr lang="en-US"/>
        </a:p>
      </dgm:t>
    </dgm:pt>
    <dgm:pt modelId="{E7910E86-4C70-4A41-AAA9-B5F2D0A2ED8C}" type="pres">
      <dgm:prSet presAssocID="{F9912B46-AFE7-4866-BE5B-3C533AF5BFAA}" presName="childNode" presStyleLbl="node1" presStyleIdx="1" presStyleCnt="5">
        <dgm:presLayoutVars>
          <dgm:bulletEnabled val="1"/>
        </dgm:presLayoutVars>
      </dgm:prSet>
      <dgm:spPr/>
      <dgm:t>
        <a:bodyPr/>
        <a:lstStyle/>
        <a:p>
          <a:endParaRPr lang="en-US"/>
        </a:p>
      </dgm:t>
    </dgm:pt>
    <dgm:pt modelId="{A5D23CC4-96D0-4294-A466-0816D693E98D}" type="pres">
      <dgm:prSet presAssocID="{9436670E-19EB-49CE-82FB-BAAC82486808}" presName="hSp" presStyleCnt="0"/>
      <dgm:spPr/>
    </dgm:pt>
    <dgm:pt modelId="{69AF6A22-65EE-41EF-A1CF-FA8B8461ECE4}" type="pres">
      <dgm:prSet presAssocID="{9436670E-19EB-49CE-82FB-BAAC82486808}" presName="vProcSp" presStyleCnt="0"/>
      <dgm:spPr/>
    </dgm:pt>
    <dgm:pt modelId="{8067A6B8-5046-47EB-A1C0-C41686919FFA}" type="pres">
      <dgm:prSet presAssocID="{9436670E-19EB-49CE-82FB-BAAC82486808}" presName="vSp1" presStyleCnt="0"/>
      <dgm:spPr/>
    </dgm:pt>
    <dgm:pt modelId="{41281F92-BE94-4820-AC86-32FB8123C2DA}" type="pres">
      <dgm:prSet presAssocID="{9436670E-19EB-49CE-82FB-BAAC82486808}" presName="simulatedConn" presStyleLbl="solidFgAcc1" presStyleIdx="1" presStyleCnt="4"/>
      <dgm:spPr/>
    </dgm:pt>
    <dgm:pt modelId="{251C2808-3101-468F-9D4F-674348CBAD86}" type="pres">
      <dgm:prSet presAssocID="{9436670E-19EB-49CE-82FB-BAAC82486808}" presName="vSp2" presStyleCnt="0"/>
      <dgm:spPr/>
    </dgm:pt>
    <dgm:pt modelId="{633751D9-8D1F-4321-807A-30B3FCC09016}" type="pres">
      <dgm:prSet presAssocID="{9436670E-19EB-49CE-82FB-BAAC82486808}" presName="sibTrans" presStyleCnt="0"/>
      <dgm:spPr/>
    </dgm:pt>
    <dgm:pt modelId="{8DDA40AB-F3E9-48A0-9ED4-A315B5DA6106}" type="pres">
      <dgm:prSet presAssocID="{9A7D2D8F-05E5-426B-9775-6DC1775BE8E1}" presName="compositeNode" presStyleCnt="0">
        <dgm:presLayoutVars>
          <dgm:bulletEnabled val="1"/>
        </dgm:presLayoutVars>
      </dgm:prSet>
      <dgm:spPr/>
    </dgm:pt>
    <dgm:pt modelId="{05864F5B-419A-4D0A-8245-3ACAF4E3B88A}" type="pres">
      <dgm:prSet presAssocID="{9A7D2D8F-05E5-426B-9775-6DC1775BE8E1}" presName="bgRect" presStyleLbl="node1" presStyleIdx="2" presStyleCnt="5" custScaleY="124588"/>
      <dgm:spPr/>
      <dgm:t>
        <a:bodyPr/>
        <a:lstStyle/>
        <a:p>
          <a:endParaRPr lang="en-US"/>
        </a:p>
      </dgm:t>
    </dgm:pt>
    <dgm:pt modelId="{B39A261A-4CDF-4114-B06B-D8194BAA4DB1}" type="pres">
      <dgm:prSet presAssocID="{9A7D2D8F-05E5-426B-9775-6DC1775BE8E1}" presName="parentNode" presStyleLbl="node1" presStyleIdx="2" presStyleCnt="5">
        <dgm:presLayoutVars>
          <dgm:chMax val="0"/>
          <dgm:bulletEnabled val="1"/>
        </dgm:presLayoutVars>
      </dgm:prSet>
      <dgm:spPr/>
      <dgm:t>
        <a:bodyPr/>
        <a:lstStyle/>
        <a:p>
          <a:endParaRPr lang="en-US"/>
        </a:p>
      </dgm:t>
    </dgm:pt>
    <dgm:pt modelId="{94316562-894E-4524-88CD-8FFEC1FC3550}" type="pres">
      <dgm:prSet presAssocID="{9A7D2D8F-05E5-426B-9775-6DC1775BE8E1}" presName="childNode" presStyleLbl="node1" presStyleIdx="2" presStyleCnt="5">
        <dgm:presLayoutVars>
          <dgm:bulletEnabled val="1"/>
        </dgm:presLayoutVars>
      </dgm:prSet>
      <dgm:spPr/>
      <dgm:t>
        <a:bodyPr/>
        <a:lstStyle/>
        <a:p>
          <a:endParaRPr lang="en-US"/>
        </a:p>
      </dgm:t>
    </dgm:pt>
    <dgm:pt modelId="{EB838781-A294-4B5C-9365-103D356E13C5}" type="pres">
      <dgm:prSet presAssocID="{7A673BBF-0DE6-4433-A575-854BDD639B0B}" presName="hSp" presStyleCnt="0"/>
      <dgm:spPr/>
    </dgm:pt>
    <dgm:pt modelId="{21D9BA09-631D-4232-B827-3D9FF6486391}" type="pres">
      <dgm:prSet presAssocID="{7A673BBF-0DE6-4433-A575-854BDD639B0B}" presName="vProcSp" presStyleCnt="0"/>
      <dgm:spPr/>
    </dgm:pt>
    <dgm:pt modelId="{CBDBC6F7-E174-4339-A557-8F5AC1FA93E5}" type="pres">
      <dgm:prSet presAssocID="{7A673BBF-0DE6-4433-A575-854BDD639B0B}" presName="vSp1" presStyleCnt="0"/>
      <dgm:spPr/>
    </dgm:pt>
    <dgm:pt modelId="{8604AE6F-E4E3-4DF6-B30D-E8F08A75D610}" type="pres">
      <dgm:prSet presAssocID="{7A673BBF-0DE6-4433-A575-854BDD639B0B}" presName="simulatedConn" presStyleLbl="solidFgAcc1" presStyleIdx="2" presStyleCnt="4"/>
      <dgm:spPr/>
    </dgm:pt>
    <dgm:pt modelId="{07953190-EBA1-4D94-8944-1E9E468B6E80}" type="pres">
      <dgm:prSet presAssocID="{7A673BBF-0DE6-4433-A575-854BDD639B0B}" presName="vSp2" presStyleCnt="0"/>
      <dgm:spPr/>
    </dgm:pt>
    <dgm:pt modelId="{B0BE8C8F-101F-4C53-AEC2-0B16514CE2AF}" type="pres">
      <dgm:prSet presAssocID="{7A673BBF-0DE6-4433-A575-854BDD639B0B}" presName="sibTrans" presStyleCnt="0"/>
      <dgm:spPr/>
    </dgm:pt>
    <dgm:pt modelId="{C44174E1-5264-4970-9137-B6AD92D48534}" type="pres">
      <dgm:prSet presAssocID="{D700BEB5-19A8-4C85-B95B-5635C0FDA284}" presName="compositeNode" presStyleCnt="0">
        <dgm:presLayoutVars>
          <dgm:bulletEnabled val="1"/>
        </dgm:presLayoutVars>
      </dgm:prSet>
      <dgm:spPr/>
    </dgm:pt>
    <dgm:pt modelId="{48147307-66E1-481F-BD16-AACF411BA690}" type="pres">
      <dgm:prSet presAssocID="{D700BEB5-19A8-4C85-B95B-5635C0FDA284}" presName="bgRect" presStyleLbl="node1" presStyleIdx="3" presStyleCnt="5" custScaleY="122942"/>
      <dgm:spPr/>
      <dgm:t>
        <a:bodyPr/>
        <a:lstStyle/>
        <a:p>
          <a:endParaRPr lang="en-US"/>
        </a:p>
      </dgm:t>
    </dgm:pt>
    <dgm:pt modelId="{90810FDF-DB9A-4015-9BD8-6430D9E0BA33}" type="pres">
      <dgm:prSet presAssocID="{D700BEB5-19A8-4C85-B95B-5635C0FDA284}" presName="parentNode" presStyleLbl="node1" presStyleIdx="3" presStyleCnt="5">
        <dgm:presLayoutVars>
          <dgm:chMax val="0"/>
          <dgm:bulletEnabled val="1"/>
        </dgm:presLayoutVars>
      </dgm:prSet>
      <dgm:spPr/>
      <dgm:t>
        <a:bodyPr/>
        <a:lstStyle/>
        <a:p>
          <a:endParaRPr lang="en-US"/>
        </a:p>
      </dgm:t>
    </dgm:pt>
    <dgm:pt modelId="{D80925ED-AD08-42B2-810D-C4F16FCE6A01}" type="pres">
      <dgm:prSet presAssocID="{A86D9F2E-C764-4ACC-971B-A4D622927CCB}" presName="hSp" presStyleCnt="0"/>
      <dgm:spPr/>
    </dgm:pt>
    <dgm:pt modelId="{0F950B1B-3FD7-4E74-985E-55A21BB5A6BB}" type="pres">
      <dgm:prSet presAssocID="{A86D9F2E-C764-4ACC-971B-A4D622927CCB}" presName="vProcSp" presStyleCnt="0"/>
      <dgm:spPr/>
    </dgm:pt>
    <dgm:pt modelId="{D38E7938-2AEC-47CD-92EB-C9A7C0F5D0B7}" type="pres">
      <dgm:prSet presAssocID="{A86D9F2E-C764-4ACC-971B-A4D622927CCB}" presName="vSp1" presStyleCnt="0"/>
      <dgm:spPr/>
    </dgm:pt>
    <dgm:pt modelId="{B3F03EC0-AF71-4F26-BF7A-25F17C1D0142}" type="pres">
      <dgm:prSet presAssocID="{A86D9F2E-C764-4ACC-971B-A4D622927CCB}" presName="simulatedConn" presStyleLbl="solidFgAcc1" presStyleIdx="3" presStyleCnt="4"/>
      <dgm:spPr/>
    </dgm:pt>
    <dgm:pt modelId="{4A9AD38A-5B02-4D40-9186-43C814D58AFB}" type="pres">
      <dgm:prSet presAssocID="{A86D9F2E-C764-4ACC-971B-A4D622927CCB}" presName="vSp2" presStyleCnt="0"/>
      <dgm:spPr/>
    </dgm:pt>
    <dgm:pt modelId="{3A68D1BB-D8F8-4AB9-9635-FF0332084C69}" type="pres">
      <dgm:prSet presAssocID="{A86D9F2E-C764-4ACC-971B-A4D622927CCB}" presName="sibTrans" presStyleCnt="0"/>
      <dgm:spPr/>
    </dgm:pt>
    <dgm:pt modelId="{13330CF9-7CB6-443B-80FC-8623D95ED8CA}" type="pres">
      <dgm:prSet presAssocID="{BB2D9D32-AE73-4074-814B-17EA952B894C}" presName="compositeNode" presStyleCnt="0">
        <dgm:presLayoutVars>
          <dgm:bulletEnabled val="1"/>
        </dgm:presLayoutVars>
      </dgm:prSet>
      <dgm:spPr/>
    </dgm:pt>
    <dgm:pt modelId="{ADE48B7D-4CB7-438D-839C-50DEF2036B49}" type="pres">
      <dgm:prSet presAssocID="{BB2D9D32-AE73-4074-814B-17EA952B894C}" presName="bgRect" presStyleLbl="node1" presStyleIdx="4" presStyleCnt="5" custScaleY="117519" custLinFactNeighborY="2119"/>
      <dgm:spPr/>
      <dgm:t>
        <a:bodyPr/>
        <a:lstStyle/>
        <a:p>
          <a:endParaRPr lang="en-US"/>
        </a:p>
      </dgm:t>
    </dgm:pt>
    <dgm:pt modelId="{2357C135-AC10-4CE4-83AC-62CD559BCFC8}" type="pres">
      <dgm:prSet presAssocID="{BB2D9D32-AE73-4074-814B-17EA952B894C}" presName="parentNode" presStyleLbl="node1" presStyleIdx="4" presStyleCnt="5">
        <dgm:presLayoutVars>
          <dgm:chMax val="0"/>
          <dgm:bulletEnabled val="1"/>
        </dgm:presLayoutVars>
      </dgm:prSet>
      <dgm:spPr/>
      <dgm:t>
        <a:bodyPr/>
        <a:lstStyle/>
        <a:p>
          <a:endParaRPr lang="en-US"/>
        </a:p>
      </dgm:t>
    </dgm:pt>
  </dgm:ptLst>
  <dgm:cxnLst>
    <dgm:cxn modelId="{D83E898B-2848-458A-8E17-E1982CF52A43}" type="presOf" srcId="{F9912B46-AFE7-4866-BE5B-3C533AF5BFAA}" destId="{331DE4EC-71B5-4C30-A7D0-41A201901A38}" srcOrd="1" destOrd="0" presId="urn:microsoft.com/office/officeart/2005/8/layout/hProcess7"/>
    <dgm:cxn modelId="{10469D87-AE44-4562-A0F2-AD40BF67842C}" srcId="{2274A285-8DEC-4612-8AE1-22B081CC5FCD}" destId="{112C61A2-D6D5-40A7-AE06-A8A2BCEECA5A}" srcOrd="0" destOrd="0" parTransId="{CDA4B324-C8B4-47A5-AC67-9BD572FED115}" sibTransId="{1087C4CA-4F7C-4087-A720-C98975251931}"/>
    <dgm:cxn modelId="{7E37FD2B-8A73-4D54-AABF-029855973CDF}" type="presOf" srcId="{2274A285-8DEC-4612-8AE1-22B081CC5FCD}" destId="{B8078C53-117A-457E-A95B-7D6601C0E7A7}" srcOrd="0" destOrd="0" presId="urn:microsoft.com/office/officeart/2005/8/layout/hProcess7"/>
    <dgm:cxn modelId="{A7334771-70EA-44FB-A907-3CF4462941E2}" srcId="{2274A285-8DEC-4612-8AE1-22B081CC5FCD}" destId="{D700BEB5-19A8-4C85-B95B-5635C0FDA284}" srcOrd="3" destOrd="0" parTransId="{9590C6DF-5FBB-4667-9069-48BC7706FC1B}" sibTransId="{A86D9F2E-C764-4ACC-971B-A4D622927CCB}"/>
    <dgm:cxn modelId="{085CE593-A01E-451C-8394-59FE8BE411CA}" type="presOf" srcId="{9A7D2D8F-05E5-426B-9775-6DC1775BE8E1}" destId="{B39A261A-4CDF-4114-B06B-D8194BAA4DB1}" srcOrd="1" destOrd="0" presId="urn:microsoft.com/office/officeart/2005/8/layout/hProcess7"/>
    <dgm:cxn modelId="{FF8F4123-5D6C-4F12-B293-A15B6F4D8E51}" type="presOf" srcId="{D700BEB5-19A8-4C85-B95B-5635C0FDA284}" destId="{48147307-66E1-481F-BD16-AACF411BA690}" srcOrd="0" destOrd="0" presId="urn:microsoft.com/office/officeart/2005/8/layout/hProcess7"/>
    <dgm:cxn modelId="{781E2AB0-E177-43E7-8F75-4F65504141AE}" type="presOf" srcId="{F9912B46-AFE7-4866-BE5B-3C533AF5BFAA}" destId="{36D708B2-BEBE-4A50-9B33-03566436B179}" srcOrd="0" destOrd="0" presId="urn:microsoft.com/office/officeart/2005/8/layout/hProcess7"/>
    <dgm:cxn modelId="{A33A7FBF-7CD8-450C-ACE0-C3CE3458DAF0}" type="presOf" srcId="{D700BEB5-19A8-4C85-B95B-5635C0FDA284}" destId="{90810FDF-DB9A-4015-9BD8-6430D9E0BA33}" srcOrd="1" destOrd="0" presId="urn:microsoft.com/office/officeart/2005/8/layout/hProcess7"/>
    <dgm:cxn modelId="{131E05F8-E2BE-424C-8C22-79C22A7BDC96}" type="presOf" srcId="{F8E897FC-341A-47F2-ADFB-D43AE76315C4}" destId="{94316562-894E-4524-88CD-8FFEC1FC3550}" srcOrd="0" destOrd="0" presId="urn:microsoft.com/office/officeart/2005/8/layout/hProcess7"/>
    <dgm:cxn modelId="{55417C97-13C1-417E-9080-95F395700D63}" type="presOf" srcId="{112C61A2-D6D5-40A7-AE06-A8A2BCEECA5A}" destId="{37BB166D-0500-4979-8D30-CE681FA9405A}" srcOrd="0" destOrd="0" presId="urn:microsoft.com/office/officeart/2005/8/layout/hProcess7"/>
    <dgm:cxn modelId="{968FE0E4-E5D1-40D2-9AF2-948C77BDB90D}" srcId="{9A7D2D8F-05E5-426B-9775-6DC1775BE8E1}" destId="{F8E897FC-341A-47F2-ADFB-D43AE76315C4}" srcOrd="0" destOrd="0" parTransId="{624CCBF2-5B7E-4198-AA40-63DCC1B79B7D}" sibTransId="{14C0A695-1499-47CA-814A-82BF66C4B929}"/>
    <dgm:cxn modelId="{5C241A49-F8A2-4410-9367-82B85C8C7AEE}" type="presOf" srcId="{BB2D9D32-AE73-4074-814B-17EA952B894C}" destId="{2357C135-AC10-4CE4-83AC-62CD559BCFC8}" srcOrd="1" destOrd="0" presId="urn:microsoft.com/office/officeart/2005/8/layout/hProcess7"/>
    <dgm:cxn modelId="{D7BC2339-3F60-4CA7-8CD7-D19F12015E6F}" type="presOf" srcId="{3C95A995-72A3-4C1D-A39A-35D1271C923F}" destId="{E7910E86-4C70-4A41-AAA9-B5F2D0A2ED8C}" srcOrd="0" destOrd="0" presId="urn:microsoft.com/office/officeart/2005/8/layout/hProcess7"/>
    <dgm:cxn modelId="{29CFA493-4FCC-40E3-9AEA-1D2F2C7DAE06}" type="presOf" srcId="{08090561-D2F8-44E6-AC4F-3C0092D3BF11}" destId="{58D868DE-197C-4C3B-B89D-B6BF0180AB55}" srcOrd="0" destOrd="0" presId="urn:microsoft.com/office/officeart/2005/8/layout/hProcess7"/>
    <dgm:cxn modelId="{3EE3D400-BE7E-4602-8B2B-8F5E8E9033B4}" type="presOf" srcId="{112C61A2-D6D5-40A7-AE06-A8A2BCEECA5A}" destId="{829445BF-9C87-4E50-B8B3-103C7AC18D62}" srcOrd="1" destOrd="0" presId="urn:microsoft.com/office/officeart/2005/8/layout/hProcess7"/>
    <dgm:cxn modelId="{9524242E-1EF1-4EE7-948D-2BF830C1337A}" srcId="{2274A285-8DEC-4612-8AE1-22B081CC5FCD}" destId="{BB2D9D32-AE73-4074-814B-17EA952B894C}" srcOrd="4" destOrd="0" parTransId="{9280914A-868F-4829-BC78-31535D603C87}" sibTransId="{3C8ED974-DC18-42EC-895A-23BEFBDF6AEC}"/>
    <dgm:cxn modelId="{01D3A314-8C2E-4196-9596-159C9C9A8E71}" srcId="{F9912B46-AFE7-4866-BE5B-3C533AF5BFAA}" destId="{3C95A995-72A3-4C1D-A39A-35D1271C923F}" srcOrd="0" destOrd="0" parTransId="{136C7F32-F954-4998-9006-BD547448C0C8}" sibTransId="{3ADBDAEF-73E9-4541-9E97-4C98DEC1C171}"/>
    <dgm:cxn modelId="{8FA09120-3C70-4D34-97DD-2002A8E62B1D}" type="presOf" srcId="{9A7D2D8F-05E5-426B-9775-6DC1775BE8E1}" destId="{05864F5B-419A-4D0A-8245-3ACAF4E3B88A}" srcOrd="0" destOrd="0" presId="urn:microsoft.com/office/officeart/2005/8/layout/hProcess7"/>
    <dgm:cxn modelId="{A548443C-900D-4566-A1C1-339AA89FD6A7}" type="presOf" srcId="{BB2D9D32-AE73-4074-814B-17EA952B894C}" destId="{ADE48B7D-4CB7-438D-839C-50DEF2036B49}" srcOrd="0" destOrd="0" presId="urn:microsoft.com/office/officeart/2005/8/layout/hProcess7"/>
    <dgm:cxn modelId="{831A74FB-681C-4655-B9E8-4E139AD0E579}" srcId="{2274A285-8DEC-4612-8AE1-22B081CC5FCD}" destId="{9A7D2D8F-05E5-426B-9775-6DC1775BE8E1}" srcOrd="2" destOrd="0" parTransId="{A78EA358-2163-4B0D-92FD-5F7AD7D44A7E}" sibTransId="{7A673BBF-0DE6-4433-A575-854BDD639B0B}"/>
    <dgm:cxn modelId="{65665E0F-29A8-40A5-A02A-A927E00A4E3C}" srcId="{112C61A2-D6D5-40A7-AE06-A8A2BCEECA5A}" destId="{08090561-D2F8-44E6-AC4F-3C0092D3BF11}" srcOrd="0" destOrd="0" parTransId="{C6E3281D-8788-45BC-A724-9C19A62AADB6}" sibTransId="{9D1BD7B5-9F71-49E3-ABC0-06805CB7D375}"/>
    <dgm:cxn modelId="{760300F6-66C1-407B-B8C3-2D27952F5FD2}" srcId="{2274A285-8DEC-4612-8AE1-22B081CC5FCD}" destId="{F9912B46-AFE7-4866-BE5B-3C533AF5BFAA}" srcOrd="1" destOrd="0" parTransId="{073AA2F6-C2F9-49C1-92C9-23265A59F038}" sibTransId="{9436670E-19EB-49CE-82FB-BAAC82486808}"/>
    <dgm:cxn modelId="{F713250D-EB24-4A67-ADBA-635FB593F1F9}" type="presParOf" srcId="{B8078C53-117A-457E-A95B-7D6601C0E7A7}" destId="{28E3B450-12A0-42B2-8AF1-957DCF6B3ED8}" srcOrd="0" destOrd="0" presId="urn:microsoft.com/office/officeart/2005/8/layout/hProcess7"/>
    <dgm:cxn modelId="{8D2ED823-3FA4-463F-97CC-0AB5DC124AFA}" type="presParOf" srcId="{28E3B450-12A0-42B2-8AF1-957DCF6B3ED8}" destId="{37BB166D-0500-4979-8D30-CE681FA9405A}" srcOrd="0" destOrd="0" presId="urn:microsoft.com/office/officeart/2005/8/layout/hProcess7"/>
    <dgm:cxn modelId="{F8524E17-9247-4ACF-945B-6E6E12BB6DF5}" type="presParOf" srcId="{28E3B450-12A0-42B2-8AF1-957DCF6B3ED8}" destId="{829445BF-9C87-4E50-B8B3-103C7AC18D62}" srcOrd="1" destOrd="0" presId="urn:microsoft.com/office/officeart/2005/8/layout/hProcess7"/>
    <dgm:cxn modelId="{4179DA44-B856-43A2-BF4B-E911867945EC}" type="presParOf" srcId="{28E3B450-12A0-42B2-8AF1-957DCF6B3ED8}" destId="{58D868DE-197C-4C3B-B89D-B6BF0180AB55}" srcOrd="2" destOrd="0" presId="urn:microsoft.com/office/officeart/2005/8/layout/hProcess7"/>
    <dgm:cxn modelId="{FFCF6BE8-93EC-4078-BCA7-3DECFC0D2A95}" type="presParOf" srcId="{B8078C53-117A-457E-A95B-7D6601C0E7A7}" destId="{64705DF8-BE55-4422-A99C-38227EC8E04B}" srcOrd="1" destOrd="0" presId="urn:microsoft.com/office/officeart/2005/8/layout/hProcess7"/>
    <dgm:cxn modelId="{DDFC8163-5657-4356-A7B7-2F2A00121AA1}" type="presParOf" srcId="{B8078C53-117A-457E-A95B-7D6601C0E7A7}" destId="{B2921B3C-2373-4BC5-B056-F6240E5D0FA4}" srcOrd="2" destOrd="0" presId="urn:microsoft.com/office/officeart/2005/8/layout/hProcess7"/>
    <dgm:cxn modelId="{B9A59CF4-721D-494E-9910-82CE684E9E5A}" type="presParOf" srcId="{B2921B3C-2373-4BC5-B056-F6240E5D0FA4}" destId="{64BA29B1-7672-4214-90F6-5D2F736D2B81}" srcOrd="0" destOrd="0" presId="urn:microsoft.com/office/officeart/2005/8/layout/hProcess7"/>
    <dgm:cxn modelId="{86587A7D-401C-4F47-BD48-04309055B4C3}" type="presParOf" srcId="{B2921B3C-2373-4BC5-B056-F6240E5D0FA4}" destId="{97EDC36B-B024-4327-A6DF-58FC46992E3D}" srcOrd="1" destOrd="0" presId="urn:microsoft.com/office/officeart/2005/8/layout/hProcess7"/>
    <dgm:cxn modelId="{0EEE9E15-9FD0-4D51-A2AA-7E10DD538DF9}" type="presParOf" srcId="{B2921B3C-2373-4BC5-B056-F6240E5D0FA4}" destId="{8EA3FA50-674D-4E5A-8879-5A0145569A62}" srcOrd="2" destOrd="0" presId="urn:microsoft.com/office/officeart/2005/8/layout/hProcess7"/>
    <dgm:cxn modelId="{E0D7C08D-C58A-4160-AC8E-A08D416A2532}" type="presParOf" srcId="{B8078C53-117A-457E-A95B-7D6601C0E7A7}" destId="{F1FF260F-43C3-47A3-8B3F-F01E55AFE263}" srcOrd="3" destOrd="0" presId="urn:microsoft.com/office/officeart/2005/8/layout/hProcess7"/>
    <dgm:cxn modelId="{2C4B37A0-CC00-4C19-B179-F1241AEAE961}" type="presParOf" srcId="{B8078C53-117A-457E-A95B-7D6601C0E7A7}" destId="{44AB2B04-EA32-4424-A32B-4F1B58340B4F}" srcOrd="4" destOrd="0" presId="urn:microsoft.com/office/officeart/2005/8/layout/hProcess7"/>
    <dgm:cxn modelId="{C22B3723-B17A-479F-9E51-5563FB433AF8}" type="presParOf" srcId="{44AB2B04-EA32-4424-A32B-4F1B58340B4F}" destId="{36D708B2-BEBE-4A50-9B33-03566436B179}" srcOrd="0" destOrd="0" presId="urn:microsoft.com/office/officeart/2005/8/layout/hProcess7"/>
    <dgm:cxn modelId="{2A98C4CD-5732-41E3-9E24-BFFD37216B58}" type="presParOf" srcId="{44AB2B04-EA32-4424-A32B-4F1B58340B4F}" destId="{331DE4EC-71B5-4C30-A7D0-41A201901A38}" srcOrd="1" destOrd="0" presId="urn:microsoft.com/office/officeart/2005/8/layout/hProcess7"/>
    <dgm:cxn modelId="{C3898CED-C46D-41C4-857E-E9DA2EC49448}" type="presParOf" srcId="{44AB2B04-EA32-4424-A32B-4F1B58340B4F}" destId="{E7910E86-4C70-4A41-AAA9-B5F2D0A2ED8C}" srcOrd="2" destOrd="0" presId="urn:microsoft.com/office/officeart/2005/8/layout/hProcess7"/>
    <dgm:cxn modelId="{97958AD6-988A-4178-8D7F-4352B021FF87}" type="presParOf" srcId="{B8078C53-117A-457E-A95B-7D6601C0E7A7}" destId="{A5D23CC4-96D0-4294-A466-0816D693E98D}" srcOrd="5" destOrd="0" presId="urn:microsoft.com/office/officeart/2005/8/layout/hProcess7"/>
    <dgm:cxn modelId="{33ED7336-6A02-404F-BE3E-C928DAD2A7D6}" type="presParOf" srcId="{B8078C53-117A-457E-A95B-7D6601C0E7A7}" destId="{69AF6A22-65EE-41EF-A1CF-FA8B8461ECE4}" srcOrd="6" destOrd="0" presId="urn:microsoft.com/office/officeart/2005/8/layout/hProcess7"/>
    <dgm:cxn modelId="{EAEC4052-2FFE-46F3-ABD2-466EDF00C823}" type="presParOf" srcId="{69AF6A22-65EE-41EF-A1CF-FA8B8461ECE4}" destId="{8067A6B8-5046-47EB-A1C0-C41686919FFA}" srcOrd="0" destOrd="0" presId="urn:microsoft.com/office/officeart/2005/8/layout/hProcess7"/>
    <dgm:cxn modelId="{BC6E24B6-735D-4347-99B9-F5728E828072}" type="presParOf" srcId="{69AF6A22-65EE-41EF-A1CF-FA8B8461ECE4}" destId="{41281F92-BE94-4820-AC86-32FB8123C2DA}" srcOrd="1" destOrd="0" presId="urn:microsoft.com/office/officeart/2005/8/layout/hProcess7"/>
    <dgm:cxn modelId="{27BE70E9-0C97-45B2-A881-5A5AB5976C46}" type="presParOf" srcId="{69AF6A22-65EE-41EF-A1CF-FA8B8461ECE4}" destId="{251C2808-3101-468F-9D4F-674348CBAD86}" srcOrd="2" destOrd="0" presId="urn:microsoft.com/office/officeart/2005/8/layout/hProcess7"/>
    <dgm:cxn modelId="{94194126-CC66-4720-8063-D962EB953877}" type="presParOf" srcId="{B8078C53-117A-457E-A95B-7D6601C0E7A7}" destId="{633751D9-8D1F-4321-807A-30B3FCC09016}" srcOrd="7" destOrd="0" presId="urn:microsoft.com/office/officeart/2005/8/layout/hProcess7"/>
    <dgm:cxn modelId="{5013CCC1-3878-4A61-AFE3-B7D9AC2741C9}" type="presParOf" srcId="{B8078C53-117A-457E-A95B-7D6601C0E7A7}" destId="{8DDA40AB-F3E9-48A0-9ED4-A315B5DA6106}" srcOrd="8" destOrd="0" presId="urn:microsoft.com/office/officeart/2005/8/layout/hProcess7"/>
    <dgm:cxn modelId="{1E2935AF-79CB-443A-8FAE-8BFCF895E6F0}" type="presParOf" srcId="{8DDA40AB-F3E9-48A0-9ED4-A315B5DA6106}" destId="{05864F5B-419A-4D0A-8245-3ACAF4E3B88A}" srcOrd="0" destOrd="0" presId="urn:microsoft.com/office/officeart/2005/8/layout/hProcess7"/>
    <dgm:cxn modelId="{96F4181E-37BB-415D-976E-FDB895808065}" type="presParOf" srcId="{8DDA40AB-F3E9-48A0-9ED4-A315B5DA6106}" destId="{B39A261A-4CDF-4114-B06B-D8194BAA4DB1}" srcOrd="1" destOrd="0" presId="urn:microsoft.com/office/officeart/2005/8/layout/hProcess7"/>
    <dgm:cxn modelId="{5C459CE7-27CD-482F-9EC1-739D72B27E25}" type="presParOf" srcId="{8DDA40AB-F3E9-48A0-9ED4-A315B5DA6106}" destId="{94316562-894E-4524-88CD-8FFEC1FC3550}" srcOrd="2" destOrd="0" presId="urn:microsoft.com/office/officeart/2005/8/layout/hProcess7"/>
    <dgm:cxn modelId="{D561207D-29B9-4BA6-919C-69936A455B28}" type="presParOf" srcId="{B8078C53-117A-457E-A95B-7D6601C0E7A7}" destId="{EB838781-A294-4B5C-9365-103D356E13C5}" srcOrd="9" destOrd="0" presId="urn:microsoft.com/office/officeart/2005/8/layout/hProcess7"/>
    <dgm:cxn modelId="{5A6B1778-8FAE-4344-9B16-311785ED2BC7}" type="presParOf" srcId="{B8078C53-117A-457E-A95B-7D6601C0E7A7}" destId="{21D9BA09-631D-4232-B827-3D9FF6486391}" srcOrd="10" destOrd="0" presId="urn:microsoft.com/office/officeart/2005/8/layout/hProcess7"/>
    <dgm:cxn modelId="{A1CB4518-60CD-4275-AFFB-A833458EEC5D}" type="presParOf" srcId="{21D9BA09-631D-4232-B827-3D9FF6486391}" destId="{CBDBC6F7-E174-4339-A557-8F5AC1FA93E5}" srcOrd="0" destOrd="0" presId="urn:microsoft.com/office/officeart/2005/8/layout/hProcess7"/>
    <dgm:cxn modelId="{290BFF24-638B-4985-BD6B-A4D72095339C}" type="presParOf" srcId="{21D9BA09-631D-4232-B827-3D9FF6486391}" destId="{8604AE6F-E4E3-4DF6-B30D-E8F08A75D610}" srcOrd="1" destOrd="0" presId="urn:microsoft.com/office/officeart/2005/8/layout/hProcess7"/>
    <dgm:cxn modelId="{61F0BCF8-698D-4289-B9F1-CE3499C29603}" type="presParOf" srcId="{21D9BA09-631D-4232-B827-3D9FF6486391}" destId="{07953190-EBA1-4D94-8944-1E9E468B6E80}" srcOrd="2" destOrd="0" presId="urn:microsoft.com/office/officeart/2005/8/layout/hProcess7"/>
    <dgm:cxn modelId="{69A096A9-3001-458D-897C-29422D79A350}" type="presParOf" srcId="{B8078C53-117A-457E-A95B-7D6601C0E7A7}" destId="{B0BE8C8F-101F-4C53-AEC2-0B16514CE2AF}" srcOrd="11" destOrd="0" presId="urn:microsoft.com/office/officeart/2005/8/layout/hProcess7"/>
    <dgm:cxn modelId="{3BBE2C69-40B4-4438-854D-5A90D6AD89A3}" type="presParOf" srcId="{B8078C53-117A-457E-A95B-7D6601C0E7A7}" destId="{C44174E1-5264-4970-9137-B6AD92D48534}" srcOrd="12" destOrd="0" presId="urn:microsoft.com/office/officeart/2005/8/layout/hProcess7"/>
    <dgm:cxn modelId="{255D82DB-F747-4F2F-8680-95E8E378023E}" type="presParOf" srcId="{C44174E1-5264-4970-9137-B6AD92D48534}" destId="{48147307-66E1-481F-BD16-AACF411BA690}" srcOrd="0" destOrd="0" presId="urn:microsoft.com/office/officeart/2005/8/layout/hProcess7"/>
    <dgm:cxn modelId="{153BF1EF-FC4F-40C7-AD97-585AD312CC9A}" type="presParOf" srcId="{C44174E1-5264-4970-9137-B6AD92D48534}" destId="{90810FDF-DB9A-4015-9BD8-6430D9E0BA33}" srcOrd="1" destOrd="0" presId="urn:microsoft.com/office/officeart/2005/8/layout/hProcess7"/>
    <dgm:cxn modelId="{209FC054-633E-464E-B83A-4E68C80EEC3F}" type="presParOf" srcId="{B8078C53-117A-457E-A95B-7D6601C0E7A7}" destId="{D80925ED-AD08-42B2-810D-C4F16FCE6A01}" srcOrd="13" destOrd="0" presId="urn:microsoft.com/office/officeart/2005/8/layout/hProcess7"/>
    <dgm:cxn modelId="{D975F417-0C8C-4522-BFCE-1185C6617075}" type="presParOf" srcId="{B8078C53-117A-457E-A95B-7D6601C0E7A7}" destId="{0F950B1B-3FD7-4E74-985E-55A21BB5A6BB}" srcOrd="14" destOrd="0" presId="urn:microsoft.com/office/officeart/2005/8/layout/hProcess7"/>
    <dgm:cxn modelId="{D35ABBE6-B5AD-46A6-8E83-111D44F01875}" type="presParOf" srcId="{0F950B1B-3FD7-4E74-985E-55A21BB5A6BB}" destId="{D38E7938-2AEC-47CD-92EB-C9A7C0F5D0B7}" srcOrd="0" destOrd="0" presId="urn:microsoft.com/office/officeart/2005/8/layout/hProcess7"/>
    <dgm:cxn modelId="{FAFD564D-1A70-475B-94F1-C7F59F01EF35}" type="presParOf" srcId="{0F950B1B-3FD7-4E74-985E-55A21BB5A6BB}" destId="{B3F03EC0-AF71-4F26-BF7A-25F17C1D0142}" srcOrd="1" destOrd="0" presId="urn:microsoft.com/office/officeart/2005/8/layout/hProcess7"/>
    <dgm:cxn modelId="{DF51F02C-F6B4-4A24-8878-D9D90026640D}" type="presParOf" srcId="{0F950B1B-3FD7-4E74-985E-55A21BB5A6BB}" destId="{4A9AD38A-5B02-4D40-9186-43C814D58AFB}" srcOrd="2" destOrd="0" presId="urn:microsoft.com/office/officeart/2005/8/layout/hProcess7"/>
    <dgm:cxn modelId="{4A7DB6E2-18A1-41C6-8EA3-787053C5262C}" type="presParOf" srcId="{B8078C53-117A-457E-A95B-7D6601C0E7A7}" destId="{3A68D1BB-D8F8-4AB9-9635-FF0332084C69}" srcOrd="15" destOrd="0" presId="urn:microsoft.com/office/officeart/2005/8/layout/hProcess7"/>
    <dgm:cxn modelId="{B4ACCA4F-00B9-4F9C-8A33-252F90445306}" type="presParOf" srcId="{B8078C53-117A-457E-A95B-7D6601C0E7A7}" destId="{13330CF9-7CB6-443B-80FC-8623D95ED8CA}" srcOrd="16" destOrd="0" presId="urn:microsoft.com/office/officeart/2005/8/layout/hProcess7"/>
    <dgm:cxn modelId="{0D8EB192-2D68-43D4-A39E-F8012A734728}" type="presParOf" srcId="{13330CF9-7CB6-443B-80FC-8623D95ED8CA}" destId="{ADE48B7D-4CB7-438D-839C-50DEF2036B49}" srcOrd="0" destOrd="0" presId="urn:microsoft.com/office/officeart/2005/8/layout/hProcess7"/>
    <dgm:cxn modelId="{C2839E02-306F-4B4C-B7A3-D970B9C909FC}" type="presParOf" srcId="{13330CF9-7CB6-443B-80FC-8623D95ED8CA}" destId="{2357C135-AC10-4CE4-83AC-62CD559BCFC8}" srcOrd="1"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61BDD12-2616-4573-ACAA-FA70E2B59BB2}" type="doc">
      <dgm:prSet loTypeId="urn:microsoft.com/office/officeart/2005/8/layout/venn1" loCatId="relationship" qsTypeId="urn:microsoft.com/office/officeart/2005/8/quickstyle/simple1" qsCatId="simple" csTypeId="urn:microsoft.com/office/officeart/2005/8/colors/colorful3" csCatId="colorful" phldr="1"/>
      <dgm:spPr/>
    </dgm:pt>
    <dgm:pt modelId="{6699030E-2FFC-4ED1-A1DD-E1FB3B38D70F}">
      <dgm:prSet phldrT="[Text]"/>
      <dgm:spPr/>
      <dgm:t>
        <a:bodyPr/>
        <a:lstStyle/>
        <a:p>
          <a:r>
            <a:rPr lang="en-US" b="1" dirty="0" smtClean="0"/>
            <a:t>Information Literacy </a:t>
          </a:r>
          <a:r>
            <a:rPr lang="en-US" dirty="0" smtClean="0"/>
            <a:t>(information competencies, Identify, Plan &amp; Gather, Evaluate, Manage, Use information)</a:t>
          </a:r>
          <a:endParaRPr lang="en-US" dirty="0"/>
        </a:p>
      </dgm:t>
    </dgm:pt>
    <dgm:pt modelId="{62636144-BD37-443F-88D9-C6376F45F1F9}" type="parTrans" cxnId="{A7FCBD85-2E38-4C43-ACCC-FFF6EDDE63D7}">
      <dgm:prSet/>
      <dgm:spPr/>
      <dgm:t>
        <a:bodyPr/>
        <a:lstStyle/>
        <a:p>
          <a:endParaRPr lang="en-US"/>
        </a:p>
      </dgm:t>
    </dgm:pt>
    <dgm:pt modelId="{DA8C6186-3F9F-4AA7-8A43-BD74E55C8937}" type="sibTrans" cxnId="{A7FCBD85-2E38-4C43-ACCC-FFF6EDDE63D7}">
      <dgm:prSet/>
      <dgm:spPr/>
      <dgm:t>
        <a:bodyPr/>
        <a:lstStyle/>
        <a:p>
          <a:endParaRPr lang="en-US"/>
        </a:p>
      </dgm:t>
    </dgm:pt>
    <dgm:pt modelId="{154A99DF-CA9D-4598-969C-2F36388918B8}">
      <dgm:prSet phldrT="[Text]"/>
      <dgm:spPr/>
      <dgm:t>
        <a:bodyPr/>
        <a:lstStyle/>
        <a:p>
          <a:r>
            <a:rPr lang="en-US" b="1" dirty="0" smtClean="0"/>
            <a:t>Financial Literacy [{</a:t>
          </a:r>
          <a:r>
            <a:rPr lang="en-US" dirty="0" smtClean="0"/>
            <a:t>(Financial knowledge (personal finance domain) and skills)]</a:t>
          </a:r>
          <a:endParaRPr lang="en-US" dirty="0"/>
        </a:p>
      </dgm:t>
    </dgm:pt>
    <dgm:pt modelId="{B6AF3D3F-BE62-4A39-B577-0C56F2CD4B9F}" type="parTrans" cxnId="{59747955-0D93-4ECC-B2D6-5570C59B0191}">
      <dgm:prSet/>
      <dgm:spPr/>
      <dgm:t>
        <a:bodyPr/>
        <a:lstStyle/>
        <a:p>
          <a:endParaRPr lang="en-US"/>
        </a:p>
      </dgm:t>
    </dgm:pt>
    <dgm:pt modelId="{315CFEFD-E75E-4DF5-8FC3-43055DDA3B6D}" type="sibTrans" cxnId="{59747955-0D93-4ECC-B2D6-5570C59B0191}">
      <dgm:prSet/>
      <dgm:spPr/>
      <dgm:t>
        <a:bodyPr/>
        <a:lstStyle/>
        <a:p>
          <a:endParaRPr lang="en-US"/>
        </a:p>
      </dgm:t>
    </dgm:pt>
    <dgm:pt modelId="{3B6FC8B6-D64D-42C1-B4AA-296DC278FD4E}" type="pres">
      <dgm:prSet presAssocID="{F61BDD12-2616-4573-ACAA-FA70E2B59BB2}" presName="compositeShape" presStyleCnt="0">
        <dgm:presLayoutVars>
          <dgm:chMax val="7"/>
          <dgm:dir/>
          <dgm:resizeHandles val="exact"/>
        </dgm:presLayoutVars>
      </dgm:prSet>
      <dgm:spPr/>
    </dgm:pt>
    <dgm:pt modelId="{853B75AB-73D3-4308-8EE8-0486442068BE}" type="pres">
      <dgm:prSet presAssocID="{6699030E-2FFC-4ED1-A1DD-E1FB3B38D70F}" presName="circ1" presStyleLbl="vennNode1" presStyleIdx="0" presStyleCnt="2"/>
      <dgm:spPr/>
      <dgm:t>
        <a:bodyPr/>
        <a:lstStyle/>
        <a:p>
          <a:endParaRPr lang="en-US"/>
        </a:p>
      </dgm:t>
    </dgm:pt>
    <dgm:pt modelId="{CED00E4A-BAAE-4385-9351-284029756CE3}" type="pres">
      <dgm:prSet presAssocID="{6699030E-2FFC-4ED1-A1DD-E1FB3B38D70F}" presName="circ1Tx" presStyleLbl="revTx" presStyleIdx="0" presStyleCnt="0">
        <dgm:presLayoutVars>
          <dgm:chMax val="0"/>
          <dgm:chPref val="0"/>
          <dgm:bulletEnabled val="1"/>
        </dgm:presLayoutVars>
      </dgm:prSet>
      <dgm:spPr/>
      <dgm:t>
        <a:bodyPr/>
        <a:lstStyle/>
        <a:p>
          <a:endParaRPr lang="en-US"/>
        </a:p>
      </dgm:t>
    </dgm:pt>
    <dgm:pt modelId="{CAB22159-4697-4A85-96FD-204DD3529E8C}" type="pres">
      <dgm:prSet presAssocID="{154A99DF-CA9D-4598-969C-2F36388918B8}" presName="circ2" presStyleLbl="vennNode1" presStyleIdx="1" presStyleCnt="2"/>
      <dgm:spPr/>
      <dgm:t>
        <a:bodyPr/>
        <a:lstStyle/>
        <a:p>
          <a:endParaRPr lang="en-US"/>
        </a:p>
      </dgm:t>
    </dgm:pt>
    <dgm:pt modelId="{69989C86-D691-4D15-8638-60AA35A08920}" type="pres">
      <dgm:prSet presAssocID="{154A99DF-CA9D-4598-969C-2F36388918B8}" presName="circ2Tx" presStyleLbl="revTx" presStyleIdx="0" presStyleCnt="0">
        <dgm:presLayoutVars>
          <dgm:chMax val="0"/>
          <dgm:chPref val="0"/>
          <dgm:bulletEnabled val="1"/>
        </dgm:presLayoutVars>
      </dgm:prSet>
      <dgm:spPr/>
      <dgm:t>
        <a:bodyPr/>
        <a:lstStyle/>
        <a:p>
          <a:endParaRPr lang="en-US"/>
        </a:p>
      </dgm:t>
    </dgm:pt>
  </dgm:ptLst>
  <dgm:cxnLst>
    <dgm:cxn modelId="{CA56C3B8-26B1-421C-9D25-9BD14314B0FC}" type="presOf" srcId="{6699030E-2FFC-4ED1-A1DD-E1FB3B38D70F}" destId="{853B75AB-73D3-4308-8EE8-0486442068BE}" srcOrd="0" destOrd="0" presId="urn:microsoft.com/office/officeart/2005/8/layout/venn1"/>
    <dgm:cxn modelId="{A7FCBD85-2E38-4C43-ACCC-FFF6EDDE63D7}" srcId="{F61BDD12-2616-4573-ACAA-FA70E2B59BB2}" destId="{6699030E-2FFC-4ED1-A1DD-E1FB3B38D70F}" srcOrd="0" destOrd="0" parTransId="{62636144-BD37-443F-88D9-C6376F45F1F9}" sibTransId="{DA8C6186-3F9F-4AA7-8A43-BD74E55C8937}"/>
    <dgm:cxn modelId="{59747955-0D93-4ECC-B2D6-5570C59B0191}" srcId="{F61BDD12-2616-4573-ACAA-FA70E2B59BB2}" destId="{154A99DF-CA9D-4598-969C-2F36388918B8}" srcOrd="1" destOrd="0" parTransId="{B6AF3D3F-BE62-4A39-B577-0C56F2CD4B9F}" sibTransId="{315CFEFD-E75E-4DF5-8FC3-43055DDA3B6D}"/>
    <dgm:cxn modelId="{2DDC9DE3-207D-4F30-8425-22B3C8050B1C}" type="presOf" srcId="{154A99DF-CA9D-4598-969C-2F36388918B8}" destId="{CAB22159-4697-4A85-96FD-204DD3529E8C}" srcOrd="0" destOrd="0" presId="urn:microsoft.com/office/officeart/2005/8/layout/venn1"/>
    <dgm:cxn modelId="{93B7AC9D-1655-4274-B4E5-1F8DDBA6C031}" type="presOf" srcId="{F61BDD12-2616-4573-ACAA-FA70E2B59BB2}" destId="{3B6FC8B6-D64D-42C1-B4AA-296DC278FD4E}" srcOrd="0" destOrd="0" presId="urn:microsoft.com/office/officeart/2005/8/layout/venn1"/>
    <dgm:cxn modelId="{687CC43D-F2BD-4221-9C74-695E584960C1}" type="presOf" srcId="{154A99DF-CA9D-4598-969C-2F36388918B8}" destId="{69989C86-D691-4D15-8638-60AA35A08920}" srcOrd="1" destOrd="0" presId="urn:microsoft.com/office/officeart/2005/8/layout/venn1"/>
    <dgm:cxn modelId="{1091AD33-1645-4230-A0FD-8841EA43021F}" type="presOf" srcId="{6699030E-2FFC-4ED1-A1DD-E1FB3B38D70F}" destId="{CED00E4A-BAAE-4385-9351-284029756CE3}" srcOrd="1" destOrd="0" presId="urn:microsoft.com/office/officeart/2005/8/layout/venn1"/>
    <dgm:cxn modelId="{173750E6-8B8A-4917-8977-EA4A61DBEC92}" type="presParOf" srcId="{3B6FC8B6-D64D-42C1-B4AA-296DC278FD4E}" destId="{853B75AB-73D3-4308-8EE8-0486442068BE}" srcOrd="0" destOrd="0" presId="urn:microsoft.com/office/officeart/2005/8/layout/venn1"/>
    <dgm:cxn modelId="{EFBE7592-DD3B-4DC8-8F3A-306C329B247B}" type="presParOf" srcId="{3B6FC8B6-D64D-42C1-B4AA-296DC278FD4E}" destId="{CED00E4A-BAAE-4385-9351-284029756CE3}" srcOrd="1" destOrd="0" presId="urn:microsoft.com/office/officeart/2005/8/layout/venn1"/>
    <dgm:cxn modelId="{43054649-2247-44CF-882C-10B9B0EFD35C}" type="presParOf" srcId="{3B6FC8B6-D64D-42C1-B4AA-296DC278FD4E}" destId="{CAB22159-4697-4A85-96FD-204DD3529E8C}" srcOrd="2" destOrd="0" presId="urn:microsoft.com/office/officeart/2005/8/layout/venn1"/>
    <dgm:cxn modelId="{C8C4495D-0A7C-4B3C-AF5C-ADF8805CA7AC}" type="presParOf" srcId="{3B6FC8B6-D64D-42C1-B4AA-296DC278FD4E}" destId="{69989C86-D691-4D15-8638-60AA35A08920}" srcOrd="3" destOrd="0" presId="urn:microsoft.com/office/officeart/2005/8/layout/ven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028D89C-D559-4B1B-895B-459097976F3B}" type="doc">
      <dgm:prSet loTypeId="urn:microsoft.com/office/officeart/2008/layout/AlternatingHexagons" loCatId="list" qsTypeId="urn:microsoft.com/office/officeart/2005/8/quickstyle/simple1" qsCatId="simple" csTypeId="urn:microsoft.com/office/officeart/2005/8/colors/colorful2" csCatId="colorful" phldr="1"/>
      <dgm:spPr/>
      <dgm:t>
        <a:bodyPr/>
        <a:lstStyle/>
        <a:p>
          <a:endParaRPr lang="en-US"/>
        </a:p>
      </dgm:t>
    </dgm:pt>
    <dgm:pt modelId="{EA94482A-5777-40D0-AB2A-D9B70D515A6E}">
      <dgm:prSet phldrT="[Text]"/>
      <dgm:spPr/>
      <dgm:t>
        <a:bodyPr/>
        <a:lstStyle/>
        <a:p>
          <a:r>
            <a:rPr lang="en-US" dirty="0" smtClean="0"/>
            <a:t>Improved financial decision making </a:t>
          </a:r>
          <a:endParaRPr lang="en-US" dirty="0"/>
        </a:p>
      </dgm:t>
    </dgm:pt>
    <dgm:pt modelId="{54E0EC24-FCFE-47C8-B7E7-7A78AFF47449}" type="parTrans" cxnId="{B661013A-5F6E-4220-83EF-E31B56D4B13C}">
      <dgm:prSet/>
      <dgm:spPr/>
      <dgm:t>
        <a:bodyPr/>
        <a:lstStyle/>
        <a:p>
          <a:endParaRPr lang="en-US"/>
        </a:p>
      </dgm:t>
    </dgm:pt>
    <dgm:pt modelId="{3AB82865-5CBB-4AF5-8CB7-FE446227D5FD}" type="sibTrans" cxnId="{B661013A-5F6E-4220-83EF-E31B56D4B13C}">
      <dgm:prSet/>
      <dgm:spPr/>
      <dgm:t>
        <a:bodyPr/>
        <a:lstStyle/>
        <a:p>
          <a:r>
            <a:rPr lang="en-US" dirty="0" smtClean="0"/>
            <a:t>Effective use of money</a:t>
          </a:r>
          <a:endParaRPr lang="en-US" dirty="0"/>
        </a:p>
      </dgm:t>
    </dgm:pt>
    <dgm:pt modelId="{98EFFAAF-A3AA-4FAF-B3F0-FB47C3DD52FE}">
      <dgm:prSet phldrT="[Text]"/>
      <dgm:spPr/>
      <dgm:t>
        <a:bodyPr/>
        <a:lstStyle/>
        <a:p>
          <a:endParaRPr lang="en-US" dirty="0"/>
        </a:p>
      </dgm:t>
    </dgm:pt>
    <dgm:pt modelId="{9BE70B70-7B8C-4992-96ED-7D1BADA7C938}" type="parTrans" cxnId="{77286777-5E20-4261-B7DD-B8C904F114C9}">
      <dgm:prSet/>
      <dgm:spPr/>
      <dgm:t>
        <a:bodyPr/>
        <a:lstStyle/>
        <a:p>
          <a:endParaRPr lang="en-US"/>
        </a:p>
      </dgm:t>
    </dgm:pt>
    <dgm:pt modelId="{CA570FB9-9049-4C44-989E-9351CACAA5C5}" type="sibTrans" cxnId="{77286777-5E20-4261-B7DD-B8C904F114C9}">
      <dgm:prSet/>
      <dgm:spPr/>
      <dgm:t>
        <a:bodyPr/>
        <a:lstStyle/>
        <a:p>
          <a:endParaRPr lang="en-US"/>
        </a:p>
      </dgm:t>
    </dgm:pt>
    <dgm:pt modelId="{80654E53-14C2-42E3-85FC-4B401E3A95E5}">
      <dgm:prSet phldrT="[Text]"/>
      <dgm:spPr/>
      <dgm:t>
        <a:bodyPr/>
        <a:lstStyle/>
        <a:p>
          <a:r>
            <a:rPr lang="en-US" dirty="0" smtClean="0"/>
            <a:t>Reduce poverty</a:t>
          </a:r>
          <a:endParaRPr lang="en-US" dirty="0"/>
        </a:p>
      </dgm:t>
    </dgm:pt>
    <dgm:pt modelId="{A30CBAF6-924B-4853-AE21-81CDC8FFE993}" type="parTrans" cxnId="{1B864B8B-77A8-4335-8391-25500135A2DE}">
      <dgm:prSet/>
      <dgm:spPr/>
      <dgm:t>
        <a:bodyPr/>
        <a:lstStyle/>
        <a:p>
          <a:endParaRPr lang="en-US"/>
        </a:p>
      </dgm:t>
    </dgm:pt>
    <dgm:pt modelId="{2F31AFE7-7366-41CB-B9D1-72B54E959EBD}" type="sibTrans" cxnId="{1B864B8B-77A8-4335-8391-25500135A2DE}">
      <dgm:prSet/>
      <dgm:spPr/>
      <dgm:t>
        <a:bodyPr/>
        <a:lstStyle/>
        <a:p>
          <a:r>
            <a:rPr lang="en-US" dirty="0" smtClean="0"/>
            <a:t>Ensure wellbeing</a:t>
          </a:r>
          <a:endParaRPr lang="en-US" dirty="0"/>
        </a:p>
      </dgm:t>
    </dgm:pt>
    <dgm:pt modelId="{99E5AF02-11BC-4248-8228-1F1DB90BF402}">
      <dgm:prSet phldrT="[Text]"/>
      <dgm:spPr/>
      <dgm:t>
        <a:bodyPr/>
        <a:lstStyle/>
        <a:p>
          <a:endParaRPr lang="en-US" dirty="0"/>
        </a:p>
      </dgm:t>
    </dgm:pt>
    <dgm:pt modelId="{2EE535EC-ABF0-48DE-B905-E497B751D036}" type="parTrans" cxnId="{BC125C7E-8DA0-49D1-BF91-21B7DF853801}">
      <dgm:prSet/>
      <dgm:spPr/>
      <dgm:t>
        <a:bodyPr/>
        <a:lstStyle/>
        <a:p>
          <a:endParaRPr lang="en-US"/>
        </a:p>
      </dgm:t>
    </dgm:pt>
    <dgm:pt modelId="{A500E819-CF74-4161-BC0E-7FF129F725EF}" type="sibTrans" cxnId="{BC125C7E-8DA0-49D1-BF91-21B7DF853801}">
      <dgm:prSet/>
      <dgm:spPr/>
      <dgm:t>
        <a:bodyPr/>
        <a:lstStyle/>
        <a:p>
          <a:endParaRPr lang="en-US"/>
        </a:p>
      </dgm:t>
    </dgm:pt>
    <dgm:pt modelId="{F67E8877-ACA3-4116-BA75-66C5D890ED26}">
      <dgm:prSet phldrT="[Text]"/>
      <dgm:spPr/>
      <dgm:t>
        <a:bodyPr/>
        <a:lstStyle/>
        <a:p>
          <a:r>
            <a:rPr lang="en-US" dirty="0" smtClean="0"/>
            <a:t>Won’t fall for fake schemes</a:t>
          </a:r>
          <a:endParaRPr lang="en-US" dirty="0"/>
        </a:p>
      </dgm:t>
    </dgm:pt>
    <dgm:pt modelId="{E8D58A52-6C11-4B9C-82DC-33E3B6D8D6D7}" type="parTrans" cxnId="{2DC3DA98-5045-42C4-8028-9D70320BB1EC}">
      <dgm:prSet/>
      <dgm:spPr/>
      <dgm:t>
        <a:bodyPr/>
        <a:lstStyle/>
        <a:p>
          <a:endParaRPr lang="en-US"/>
        </a:p>
      </dgm:t>
    </dgm:pt>
    <dgm:pt modelId="{F7731E2F-E5F3-446C-8945-8639ADE5CC4F}" type="sibTrans" cxnId="{2DC3DA98-5045-42C4-8028-9D70320BB1EC}">
      <dgm:prSet/>
      <dgm:spPr/>
      <dgm:t>
        <a:bodyPr/>
        <a:lstStyle/>
        <a:p>
          <a:r>
            <a:rPr lang="en-US" dirty="0" smtClean="0"/>
            <a:t>Increased confidence</a:t>
          </a:r>
          <a:endParaRPr lang="en-US" dirty="0"/>
        </a:p>
      </dgm:t>
    </dgm:pt>
    <dgm:pt modelId="{D170296A-EE74-4BF6-9E69-3B999BBB3E0F}">
      <dgm:prSet phldrT="[Text]"/>
      <dgm:spPr/>
      <dgm:t>
        <a:bodyPr/>
        <a:lstStyle/>
        <a:p>
          <a:endParaRPr lang="en-US" dirty="0"/>
        </a:p>
      </dgm:t>
    </dgm:pt>
    <dgm:pt modelId="{3E143D82-E9D4-4A48-836C-1B3E1DE7E424}" type="parTrans" cxnId="{66073DDA-E0DA-4270-8099-B0120A3EDC49}">
      <dgm:prSet/>
      <dgm:spPr/>
      <dgm:t>
        <a:bodyPr/>
        <a:lstStyle/>
        <a:p>
          <a:endParaRPr lang="en-US"/>
        </a:p>
      </dgm:t>
    </dgm:pt>
    <dgm:pt modelId="{C36DEE15-273D-431F-BE5D-D021408F4BE5}" type="sibTrans" cxnId="{66073DDA-E0DA-4270-8099-B0120A3EDC49}">
      <dgm:prSet/>
      <dgm:spPr/>
      <dgm:t>
        <a:bodyPr/>
        <a:lstStyle/>
        <a:p>
          <a:endParaRPr lang="en-US"/>
        </a:p>
      </dgm:t>
    </dgm:pt>
    <dgm:pt modelId="{3103A4B4-F9A8-4138-B4D4-BA377359C443}">
      <dgm:prSet/>
      <dgm:spPr/>
      <dgm:t>
        <a:bodyPr/>
        <a:lstStyle/>
        <a:p>
          <a:r>
            <a:rPr lang="en-US" dirty="0" smtClean="0"/>
            <a:t>Increase financial inclusion</a:t>
          </a:r>
          <a:endParaRPr lang="en-US" dirty="0"/>
        </a:p>
      </dgm:t>
    </dgm:pt>
    <dgm:pt modelId="{3D676916-BAB2-4CF4-9B2C-98A6CA7BD6A3}" type="parTrans" cxnId="{D7D9F863-BDD8-437E-85F9-AE7DE75986C7}">
      <dgm:prSet/>
      <dgm:spPr/>
      <dgm:t>
        <a:bodyPr/>
        <a:lstStyle/>
        <a:p>
          <a:endParaRPr lang="en-US"/>
        </a:p>
      </dgm:t>
    </dgm:pt>
    <dgm:pt modelId="{FEA94EAA-2BBC-4A73-B889-FE6C3899BF73}" type="sibTrans" cxnId="{D7D9F863-BDD8-437E-85F9-AE7DE75986C7}">
      <dgm:prSet/>
      <dgm:spPr/>
      <dgm:t>
        <a:bodyPr/>
        <a:lstStyle/>
        <a:p>
          <a:r>
            <a:rPr lang="en-US" dirty="0" smtClean="0"/>
            <a:t>Economic Growth</a:t>
          </a:r>
          <a:endParaRPr lang="en-US" dirty="0"/>
        </a:p>
      </dgm:t>
    </dgm:pt>
    <dgm:pt modelId="{B5CACCF6-19EB-4C97-AFC1-88B8C60507E3}" type="pres">
      <dgm:prSet presAssocID="{6028D89C-D559-4B1B-895B-459097976F3B}" presName="Name0" presStyleCnt="0">
        <dgm:presLayoutVars>
          <dgm:chMax/>
          <dgm:chPref/>
          <dgm:dir/>
          <dgm:animLvl val="lvl"/>
        </dgm:presLayoutVars>
      </dgm:prSet>
      <dgm:spPr/>
      <dgm:t>
        <a:bodyPr/>
        <a:lstStyle/>
        <a:p>
          <a:endParaRPr lang="en-US"/>
        </a:p>
      </dgm:t>
    </dgm:pt>
    <dgm:pt modelId="{E7637DB6-86DC-4FEB-B628-A5590462003A}" type="pres">
      <dgm:prSet presAssocID="{EA94482A-5777-40D0-AB2A-D9B70D515A6E}" presName="composite" presStyleCnt="0"/>
      <dgm:spPr/>
    </dgm:pt>
    <dgm:pt modelId="{77221A8B-3568-4934-9874-9552F12A7CD6}" type="pres">
      <dgm:prSet presAssocID="{EA94482A-5777-40D0-AB2A-D9B70D515A6E}" presName="Parent1" presStyleLbl="node1" presStyleIdx="0" presStyleCnt="8">
        <dgm:presLayoutVars>
          <dgm:chMax val="1"/>
          <dgm:chPref val="1"/>
          <dgm:bulletEnabled val="1"/>
        </dgm:presLayoutVars>
      </dgm:prSet>
      <dgm:spPr/>
      <dgm:t>
        <a:bodyPr/>
        <a:lstStyle/>
        <a:p>
          <a:endParaRPr lang="en-US"/>
        </a:p>
      </dgm:t>
    </dgm:pt>
    <dgm:pt modelId="{7CBD8855-9BFC-443C-A780-FA6346D56E24}" type="pres">
      <dgm:prSet presAssocID="{EA94482A-5777-40D0-AB2A-D9B70D515A6E}" presName="Childtext1" presStyleLbl="revTx" presStyleIdx="0" presStyleCnt="4">
        <dgm:presLayoutVars>
          <dgm:chMax val="0"/>
          <dgm:chPref val="0"/>
          <dgm:bulletEnabled val="1"/>
        </dgm:presLayoutVars>
      </dgm:prSet>
      <dgm:spPr>
        <a:prstGeom prst="pentagon">
          <a:avLst/>
        </a:prstGeom>
      </dgm:spPr>
      <dgm:t>
        <a:bodyPr/>
        <a:lstStyle/>
        <a:p>
          <a:endParaRPr lang="en-US"/>
        </a:p>
      </dgm:t>
    </dgm:pt>
    <dgm:pt modelId="{1C63E5D4-A0D6-4512-B630-4B4D03AC9A45}" type="pres">
      <dgm:prSet presAssocID="{EA94482A-5777-40D0-AB2A-D9B70D515A6E}" presName="BalanceSpacing" presStyleCnt="0"/>
      <dgm:spPr/>
    </dgm:pt>
    <dgm:pt modelId="{0C117A6F-603B-472D-BD5C-A973FD98E094}" type="pres">
      <dgm:prSet presAssocID="{EA94482A-5777-40D0-AB2A-D9B70D515A6E}" presName="BalanceSpacing1" presStyleCnt="0"/>
      <dgm:spPr/>
    </dgm:pt>
    <dgm:pt modelId="{C6105C9F-EC90-4E1D-8D00-A0D6E84604FC}" type="pres">
      <dgm:prSet presAssocID="{3AB82865-5CBB-4AF5-8CB7-FE446227D5FD}" presName="Accent1Text" presStyleLbl="node1" presStyleIdx="1" presStyleCnt="8"/>
      <dgm:spPr/>
      <dgm:t>
        <a:bodyPr/>
        <a:lstStyle/>
        <a:p>
          <a:endParaRPr lang="en-US"/>
        </a:p>
      </dgm:t>
    </dgm:pt>
    <dgm:pt modelId="{9B7695B2-62C6-4C20-89ED-D58E6748E021}" type="pres">
      <dgm:prSet presAssocID="{3AB82865-5CBB-4AF5-8CB7-FE446227D5FD}" presName="spaceBetweenRectangles" presStyleCnt="0"/>
      <dgm:spPr/>
    </dgm:pt>
    <dgm:pt modelId="{61AD25E2-4C5B-4D18-92C1-36120944DFA6}" type="pres">
      <dgm:prSet presAssocID="{3103A4B4-F9A8-4138-B4D4-BA377359C443}" presName="composite" presStyleCnt="0"/>
      <dgm:spPr/>
    </dgm:pt>
    <dgm:pt modelId="{CF0BF367-CFB1-4B97-A96E-360C4CF8CD9D}" type="pres">
      <dgm:prSet presAssocID="{3103A4B4-F9A8-4138-B4D4-BA377359C443}" presName="Parent1" presStyleLbl="node1" presStyleIdx="2" presStyleCnt="8" custLinFactNeighborY="0">
        <dgm:presLayoutVars>
          <dgm:chMax val="1"/>
          <dgm:chPref val="1"/>
          <dgm:bulletEnabled val="1"/>
        </dgm:presLayoutVars>
      </dgm:prSet>
      <dgm:spPr/>
      <dgm:t>
        <a:bodyPr/>
        <a:lstStyle/>
        <a:p>
          <a:endParaRPr lang="en-US"/>
        </a:p>
      </dgm:t>
    </dgm:pt>
    <dgm:pt modelId="{2C0E00FD-6639-46A8-9F09-56C14E0AD6E8}" type="pres">
      <dgm:prSet presAssocID="{3103A4B4-F9A8-4138-B4D4-BA377359C443}" presName="Childtext1" presStyleLbl="revTx" presStyleIdx="1" presStyleCnt="4">
        <dgm:presLayoutVars>
          <dgm:chMax val="0"/>
          <dgm:chPref val="0"/>
          <dgm:bulletEnabled val="1"/>
        </dgm:presLayoutVars>
      </dgm:prSet>
      <dgm:spPr/>
    </dgm:pt>
    <dgm:pt modelId="{84E64DA5-37E0-488D-976C-1FC0E4A2567B}" type="pres">
      <dgm:prSet presAssocID="{3103A4B4-F9A8-4138-B4D4-BA377359C443}" presName="BalanceSpacing" presStyleCnt="0"/>
      <dgm:spPr/>
    </dgm:pt>
    <dgm:pt modelId="{D76A9EAE-0FE3-45AE-894E-F3752EAFA18F}" type="pres">
      <dgm:prSet presAssocID="{3103A4B4-F9A8-4138-B4D4-BA377359C443}" presName="BalanceSpacing1" presStyleCnt="0"/>
      <dgm:spPr/>
    </dgm:pt>
    <dgm:pt modelId="{6EDB0B7B-3E21-4E45-92E7-863C3DA6B50A}" type="pres">
      <dgm:prSet presAssocID="{FEA94EAA-2BBC-4A73-B889-FE6C3899BF73}" presName="Accent1Text" presStyleLbl="node1" presStyleIdx="3" presStyleCnt="8" custLinFactNeighborY="0"/>
      <dgm:spPr/>
      <dgm:t>
        <a:bodyPr/>
        <a:lstStyle/>
        <a:p>
          <a:endParaRPr lang="en-US"/>
        </a:p>
      </dgm:t>
    </dgm:pt>
    <dgm:pt modelId="{CA356345-578E-4A81-8BBE-33DC1B30E5A4}" type="pres">
      <dgm:prSet presAssocID="{FEA94EAA-2BBC-4A73-B889-FE6C3899BF73}" presName="spaceBetweenRectangles" presStyleCnt="0"/>
      <dgm:spPr/>
    </dgm:pt>
    <dgm:pt modelId="{062B985A-3BD4-43D5-94E7-B82FE2591039}" type="pres">
      <dgm:prSet presAssocID="{80654E53-14C2-42E3-85FC-4B401E3A95E5}" presName="composite" presStyleCnt="0"/>
      <dgm:spPr/>
    </dgm:pt>
    <dgm:pt modelId="{BB82B8D9-2AB0-401C-B300-5DA9BCA131AA}" type="pres">
      <dgm:prSet presAssocID="{80654E53-14C2-42E3-85FC-4B401E3A95E5}" presName="Parent1" presStyleLbl="node1" presStyleIdx="4" presStyleCnt="8">
        <dgm:presLayoutVars>
          <dgm:chMax val="1"/>
          <dgm:chPref val="1"/>
          <dgm:bulletEnabled val="1"/>
        </dgm:presLayoutVars>
      </dgm:prSet>
      <dgm:spPr/>
      <dgm:t>
        <a:bodyPr/>
        <a:lstStyle/>
        <a:p>
          <a:endParaRPr lang="en-US"/>
        </a:p>
      </dgm:t>
    </dgm:pt>
    <dgm:pt modelId="{C9800618-FEC8-4D89-9F4F-AC2BF0A55A13}" type="pres">
      <dgm:prSet presAssocID="{80654E53-14C2-42E3-85FC-4B401E3A95E5}" presName="Childtext1" presStyleLbl="revTx" presStyleIdx="2" presStyleCnt="4">
        <dgm:presLayoutVars>
          <dgm:chMax val="0"/>
          <dgm:chPref val="0"/>
          <dgm:bulletEnabled val="1"/>
        </dgm:presLayoutVars>
      </dgm:prSet>
      <dgm:spPr/>
      <dgm:t>
        <a:bodyPr/>
        <a:lstStyle/>
        <a:p>
          <a:endParaRPr lang="en-US"/>
        </a:p>
      </dgm:t>
    </dgm:pt>
    <dgm:pt modelId="{DA0F4720-F23E-4B56-B2D0-638CD7876CB6}" type="pres">
      <dgm:prSet presAssocID="{80654E53-14C2-42E3-85FC-4B401E3A95E5}" presName="BalanceSpacing" presStyleCnt="0"/>
      <dgm:spPr/>
    </dgm:pt>
    <dgm:pt modelId="{2BA85356-012B-42A7-864F-77B597FA3D34}" type="pres">
      <dgm:prSet presAssocID="{80654E53-14C2-42E3-85FC-4B401E3A95E5}" presName="BalanceSpacing1" presStyleCnt="0"/>
      <dgm:spPr/>
    </dgm:pt>
    <dgm:pt modelId="{A15D4D9B-43A5-4032-B0CF-4AEB3440135A}" type="pres">
      <dgm:prSet presAssocID="{2F31AFE7-7366-41CB-B9D1-72B54E959EBD}" presName="Accent1Text" presStyleLbl="node1" presStyleIdx="5" presStyleCnt="8"/>
      <dgm:spPr/>
      <dgm:t>
        <a:bodyPr/>
        <a:lstStyle/>
        <a:p>
          <a:endParaRPr lang="en-US"/>
        </a:p>
      </dgm:t>
    </dgm:pt>
    <dgm:pt modelId="{C6582994-2004-47B9-9A79-2C67A5E1317E}" type="pres">
      <dgm:prSet presAssocID="{2F31AFE7-7366-41CB-B9D1-72B54E959EBD}" presName="spaceBetweenRectangles" presStyleCnt="0"/>
      <dgm:spPr/>
    </dgm:pt>
    <dgm:pt modelId="{0059CEF8-D7AA-436B-8DE3-BC404E773026}" type="pres">
      <dgm:prSet presAssocID="{F67E8877-ACA3-4116-BA75-66C5D890ED26}" presName="composite" presStyleCnt="0"/>
      <dgm:spPr/>
    </dgm:pt>
    <dgm:pt modelId="{6CF6FFD1-EBC3-4AAB-B6D4-F5BAF28DAB9E}" type="pres">
      <dgm:prSet presAssocID="{F67E8877-ACA3-4116-BA75-66C5D890ED26}" presName="Parent1" presStyleLbl="node1" presStyleIdx="6" presStyleCnt="8">
        <dgm:presLayoutVars>
          <dgm:chMax val="1"/>
          <dgm:chPref val="1"/>
          <dgm:bulletEnabled val="1"/>
        </dgm:presLayoutVars>
      </dgm:prSet>
      <dgm:spPr/>
      <dgm:t>
        <a:bodyPr/>
        <a:lstStyle/>
        <a:p>
          <a:endParaRPr lang="en-US"/>
        </a:p>
      </dgm:t>
    </dgm:pt>
    <dgm:pt modelId="{EA5D2D70-CCEB-4CF2-A2CE-C2399A27D320}" type="pres">
      <dgm:prSet presAssocID="{F67E8877-ACA3-4116-BA75-66C5D890ED26}" presName="Childtext1" presStyleLbl="revTx" presStyleIdx="3" presStyleCnt="4">
        <dgm:presLayoutVars>
          <dgm:chMax val="0"/>
          <dgm:chPref val="0"/>
          <dgm:bulletEnabled val="1"/>
        </dgm:presLayoutVars>
      </dgm:prSet>
      <dgm:spPr/>
      <dgm:t>
        <a:bodyPr/>
        <a:lstStyle/>
        <a:p>
          <a:endParaRPr lang="en-US"/>
        </a:p>
      </dgm:t>
    </dgm:pt>
    <dgm:pt modelId="{EFD392AB-2D08-4670-B3DC-CE0CF20AB022}" type="pres">
      <dgm:prSet presAssocID="{F67E8877-ACA3-4116-BA75-66C5D890ED26}" presName="BalanceSpacing" presStyleCnt="0"/>
      <dgm:spPr/>
    </dgm:pt>
    <dgm:pt modelId="{8BE0F959-B35E-4C3C-8B3E-81D0532BBA21}" type="pres">
      <dgm:prSet presAssocID="{F67E8877-ACA3-4116-BA75-66C5D890ED26}" presName="BalanceSpacing1" presStyleCnt="0"/>
      <dgm:spPr/>
    </dgm:pt>
    <dgm:pt modelId="{9E4A659B-42C1-44C1-8937-B43F17B93A29}" type="pres">
      <dgm:prSet presAssocID="{F7731E2F-E5F3-446C-8945-8639ADE5CC4F}" presName="Accent1Text" presStyleLbl="node1" presStyleIdx="7" presStyleCnt="8"/>
      <dgm:spPr/>
      <dgm:t>
        <a:bodyPr/>
        <a:lstStyle/>
        <a:p>
          <a:endParaRPr lang="en-US"/>
        </a:p>
      </dgm:t>
    </dgm:pt>
  </dgm:ptLst>
  <dgm:cxnLst>
    <dgm:cxn modelId="{C2C0250A-4B76-4F44-A935-86F28C7DF495}" type="presOf" srcId="{FEA94EAA-2BBC-4A73-B889-FE6C3899BF73}" destId="{6EDB0B7B-3E21-4E45-92E7-863C3DA6B50A}" srcOrd="0" destOrd="0" presId="urn:microsoft.com/office/officeart/2008/layout/AlternatingHexagons"/>
    <dgm:cxn modelId="{66073DDA-E0DA-4270-8099-B0120A3EDC49}" srcId="{F67E8877-ACA3-4116-BA75-66C5D890ED26}" destId="{D170296A-EE74-4BF6-9E69-3B999BBB3E0F}" srcOrd="0" destOrd="0" parTransId="{3E143D82-E9D4-4A48-836C-1B3E1DE7E424}" sibTransId="{C36DEE15-273D-431F-BE5D-D021408F4BE5}"/>
    <dgm:cxn modelId="{1B864B8B-77A8-4335-8391-25500135A2DE}" srcId="{6028D89C-D559-4B1B-895B-459097976F3B}" destId="{80654E53-14C2-42E3-85FC-4B401E3A95E5}" srcOrd="2" destOrd="0" parTransId="{A30CBAF6-924B-4853-AE21-81CDC8FFE993}" sibTransId="{2F31AFE7-7366-41CB-B9D1-72B54E959EBD}"/>
    <dgm:cxn modelId="{ABB00A02-758E-4763-91EE-51B53F6D64A6}" type="presOf" srcId="{99E5AF02-11BC-4248-8228-1F1DB90BF402}" destId="{C9800618-FEC8-4D89-9F4F-AC2BF0A55A13}" srcOrd="0" destOrd="0" presId="urn:microsoft.com/office/officeart/2008/layout/AlternatingHexagons"/>
    <dgm:cxn modelId="{77DA22A7-F0B6-4506-9B52-007765F43481}" type="presOf" srcId="{F67E8877-ACA3-4116-BA75-66C5D890ED26}" destId="{6CF6FFD1-EBC3-4AAB-B6D4-F5BAF28DAB9E}" srcOrd="0" destOrd="0" presId="urn:microsoft.com/office/officeart/2008/layout/AlternatingHexagons"/>
    <dgm:cxn modelId="{D7D9F863-BDD8-437E-85F9-AE7DE75986C7}" srcId="{6028D89C-D559-4B1B-895B-459097976F3B}" destId="{3103A4B4-F9A8-4138-B4D4-BA377359C443}" srcOrd="1" destOrd="0" parTransId="{3D676916-BAB2-4CF4-9B2C-98A6CA7BD6A3}" sibTransId="{FEA94EAA-2BBC-4A73-B889-FE6C3899BF73}"/>
    <dgm:cxn modelId="{2CFAF720-E26E-4E44-A545-F4484263C7FF}" type="presOf" srcId="{6028D89C-D559-4B1B-895B-459097976F3B}" destId="{B5CACCF6-19EB-4C97-AFC1-88B8C60507E3}" srcOrd="0" destOrd="0" presId="urn:microsoft.com/office/officeart/2008/layout/AlternatingHexagons"/>
    <dgm:cxn modelId="{F6F638C0-987E-414A-971D-F49E0CE8833F}" type="presOf" srcId="{EA94482A-5777-40D0-AB2A-D9B70D515A6E}" destId="{77221A8B-3568-4934-9874-9552F12A7CD6}" srcOrd="0" destOrd="0" presId="urn:microsoft.com/office/officeart/2008/layout/AlternatingHexagons"/>
    <dgm:cxn modelId="{2DC3DA98-5045-42C4-8028-9D70320BB1EC}" srcId="{6028D89C-D559-4B1B-895B-459097976F3B}" destId="{F67E8877-ACA3-4116-BA75-66C5D890ED26}" srcOrd="3" destOrd="0" parTransId="{E8D58A52-6C11-4B9C-82DC-33E3B6D8D6D7}" sibTransId="{F7731E2F-E5F3-446C-8945-8639ADE5CC4F}"/>
    <dgm:cxn modelId="{789B1E1D-C294-4F37-BB01-E31DDFD6F262}" type="presOf" srcId="{3103A4B4-F9A8-4138-B4D4-BA377359C443}" destId="{CF0BF367-CFB1-4B97-A96E-360C4CF8CD9D}" srcOrd="0" destOrd="0" presId="urn:microsoft.com/office/officeart/2008/layout/AlternatingHexagons"/>
    <dgm:cxn modelId="{9B16CE53-662D-434D-B383-E56FBF8879B7}" type="presOf" srcId="{3AB82865-5CBB-4AF5-8CB7-FE446227D5FD}" destId="{C6105C9F-EC90-4E1D-8D00-A0D6E84604FC}" srcOrd="0" destOrd="0" presId="urn:microsoft.com/office/officeart/2008/layout/AlternatingHexagons"/>
    <dgm:cxn modelId="{BC125C7E-8DA0-49D1-BF91-21B7DF853801}" srcId="{80654E53-14C2-42E3-85FC-4B401E3A95E5}" destId="{99E5AF02-11BC-4248-8228-1F1DB90BF402}" srcOrd="0" destOrd="0" parTransId="{2EE535EC-ABF0-48DE-B905-E497B751D036}" sibTransId="{A500E819-CF74-4161-BC0E-7FF129F725EF}"/>
    <dgm:cxn modelId="{02C9E848-9D6E-4968-98EB-06E6C03A2360}" type="presOf" srcId="{98EFFAAF-A3AA-4FAF-B3F0-FB47C3DD52FE}" destId="{7CBD8855-9BFC-443C-A780-FA6346D56E24}" srcOrd="0" destOrd="0" presId="urn:microsoft.com/office/officeart/2008/layout/AlternatingHexagons"/>
    <dgm:cxn modelId="{EF13D297-7132-49A7-B273-6DFC43D277AE}" type="presOf" srcId="{F7731E2F-E5F3-446C-8945-8639ADE5CC4F}" destId="{9E4A659B-42C1-44C1-8937-B43F17B93A29}" srcOrd="0" destOrd="0" presId="urn:microsoft.com/office/officeart/2008/layout/AlternatingHexagons"/>
    <dgm:cxn modelId="{A8938A3E-AE80-4DDE-85D2-8D0EFEEC510E}" type="presOf" srcId="{D170296A-EE74-4BF6-9E69-3B999BBB3E0F}" destId="{EA5D2D70-CCEB-4CF2-A2CE-C2399A27D320}" srcOrd="0" destOrd="0" presId="urn:microsoft.com/office/officeart/2008/layout/AlternatingHexagons"/>
    <dgm:cxn modelId="{AF40897C-3112-4A14-9B0F-2074AF6B23B3}" type="presOf" srcId="{2F31AFE7-7366-41CB-B9D1-72B54E959EBD}" destId="{A15D4D9B-43A5-4032-B0CF-4AEB3440135A}" srcOrd="0" destOrd="0" presId="urn:microsoft.com/office/officeart/2008/layout/AlternatingHexagons"/>
    <dgm:cxn modelId="{77286777-5E20-4261-B7DD-B8C904F114C9}" srcId="{EA94482A-5777-40D0-AB2A-D9B70D515A6E}" destId="{98EFFAAF-A3AA-4FAF-B3F0-FB47C3DD52FE}" srcOrd="0" destOrd="0" parTransId="{9BE70B70-7B8C-4992-96ED-7D1BADA7C938}" sibTransId="{CA570FB9-9049-4C44-989E-9351CACAA5C5}"/>
    <dgm:cxn modelId="{B661013A-5F6E-4220-83EF-E31B56D4B13C}" srcId="{6028D89C-D559-4B1B-895B-459097976F3B}" destId="{EA94482A-5777-40D0-AB2A-D9B70D515A6E}" srcOrd="0" destOrd="0" parTransId="{54E0EC24-FCFE-47C8-B7E7-7A78AFF47449}" sibTransId="{3AB82865-5CBB-4AF5-8CB7-FE446227D5FD}"/>
    <dgm:cxn modelId="{F54180CD-6C80-4CBC-9AEF-197045E2CB36}" type="presOf" srcId="{80654E53-14C2-42E3-85FC-4B401E3A95E5}" destId="{BB82B8D9-2AB0-401C-B300-5DA9BCA131AA}" srcOrd="0" destOrd="0" presId="urn:microsoft.com/office/officeart/2008/layout/AlternatingHexagons"/>
    <dgm:cxn modelId="{767F2C9F-8641-4D6D-9530-E0ADB4FA6461}" type="presParOf" srcId="{B5CACCF6-19EB-4C97-AFC1-88B8C60507E3}" destId="{E7637DB6-86DC-4FEB-B628-A5590462003A}" srcOrd="0" destOrd="0" presId="urn:microsoft.com/office/officeart/2008/layout/AlternatingHexagons"/>
    <dgm:cxn modelId="{C6C1FF97-FC89-4B8F-9BD5-AC89F7127394}" type="presParOf" srcId="{E7637DB6-86DC-4FEB-B628-A5590462003A}" destId="{77221A8B-3568-4934-9874-9552F12A7CD6}" srcOrd="0" destOrd="0" presId="urn:microsoft.com/office/officeart/2008/layout/AlternatingHexagons"/>
    <dgm:cxn modelId="{5B31AE1E-E18A-4602-93E5-84826C258882}" type="presParOf" srcId="{E7637DB6-86DC-4FEB-B628-A5590462003A}" destId="{7CBD8855-9BFC-443C-A780-FA6346D56E24}" srcOrd="1" destOrd="0" presId="urn:microsoft.com/office/officeart/2008/layout/AlternatingHexagons"/>
    <dgm:cxn modelId="{B534D1F5-798C-4D92-B192-7B3816B801AB}" type="presParOf" srcId="{E7637DB6-86DC-4FEB-B628-A5590462003A}" destId="{1C63E5D4-A0D6-4512-B630-4B4D03AC9A45}" srcOrd="2" destOrd="0" presId="urn:microsoft.com/office/officeart/2008/layout/AlternatingHexagons"/>
    <dgm:cxn modelId="{07E8852C-1356-41D0-BA91-D7700C5A8466}" type="presParOf" srcId="{E7637DB6-86DC-4FEB-B628-A5590462003A}" destId="{0C117A6F-603B-472D-BD5C-A973FD98E094}" srcOrd="3" destOrd="0" presId="urn:microsoft.com/office/officeart/2008/layout/AlternatingHexagons"/>
    <dgm:cxn modelId="{6BEB27AD-BBB5-4A8B-8667-82BE24D24D94}" type="presParOf" srcId="{E7637DB6-86DC-4FEB-B628-A5590462003A}" destId="{C6105C9F-EC90-4E1D-8D00-A0D6E84604FC}" srcOrd="4" destOrd="0" presId="urn:microsoft.com/office/officeart/2008/layout/AlternatingHexagons"/>
    <dgm:cxn modelId="{C2BE461D-1CC7-45FD-B790-016F007383B5}" type="presParOf" srcId="{B5CACCF6-19EB-4C97-AFC1-88B8C60507E3}" destId="{9B7695B2-62C6-4C20-89ED-D58E6748E021}" srcOrd="1" destOrd="0" presId="urn:microsoft.com/office/officeart/2008/layout/AlternatingHexagons"/>
    <dgm:cxn modelId="{59ADB00C-6EDE-47F4-A939-A0239EDC3EA7}" type="presParOf" srcId="{B5CACCF6-19EB-4C97-AFC1-88B8C60507E3}" destId="{61AD25E2-4C5B-4D18-92C1-36120944DFA6}" srcOrd="2" destOrd="0" presId="urn:microsoft.com/office/officeart/2008/layout/AlternatingHexagons"/>
    <dgm:cxn modelId="{5F31A8F5-BAD0-4BDE-B388-97727F79E633}" type="presParOf" srcId="{61AD25E2-4C5B-4D18-92C1-36120944DFA6}" destId="{CF0BF367-CFB1-4B97-A96E-360C4CF8CD9D}" srcOrd="0" destOrd="0" presId="urn:microsoft.com/office/officeart/2008/layout/AlternatingHexagons"/>
    <dgm:cxn modelId="{D37326A5-E690-4004-9142-989450E5C391}" type="presParOf" srcId="{61AD25E2-4C5B-4D18-92C1-36120944DFA6}" destId="{2C0E00FD-6639-46A8-9F09-56C14E0AD6E8}" srcOrd="1" destOrd="0" presId="urn:microsoft.com/office/officeart/2008/layout/AlternatingHexagons"/>
    <dgm:cxn modelId="{ED80CD8B-2ED5-4A0F-860E-27D00C64186B}" type="presParOf" srcId="{61AD25E2-4C5B-4D18-92C1-36120944DFA6}" destId="{84E64DA5-37E0-488D-976C-1FC0E4A2567B}" srcOrd="2" destOrd="0" presId="urn:microsoft.com/office/officeart/2008/layout/AlternatingHexagons"/>
    <dgm:cxn modelId="{A128C54C-D6C2-43C8-BEC8-4E214A8FA590}" type="presParOf" srcId="{61AD25E2-4C5B-4D18-92C1-36120944DFA6}" destId="{D76A9EAE-0FE3-45AE-894E-F3752EAFA18F}" srcOrd="3" destOrd="0" presId="urn:microsoft.com/office/officeart/2008/layout/AlternatingHexagons"/>
    <dgm:cxn modelId="{F8466061-8B90-44DF-BF91-FB5D53E72696}" type="presParOf" srcId="{61AD25E2-4C5B-4D18-92C1-36120944DFA6}" destId="{6EDB0B7B-3E21-4E45-92E7-863C3DA6B50A}" srcOrd="4" destOrd="0" presId="urn:microsoft.com/office/officeart/2008/layout/AlternatingHexagons"/>
    <dgm:cxn modelId="{10CCBDB5-8831-4C40-97EC-6352921DFDDA}" type="presParOf" srcId="{B5CACCF6-19EB-4C97-AFC1-88B8C60507E3}" destId="{CA356345-578E-4A81-8BBE-33DC1B30E5A4}" srcOrd="3" destOrd="0" presId="urn:microsoft.com/office/officeart/2008/layout/AlternatingHexagons"/>
    <dgm:cxn modelId="{3F904055-865F-46C2-9AF5-E95C7A323486}" type="presParOf" srcId="{B5CACCF6-19EB-4C97-AFC1-88B8C60507E3}" destId="{062B985A-3BD4-43D5-94E7-B82FE2591039}" srcOrd="4" destOrd="0" presId="urn:microsoft.com/office/officeart/2008/layout/AlternatingHexagons"/>
    <dgm:cxn modelId="{3A154D8E-3F8A-4366-8919-32FB78021DA7}" type="presParOf" srcId="{062B985A-3BD4-43D5-94E7-B82FE2591039}" destId="{BB82B8D9-2AB0-401C-B300-5DA9BCA131AA}" srcOrd="0" destOrd="0" presId="urn:microsoft.com/office/officeart/2008/layout/AlternatingHexagons"/>
    <dgm:cxn modelId="{E1787BA9-7B29-4219-B3D3-3849668A2F21}" type="presParOf" srcId="{062B985A-3BD4-43D5-94E7-B82FE2591039}" destId="{C9800618-FEC8-4D89-9F4F-AC2BF0A55A13}" srcOrd="1" destOrd="0" presId="urn:microsoft.com/office/officeart/2008/layout/AlternatingHexagons"/>
    <dgm:cxn modelId="{03F6A33B-D63B-42F6-9617-BE98A0EEADC9}" type="presParOf" srcId="{062B985A-3BD4-43D5-94E7-B82FE2591039}" destId="{DA0F4720-F23E-4B56-B2D0-638CD7876CB6}" srcOrd="2" destOrd="0" presId="urn:microsoft.com/office/officeart/2008/layout/AlternatingHexagons"/>
    <dgm:cxn modelId="{B1875D3D-0977-441E-8EBE-28B8A5748DFE}" type="presParOf" srcId="{062B985A-3BD4-43D5-94E7-B82FE2591039}" destId="{2BA85356-012B-42A7-864F-77B597FA3D34}" srcOrd="3" destOrd="0" presId="urn:microsoft.com/office/officeart/2008/layout/AlternatingHexagons"/>
    <dgm:cxn modelId="{324A8D00-1E10-4FEE-895C-ABF8D46F8795}" type="presParOf" srcId="{062B985A-3BD4-43D5-94E7-B82FE2591039}" destId="{A15D4D9B-43A5-4032-B0CF-4AEB3440135A}" srcOrd="4" destOrd="0" presId="urn:microsoft.com/office/officeart/2008/layout/AlternatingHexagons"/>
    <dgm:cxn modelId="{DA8C31A4-622C-48AE-A35D-C10A5E748C49}" type="presParOf" srcId="{B5CACCF6-19EB-4C97-AFC1-88B8C60507E3}" destId="{C6582994-2004-47B9-9A79-2C67A5E1317E}" srcOrd="5" destOrd="0" presId="urn:microsoft.com/office/officeart/2008/layout/AlternatingHexagons"/>
    <dgm:cxn modelId="{07EEEFE5-AAB9-4708-B00C-F49ED36ED86C}" type="presParOf" srcId="{B5CACCF6-19EB-4C97-AFC1-88B8C60507E3}" destId="{0059CEF8-D7AA-436B-8DE3-BC404E773026}" srcOrd="6" destOrd="0" presId="urn:microsoft.com/office/officeart/2008/layout/AlternatingHexagons"/>
    <dgm:cxn modelId="{8D677516-E7D0-4EBD-8ACB-32E09E01E901}" type="presParOf" srcId="{0059CEF8-D7AA-436B-8DE3-BC404E773026}" destId="{6CF6FFD1-EBC3-4AAB-B6D4-F5BAF28DAB9E}" srcOrd="0" destOrd="0" presId="urn:microsoft.com/office/officeart/2008/layout/AlternatingHexagons"/>
    <dgm:cxn modelId="{29F0E0E6-3EB8-465B-8457-EABF44BACBE7}" type="presParOf" srcId="{0059CEF8-D7AA-436B-8DE3-BC404E773026}" destId="{EA5D2D70-CCEB-4CF2-A2CE-C2399A27D320}" srcOrd="1" destOrd="0" presId="urn:microsoft.com/office/officeart/2008/layout/AlternatingHexagons"/>
    <dgm:cxn modelId="{82302A2F-761E-4067-8550-7BA1E1E73C99}" type="presParOf" srcId="{0059CEF8-D7AA-436B-8DE3-BC404E773026}" destId="{EFD392AB-2D08-4670-B3DC-CE0CF20AB022}" srcOrd="2" destOrd="0" presId="urn:microsoft.com/office/officeart/2008/layout/AlternatingHexagons"/>
    <dgm:cxn modelId="{C1DF7D74-3AB2-4AF6-A2C8-B5B3BABB50CE}" type="presParOf" srcId="{0059CEF8-D7AA-436B-8DE3-BC404E773026}" destId="{8BE0F959-B35E-4C3C-8B3E-81D0532BBA21}" srcOrd="3" destOrd="0" presId="urn:microsoft.com/office/officeart/2008/layout/AlternatingHexagons"/>
    <dgm:cxn modelId="{73047A8E-FE66-46EC-B26A-4C98B1CEAD4A}" type="presParOf" srcId="{0059CEF8-D7AA-436B-8DE3-BC404E773026}" destId="{9E4A659B-42C1-44C1-8937-B43F17B93A29}"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845EAD6-2CA8-450F-9C67-48140A6DC08D}"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80B3A2E4-4E8B-4EDB-9BD4-E5CDB8D8E999}">
      <dgm:prSet phldrT="[Text]"/>
      <dgm:spPr/>
      <dgm:t>
        <a:bodyPr/>
        <a:lstStyle/>
        <a:p>
          <a:r>
            <a:rPr lang="en-US" dirty="0" smtClean="0"/>
            <a:t>Application of SC lens is missing in literature </a:t>
          </a:r>
          <a:endParaRPr lang="en-US" dirty="0"/>
        </a:p>
      </dgm:t>
    </dgm:pt>
    <dgm:pt modelId="{4349140A-E56E-4BF9-80A2-BC826C453B25}" type="parTrans" cxnId="{7D0F2FB6-F684-4BB8-8DB6-6F4723B01FBE}">
      <dgm:prSet/>
      <dgm:spPr/>
      <dgm:t>
        <a:bodyPr/>
        <a:lstStyle/>
        <a:p>
          <a:endParaRPr lang="en-US"/>
        </a:p>
      </dgm:t>
    </dgm:pt>
    <dgm:pt modelId="{5BC5BD62-3554-4343-8F0D-6F64F0B769CC}" type="sibTrans" cxnId="{7D0F2FB6-F684-4BB8-8DB6-6F4723B01FBE}">
      <dgm:prSet/>
      <dgm:spPr/>
      <dgm:t>
        <a:bodyPr/>
        <a:lstStyle/>
        <a:p>
          <a:endParaRPr lang="en-US"/>
        </a:p>
      </dgm:t>
    </dgm:pt>
    <dgm:pt modelId="{3FE381B8-5F96-4E11-A04F-9FAD91A52189}">
      <dgm:prSet phldrT="[Text]"/>
      <dgm:spPr/>
      <dgm:t>
        <a:bodyPr/>
        <a:lstStyle/>
        <a:p>
          <a:r>
            <a:rPr lang="en-US" dirty="0" smtClean="0"/>
            <a:t>Act as baseline study </a:t>
          </a:r>
          <a:endParaRPr lang="en-US" dirty="0"/>
        </a:p>
      </dgm:t>
    </dgm:pt>
    <dgm:pt modelId="{2AD83064-8A83-4F2E-81D9-26EF97DA99AF}" type="parTrans" cxnId="{1D462A2D-07E2-44DF-8ED2-10CC510C9582}">
      <dgm:prSet/>
      <dgm:spPr/>
      <dgm:t>
        <a:bodyPr/>
        <a:lstStyle/>
        <a:p>
          <a:endParaRPr lang="en-US"/>
        </a:p>
      </dgm:t>
    </dgm:pt>
    <dgm:pt modelId="{AD84BEE1-30D8-4A78-A24D-19C47E987747}" type="sibTrans" cxnId="{1D462A2D-07E2-44DF-8ED2-10CC510C9582}">
      <dgm:prSet/>
      <dgm:spPr/>
      <dgm:t>
        <a:bodyPr/>
        <a:lstStyle/>
        <a:p>
          <a:endParaRPr lang="en-US"/>
        </a:p>
      </dgm:t>
    </dgm:pt>
    <dgm:pt modelId="{D93EF795-B6E2-4A64-AFC2-8A8030B95607}">
      <dgm:prSet phldrT="[Text]"/>
      <dgm:spPr/>
      <dgm:t>
        <a:bodyPr/>
        <a:lstStyle/>
        <a:p>
          <a:r>
            <a:rPr lang="en-US" dirty="0" smtClean="0"/>
            <a:t>Identify Potential Research Gaps</a:t>
          </a:r>
          <a:endParaRPr lang="en-US" dirty="0"/>
        </a:p>
      </dgm:t>
    </dgm:pt>
    <dgm:pt modelId="{6D53C9D0-CADA-4DF1-9E57-5C7F3B3B97EC}" type="parTrans" cxnId="{B37A5050-5724-4207-A855-C9CF3CFA9F61}">
      <dgm:prSet/>
      <dgm:spPr/>
      <dgm:t>
        <a:bodyPr/>
        <a:lstStyle/>
        <a:p>
          <a:endParaRPr lang="en-US"/>
        </a:p>
      </dgm:t>
    </dgm:pt>
    <dgm:pt modelId="{78967015-3C98-4248-927D-23178A0DC057}" type="sibTrans" cxnId="{B37A5050-5724-4207-A855-C9CF3CFA9F61}">
      <dgm:prSet/>
      <dgm:spPr/>
      <dgm:t>
        <a:bodyPr/>
        <a:lstStyle/>
        <a:p>
          <a:endParaRPr lang="en-US"/>
        </a:p>
      </dgm:t>
    </dgm:pt>
    <dgm:pt modelId="{E936B698-0FBB-4B22-B840-1CABA9C1E74F}">
      <dgm:prSet phldrT="[Text]"/>
      <dgm:spPr/>
      <dgm:t>
        <a:bodyPr/>
        <a:lstStyle/>
        <a:p>
          <a:r>
            <a:rPr lang="en-US" dirty="0" smtClean="0"/>
            <a:t>Addition in the Literature of Information Science &amp; Management </a:t>
          </a:r>
          <a:endParaRPr lang="en-US" dirty="0"/>
        </a:p>
      </dgm:t>
    </dgm:pt>
    <dgm:pt modelId="{CE965261-150F-4497-BA07-30F756727105}" type="parTrans" cxnId="{44CF83A3-35CD-4EEB-BFF9-01ED4986B8DE}">
      <dgm:prSet/>
      <dgm:spPr/>
      <dgm:t>
        <a:bodyPr/>
        <a:lstStyle/>
        <a:p>
          <a:endParaRPr lang="en-US"/>
        </a:p>
      </dgm:t>
    </dgm:pt>
    <dgm:pt modelId="{B4C7B5FC-E1C9-4D7D-9096-75E969D4F1B2}" type="sibTrans" cxnId="{44CF83A3-35CD-4EEB-BFF9-01ED4986B8DE}">
      <dgm:prSet/>
      <dgm:spPr/>
      <dgm:t>
        <a:bodyPr/>
        <a:lstStyle/>
        <a:p>
          <a:endParaRPr lang="en-US"/>
        </a:p>
      </dgm:t>
    </dgm:pt>
    <dgm:pt modelId="{505B3555-EA5D-4918-80D8-50BF1599ABB8}" type="pres">
      <dgm:prSet presAssocID="{8845EAD6-2CA8-450F-9C67-48140A6DC08D}" presName="diagram" presStyleCnt="0">
        <dgm:presLayoutVars>
          <dgm:dir/>
          <dgm:resizeHandles val="exact"/>
        </dgm:presLayoutVars>
      </dgm:prSet>
      <dgm:spPr/>
      <dgm:t>
        <a:bodyPr/>
        <a:lstStyle/>
        <a:p>
          <a:endParaRPr lang="en-US"/>
        </a:p>
      </dgm:t>
    </dgm:pt>
    <dgm:pt modelId="{4D4D2FF9-04A1-43DB-A9D7-CB7645B6CDE2}" type="pres">
      <dgm:prSet presAssocID="{80B3A2E4-4E8B-4EDB-9BD4-E5CDB8D8E999}" presName="node" presStyleLbl="node1" presStyleIdx="0" presStyleCnt="4">
        <dgm:presLayoutVars>
          <dgm:bulletEnabled val="1"/>
        </dgm:presLayoutVars>
      </dgm:prSet>
      <dgm:spPr/>
      <dgm:t>
        <a:bodyPr/>
        <a:lstStyle/>
        <a:p>
          <a:endParaRPr lang="en-US"/>
        </a:p>
      </dgm:t>
    </dgm:pt>
    <dgm:pt modelId="{C383A51B-1134-4BC1-83F3-5693E19CBE95}" type="pres">
      <dgm:prSet presAssocID="{5BC5BD62-3554-4343-8F0D-6F64F0B769CC}" presName="sibTrans" presStyleCnt="0"/>
      <dgm:spPr/>
    </dgm:pt>
    <dgm:pt modelId="{3F6E6E96-7B1D-4C1E-9C50-3DCCACBA24F2}" type="pres">
      <dgm:prSet presAssocID="{3FE381B8-5F96-4E11-A04F-9FAD91A52189}" presName="node" presStyleLbl="node1" presStyleIdx="1" presStyleCnt="4">
        <dgm:presLayoutVars>
          <dgm:bulletEnabled val="1"/>
        </dgm:presLayoutVars>
      </dgm:prSet>
      <dgm:spPr/>
      <dgm:t>
        <a:bodyPr/>
        <a:lstStyle/>
        <a:p>
          <a:endParaRPr lang="en-US"/>
        </a:p>
      </dgm:t>
    </dgm:pt>
    <dgm:pt modelId="{4BF98ABF-7F0F-4537-A648-12983CF5D05C}" type="pres">
      <dgm:prSet presAssocID="{AD84BEE1-30D8-4A78-A24D-19C47E987747}" presName="sibTrans" presStyleCnt="0"/>
      <dgm:spPr/>
    </dgm:pt>
    <dgm:pt modelId="{AD30599A-7183-4FED-8E5A-656A8838B789}" type="pres">
      <dgm:prSet presAssocID="{D93EF795-B6E2-4A64-AFC2-8A8030B95607}" presName="node" presStyleLbl="node1" presStyleIdx="2" presStyleCnt="4">
        <dgm:presLayoutVars>
          <dgm:bulletEnabled val="1"/>
        </dgm:presLayoutVars>
      </dgm:prSet>
      <dgm:spPr/>
      <dgm:t>
        <a:bodyPr/>
        <a:lstStyle/>
        <a:p>
          <a:endParaRPr lang="en-US"/>
        </a:p>
      </dgm:t>
    </dgm:pt>
    <dgm:pt modelId="{96CE8168-FED5-483B-8C5A-52021D402B76}" type="pres">
      <dgm:prSet presAssocID="{78967015-3C98-4248-927D-23178A0DC057}" presName="sibTrans" presStyleCnt="0"/>
      <dgm:spPr/>
    </dgm:pt>
    <dgm:pt modelId="{1E704C5F-F553-43FE-A331-321E4E5FC5F7}" type="pres">
      <dgm:prSet presAssocID="{E936B698-0FBB-4B22-B840-1CABA9C1E74F}" presName="node" presStyleLbl="node1" presStyleIdx="3" presStyleCnt="4">
        <dgm:presLayoutVars>
          <dgm:bulletEnabled val="1"/>
        </dgm:presLayoutVars>
      </dgm:prSet>
      <dgm:spPr/>
      <dgm:t>
        <a:bodyPr/>
        <a:lstStyle/>
        <a:p>
          <a:endParaRPr lang="en-US"/>
        </a:p>
      </dgm:t>
    </dgm:pt>
  </dgm:ptLst>
  <dgm:cxnLst>
    <dgm:cxn modelId="{FCD85690-D152-473D-82A4-D2E308604177}" type="presOf" srcId="{80B3A2E4-4E8B-4EDB-9BD4-E5CDB8D8E999}" destId="{4D4D2FF9-04A1-43DB-A9D7-CB7645B6CDE2}" srcOrd="0" destOrd="0" presId="urn:microsoft.com/office/officeart/2005/8/layout/default"/>
    <dgm:cxn modelId="{D9B64D1A-237E-47A4-A2FE-AE8286F9854D}" type="presOf" srcId="{8845EAD6-2CA8-450F-9C67-48140A6DC08D}" destId="{505B3555-EA5D-4918-80D8-50BF1599ABB8}" srcOrd="0" destOrd="0" presId="urn:microsoft.com/office/officeart/2005/8/layout/default"/>
    <dgm:cxn modelId="{147BC084-998C-4540-BB2E-9BACF47174DF}" type="presOf" srcId="{D93EF795-B6E2-4A64-AFC2-8A8030B95607}" destId="{AD30599A-7183-4FED-8E5A-656A8838B789}" srcOrd="0" destOrd="0" presId="urn:microsoft.com/office/officeart/2005/8/layout/default"/>
    <dgm:cxn modelId="{7D0F2FB6-F684-4BB8-8DB6-6F4723B01FBE}" srcId="{8845EAD6-2CA8-450F-9C67-48140A6DC08D}" destId="{80B3A2E4-4E8B-4EDB-9BD4-E5CDB8D8E999}" srcOrd="0" destOrd="0" parTransId="{4349140A-E56E-4BF9-80A2-BC826C453B25}" sibTransId="{5BC5BD62-3554-4343-8F0D-6F64F0B769CC}"/>
    <dgm:cxn modelId="{44CF83A3-35CD-4EEB-BFF9-01ED4986B8DE}" srcId="{8845EAD6-2CA8-450F-9C67-48140A6DC08D}" destId="{E936B698-0FBB-4B22-B840-1CABA9C1E74F}" srcOrd="3" destOrd="0" parTransId="{CE965261-150F-4497-BA07-30F756727105}" sibTransId="{B4C7B5FC-E1C9-4D7D-9096-75E969D4F1B2}"/>
    <dgm:cxn modelId="{278B550B-FDA6-4BB0-9EAA-711CA4445D0A}" type="presOf" srcId="{E936B698-0FBB-4B22-B840-1CABA9C1E74F}" destId="{1E704C5F-F553-43FE-A331-321E4E5FC5F7}" srcOrd="0" destOrd="0" presId="urn:microsoft.com/office/officeart/2005/8/layout/default"/>
    <dgm:cxn modelId="{B37A5050-5724-4207-A855-C9CF3CFA9F61}" srcId="{8845EAD6-2CA8-450F-9C67-48140A6DC08D}" destId="{D93EF795-B6E2-4A64-AFC2-8A8030B95607}" srcOrd="2" destOrd="0" parTransId="{6D53C9D0-CADA-4DF1-9E57-5C7F3B3B97EC}" sibTransId="{78967015-3C98-4248-927D-23178A0DC057}"/>
    <dgm:cxn modelId="{1D462A2D-07E2-44DF-8ED2-10CC510C9582}" srcId="{8845EAD6-2CA8-450F-9C67-48140A6DC08D}" destId="{3FE381B8-5F96-4E11-A04F-9FAD91A52189}" srcOrd="1" destOrd="0" parTransId="{2AD83064-8A83-4F2E-81D9-26EF97DA99AF}" sibTransId="{AD84BEE1-30D8-4A78-A24D-19C47E987747}"/>
    <dgm:cxn modelId="{031F7578-2FC8-4156-BBD9-E64F1E6097FA}" type="presOf" srcId="{3FE381B8-5F96-4E11-A04F-9FAD91A52189}" destId="{3F6E6E96-7B1D-4C1E-9C50-3DCCACBA24F2}" srcOrd="0" destOrd="0" presId="urn:microsoft.com/office/officeart/2005/8/layout/default"/>
    <dgm:cxn modelId="{091F0C90-309B-4EF4-A93D-8658B24650E9}" type="presParOf" srcId="{505B3555-EA5D-4918-80D8-50BF1599ABB8}" destId="{4D4D2FF9-04A1-43DB-A9D7-CB7645B6CDE2}" srcOrd="0" destOrd="0" presId="urn:microsoft.com/office/officeart/2005/8/layout/default"/>
    <dgm:cxn modelId="{5C114796-A0DA-417E-AF90-74A9D61E241A}" type="presParOf" srcId="{505B3555-EA5D-4918-80D8-50BF1599ABB8}" destId="{C383A51B-1134-4BC1-83F3-5693E19CBE95}" srcOrd="1" destOrd="0" presId="urn:microsoft.com/office/officeart/2005/8/layout/default"/>
    <dgm:cxn modelId="{F3311164-CDD9-4731-B4E4-9D98D5AAF34D}" type="presParOf" srcId="{505B3555-EA5D-4918-80D8-50BF1599ABB8}" destId="{3F6E6E96-7B1D-4C1E-9C50-3DCCACBA24F2}" srcOrd="2" destOrd="0" presId="urn:microsoft.com/office/officeart/2005/8/layout/default"/>
    <dgm:cxn modelId="{A3C3E2E5-D9B3-44AF-BD45-BFBF9379C267}" type="presParOf" srcId="{505B3555-EA5D-4918-80D8-50BF1599ABB8}" destId="{4BF98ABF-7F0F-4537-A648-12983CF5D05C}" srcOrd="3" destOrd="0" presId="urn:microsoft.com/office/officeart/2005/8/layout/default"/>
    <dgm:cxn modelId="{D7C27BE5-E503-4EC6-AFA7-03F57F3FAF28}" type="presParOf" srcId="{505B3555-EA5D-4918-80D8-50BF1599ABB8}" destId="{AD30599A-7183-4FED-8E5A-656A8838B789}" srcOrd="4" destOrd="0" presId="urn:microsoft.com/office/officeart/2005/8/layout/default"/>
    <dgm:cxn modelId="{ADDA5443-98A8-4FED-80E9-D5C92A386299}" type="presParOf" srcId="{505B3555-EA5D-4918-80D8-50BF1599ABB8}" destId="{96CE8168-FED5-483B-8C5A-52021D402B76}" srcOrd="5" destOrd="0" presId="urn:microsoft.com/office/officeart/2005/8/layout/default"/>
    <dgm:cxn modelId="{EBA90D7F-0B6B-4099-BCAD-F0E51FAF7215}" type="presParOf" srcId="{505B3555-EA5D-4918-80D8-50BF1599ABB8}" destId="{1E704C5F-F553-43FE-A331-321E4E5FC5F7}"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4A3FFC4-0884-4E9E-B381-E6A6C7AA6A04}" type="doc">
      <dgm:prSet loTypeId="urn:microsoft.com/office/officeart/2005/8/layout/vList4" loCatId="list" qsTypeId="urn:microsoft.com/office/officeart/2005/8/quickstyle/simple1" qsCatId="simple" csTypeId="urn:microsoft.com/office/officeart/2005/8/colors/colorful2" csCatId="colorful" phldr="1"/>
      <dgm:spPr/>
      <dgm:t>
        <a:bodyPr/>
        <a:lstStyle/>
        <a:p>
          <a:endParaRPr lang="en-US"/>
        </a:p>
      </dgm:t>
    </dgm:pt>
    <dgm:pt modelId="{1A4A73B5-67DD-48C9-A129-5A57848706BE}">
      <dgm:prSet phldrT="[Text]"/>
      <dgm:spPr/>
      <dgm:t>
        <a:bodyPr/>
        <a:lstStyle/>
        <a:p>
          <a:r>
            <a:rPr lang="en-US" dirty="0" smtClean="0"/>
            <a:t>Policy makers can think about incorporating relevant curriculum (FIL) content in the general education curricula. </a:t>
          </a:r>
          <a:endParaRPr lang="en-US" dirty="0"/>
        </a:p>
      </dgm:t>
    </dgm:pt>
    <dgm:pt modelId="{31F4C6D3-D3DD-4357-9186-50151B059ACD}" type="parTrans" cxnId="{A769D7D8-BA6C-4F16-A2FD-176EE7778329}">
      <dgm:prSet/>
      <dgm:spPr/>
      <dgm:t>
        <a:bodyPr/>
        <a:lstStyle/>
        <a:p>
          <a:endParaRPr lang="en-US"/>
        </a:p>
      </dgm:t>
    </dgm:pt>
    <dgm:pt modelId="{40A50629-3331-44B5-9306-9EC60D5DBC4D}" type="sibTrans" cxnId="{A769D7D8-BA6C-4F16-A2FD-176EE7778329}">
      <dgm:prSet/>
      <dgm:spPr/>
      <dgm:t>
        <a:bodyPr/>
        <a:lstStyle/>
        <a:p>
          <a:endParaRPr lang="en-US"/>
        </a:p>
      </dgm:t>
    </dgm:pt>
    <dgm:pt modelId="{88B02228-3C85-4FE2-8F7D-CC6A9EFAFEF3}">
      <dgm:prSet phldrT="[Text]"/>
      <dgm:spPr/>
      <dgm:t>
        <a:bodyPr/>
        <a:lstStyle/>
        <a:p>
          <a:r>
            <a:rPr lang="en-US" dirty="0" smtClean="0"/>
            <a:t>Emerging role of information professionals</a:t>
          </a:r>
        </a:p>
      </dgm:t>
    </dgm:pt>
    <dgm:pt modelId="{02AA66B2-9201-4E79-B395-68C653B8BC09}" type="parTrans" cxnId="{27347B58-13A2-4C3D-8CA1-B89764B0FCBA}">
      <dgm:prSet/>
      <dgm:spPr/>
      <dgm:t>
        <a:bodyPr/>
        <a:lstStyle/>
        <a:p>
          <a:endParaRPr lang="en-US"/>
        </a:p>
      </dgm:t>
    </dgm:pt>
    <dgm:pt modelId="{E26ACDAC-590E-4B23-B999-4D6044CE19DF}" type="sibTrans" cxnId="{27347B58-13A2-4C3D-8CA1-B89764B0FCBA}">
      <dgm:prSet/>
      <dgm:spPr/>
      <dgm:t>
        <a:bodyPr/>
        <a:lstStyle/>
        <a:p>
          <a:endParaRPr lang="en-US"/>
        </a:p>
      </dgm:t>
    </dgm:pt>
    <dgm:pt modelId="{58C947EA-30A7-4A5A-A292-A523DF3D3A3F}">
      <dgm:prSet phldrT="[Text]"/>
      <dgm:spPr/>
      <dgm:t>
        <a:bodyPr/>
        <a:lstStyle/>
        <a:p>
          <a:r>
            <a:rPr lang="en-US" dirty="0" smtClean="0"/>
            <a:t>Role of Libraries / professional organizations/ </a:t>
          </a:r>
          <a:r>
            <a:rPr lang="en-US" dirty="0" err="1" smtClean="0"/>
            <a:t>iSchools</a:t>
          </a:r>
          <a:r>
            <a:rPr lang="en-US" dirty="0" smtClean="0"/>
            <a:t> to conduct trainings/ seminars/ workshops </a:t>
          </a:r>
          <a:endParaRPr lang="en-US" dirty="0"/>
        </a:p>
      </dgm:t>
    </dgm:pt>
    <dgm:pt modelId="{3A7D402D-204C-49F8-AC31-E74E6F0ACA9E}" type="parTrans" cxnId="{6572C5BD-A8FC-4805-B59D-212548BD9B66}">
      <dgm:prSet/>
      <dgm:spPr/>
      <dgm:t>
        <a:bodyPr/>
        <a:lstStyle/>
        <a:p>
          <a:endParaRPr lang="en-US"/>
        </a:p>
      </dgm:t>
    </dgm:pt>
    <dgm:pt modelId="{66ED10B4-8A74-4A35-896F-C34319B11874}" type="sibTrans" cxnId="{6572C5BD-A8FC-4805-B59D-212548BD9B66}">
      <dgm:prSet/>
      <dgm:spPr/>
      <dgm:t>
        <a:bodyPr/>
        <a:lstStyle/>
        <a:p>
          <a:endParaRPr lang="en-US"/>
        </a:p>
      </dgm:t>
    </dgm:pt>
    <dgm:pt modelId="{B4467230-1DF4-4188-A9F1-8A7C98FFC83C}">
      <dgm:prSet phldrT="[Text]"/>
      <dgm:spPr/>
      <dgm:t>
        <a:bodyPr/>
        <a:lstStyle/>
        <a:p>
          <a:r>
            <a:rPr lang="en-US" dirty="0" smtClean="0"/>
            <a:t>Provide insights for Information Science researchers</a:t>
          </a:r>
          <a:endParaRPr lang="en-US" dirty="0"/>
        </a:p>
      </dgm:t>
    </dgm:pt>
    <dgm:pt modelId="{473A11E4-74A7-4DB6-85FE-8E4211E9E6F8}" type="parTrans" cxnId="{EDABA5E0-4C98-4766-9295-FC0D258FE2AE}">
      <dgm:prSet/>
      <dgm:spPr/>
      <dgm:t>
        <a:bodyPr/>
        <a:lstStyle/>
        <a:p>
          <a:endParaRPr lang="en-US"/>
        </a:p>
      </dgm:t>
    </dgm:pt>
    <dgm:pt modelId="{2380E06D-02E5-46B3-BC78-FE0B797D80B6}" type="sibTrans" cxnId="{EDABA5E0-4C98-4766-9295-FC0D258FE2AE}">
      <dgm:prSet/>
      <dgm:spPr/>
      <dgm:t>
        <a:bodyPr/>
        <a:lstStyle/>
        <a:p>
          <a:endParaRPr lang="en-US"/>
        </a:p>
      </dgm:t>
    </dgm:pt>
    <dgm:pt modelId="{0614D12B-7CAD-4CEF-A602-745205A9DE93}">
      <dgm:prSet phldrT="[Text]"/>
      <dgm:spPr/>
      <dgm:t>
        <a:bodyPr/>
        <a:lstStyle/>
        <a:p>
          <a:r>
            <a:rPr lang="en-US" dirty="0" smtClean="0"/>
            <a:t>Raised awareness among students, at least, they can start to think about the importance of FIL. </a:t>
          </a:r>
          <a:endParaRPr lang="en-US" dirty="0"/>
        </a:p>
      </dgm:t>
    </dgm:pt>
    <dgm:pt modelId="{F9CDAE6B-2779-4BB2-AD09-0D33A45648B2}" type="sibTrans" cxnId="{12043FDF-F185-47DD-835C-F18D8415A54E}">
      <dgm:prSet/>
      <dgm:spPr/>
      <dgm:t>
        <a:bodyPr/>
        <a:lstStyle/>
        <a:p>
          <a:endParaRPr lang="en-US"/>
        </a:p>
      </dgm:t>
    </dgm:pt>
    <dgm:pt modelId="{EC994BD9-978B-4BA7-B800-F649518F14DF}" type="parTrans" cxnId="{12043FDF-F185-47DD-835C-F18D8415A54E}">
      <dgm:prSet/>
      <dgm:spPr/>
      <dgm:t>
        <a:bodyPr/>
        <a:lstStyle/>
        <a:p>
          <a:endParaRPr lang="en-US"/>
        </a:p>
      </dgm:t>
    </dgm:pt>
    <dgm:pt modelId="{D3CD993D-2EFB-4D87-939C-638DA6D9D781}" type="pres">
      <dgm:prSet presAssocID="{C4A3FFC4-0884-4E9E-B381-E6A6C7AA6A04}" presName="linear" presStyleCnt="0">
        <dgm:presLayoutVars>
          <dgm:dir/>
          <dgm:resizeHandles val="exact"/>
        </dgm:presLayoutVars>
      </dgm:prSet>
      <dgm:spPr/>
      <dgm:t>
        <a:bodyPr/>
        <a:lstStyle/>
        <a:p>
          <a:endParaRPr lang="en-US"/>
        </a:p>
      </dgm:t>
    </dgm:pt>
    <dgm:pt modelId="{0600CAE0-A866-48AE-8EF4-DCF0BDE758C4}" type="pres">
      <dgm:prSet presAssocID="{0614D12B-7CAD-4CEF-A602-745205A9DE93}" presName="comp" presStyleCnt="0"/>
      <dgm:spPr/>
    </dgm:pt>
    <dgm:pt modelId="{F0FFE97F-A0A7-4709-B084-8FCA15CDFF1A}" type="pres">
      <dgm:prSet presAssocID="{0614D12B-7CAD-4CEF-A602-745205A9DE93}" presName="box" presStyleLbl="node1" presStyleIdx="0" presStyleCnt="5" custLinFactNeighborX="-3652" custLinFactNeighborY="2271"/>
      <dgm:spPr/>
      <dgm:t>
        <a:bodyPr/>
        <a:lstStyle/>
        <a:p>
          <a:endParaRPr lang="en-US"/>
        </a:p>
      </dgm:t>
    </dgm:pt>
    <dgm:pt modelId="{EDBDA4EF-8A4B-45A6-AF53-C639AE973EED}" type="pres">
      <dgm:prSet presAssocID="{0614D12B-7CAD-4CEF-A602-745205A9DE93}" presName="img" presStyleLbl="fgImgPlace1" presStyleIdx="0" presStyleCnt="5" custScaleX="98718" custScaleY="105934" custLinFactNeighborX="870" custLinFactNeighborY="4258"/>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20000" b="-20000"/>
          </a:stretch>
        </a:blipFill>
      </dgm:spPr>
      <dgm:t>
        <a:bodyPr/>
        <a:lstStyle/>
        <a:p>
          <a:endParaRPr lang="en-US"/>
        </a:p>
      </dgm:t>
    </dgm:pt>
    <dgm:pt modelId="{90B455E8-43BA-4945-97F7-C09C3D1B30C5}" type="pres">
      <dgm:prSet presAssocID="{0614D12B-7CAD-4CEF-A602-745205A9DE93}" presName="text" presStyleLbl="node1" presStyleIdx="0" presStyleCnt="5">
        <dgm:presLayoutVars>
          <dgm:bulletEnabled val="1"/>
        </dgm:presLayoutVars>
      </dgm:prSet>
      <dgm:spPr/>
      <dgm:t>
        <a:bodyPr/>
        <a:lstStyle/>
        <a:p>
          <a:endParaRPr lang="en-US"/>
        </a:p>
      </dgm:t>
    </dgm:pt>
    <dgm:pt modelId="{635DE9CF-B295-4F6F-B4DC-386BB38E7CB4}" type="pres">
      <dgm:prSet presAssocID="{F9CDAE6B-2779-4BB2-AD09-0D33A45648B2}" presName="spacer" presStyleCnt="0"/>
      <dgm:spPr/>
    </dgm:pt>
    <dgm:pt modelId="{2098301E-D061-46B5-82D8-3D67601E5302}" type="pres">
      <dgm:prSet presAssocID="{1A4A73B5-67DD-48C9-A129-5A57848706BE}" presName="comp" presStyleCnt="0"/>
      <dgm:spPr/>
    </dgm:pt>
    <dgm:pt modelId="{7A726046-235B-457E-A04A-7A88AEE49065}" type="pres">
      <dgm:prSet presAssocID="{1A4A73B5-67DD-48C9-A129-5A57848706BE}" presName="box" presStyleLbl="node1" presStyleIdx="1" presStyleCnt="5"/>
      <dgm:spPr/>
      <dgm:t>
        <a:bodyPr/>
        <a:lstStyle/>
        <a:p>
          <a:endParaRPr lang="en-US"/>
        </a:p>
      </dgm:t>
    </dgm:pt>
    <dgm:pt modelId="{9ECF9234-93B3-4034-B411-779C25A1B2A1}" type="pres">
      <dgm:prSet presAssocID="{1A4A73B5-67DD-48C9-A129-5A57848706BE}" presName="img" presStyleLbl="fgImgPlace1" presStyleIdx="1" presStyleCnt="5" custScaleX="98672"/>
      <dgm:spPr>
        <a:blipFill>
          <a:blip xmlns:r="http://schemas.openxmlformats.org/officeDocument/2006/relationships" r:embed="rId2">
            <a:extLst>
              <a:ext uri="{28A0092B-C50C-407E-A947-70E740481C1C}">
                <a14:useLocalDpi xmlns:a14="http://schemas.microsoft.com/office/drawing/2010/main" val="0"/>
              </a:ext>
            </a:extLst>
          </a:blip>
          <a:srcRect/>
          <a:stretch>
            <a:fillRect t="-50000" b="-50000"/>
          </a:stretch>
        </a:blipFill>
      </dgm:spPr>
      <dgm:t>
        <a:bodyPr/>
        <a:lstStyle/>
        <a:p>
          <a:endParaRPr lang="en-US"/>
        </a:p>
      </dgm:t>
    </dgm:pt>
    <dgm:pt modelId="{3562C67B-88F6-443A-AC2E-58745A593919}" type="pres">
      <dgm:prSet presAssocID="{1A4A73B5-67DD-48C9-A129-5A57848706BE}" presName="text" presStyleLbl="node1" presStyleIdx="1" presStyleCnt="5">
        <dgm:presLayoutVars>
          <dgm:bulletEnabled val="1"/>
        </dgm:presLayoutVars>
      </dgm:prSet>
      <dgm:spPr/>
      <dgm:t>
        <a:bodyPr/>
        <a:lstStyle/>
        <a:p>
          <a:endParaRPr lang="en-US"/>
        </a:p>
      </dgm:t>
    </dgm:pt>
    <dgm:pt modelId="{7DC81E09-0C11-4538-B0ED-5DDBC3181472}" type="pres">
      <dgm:prSet presAssocID="{40A50629-3331-44B5-9306-9EC60D5DBC4D}" presName="spacer" presStyleCnt="0"/>
      <dgm:spPr/>
    </dgm:pt>
    <dgm:pt modelId="{265792F9-9748-4CE5-8DEB-B9EF9EF81E11}" type="pres">
      <dgm:prSet presAssocID="{88B02228-3C85-4FE2-8F7D-CC6A9EFAFEF3}" presName="comp" presStyleCnt="0"/>
      <dgm:spPr/>
    </dgm:pt>
    <dgm:pt modelId="{3A627F03-8F0B-4AFA-B486-6B6818175E09}" type="pres">
      <dgm:prSet presAssocID="{88B02228-3C85-4FE2-8F7D-CC6A9EFAFEF3}" presName="box" presStyleLbl="node1" presStyleIdx="2" presStyleCnt="5"/>
      <dgm:spPr/>
      <dgm:t>
        <a:bodyPr/>
        <a:lstStyle/>
        <a:p>
          <a:endParaRPr lang="en-US"/>
        </a:p>
      </dgm:t>
    </dgm:pt>
    <dgm:pt modelId="{033DD604-CC9C-4949-ABC2-A5EFE86067B8}" type="pres">
      <dgm:prSet presAssocID="{88B02228-3C85-4FE2-8F7D-CC6A9EFAFEF3}" presName="img" presStyleLbl="fgImgPlace1" presStyleIdx="2" presStyleCnt="5" custScaleX="97803" custLinFactNeighborX="869" custLinFactNeighborY="1"/>
      <dgm:spPr>
        <a:blipFill>
          <a:blip xmlns:r="http://schemas.openxmlformats.org/officeDocument/2006/relationships" r:embed="rId3">
            <a:extLst>
              <a:ext uri="{28A0092B-C50C-407E-A947-70E740481C1C}">
                <a14:useLocalDpi xmlns:a14="http://schemas.microsoft.com/office/drawing/2010/main" val="0"/>
              </a:ext>
            </a:extLst>
          </a:blip>
          <a:srcRect/>
          <a:stretch>
            <a:fillRect t="-49000" b="-49000"/>
          </a:stretch>
        </a:blipFill>
      </dgm:spPr>
      <dgm:t>
        <a:bodyPr/>
        <a:lstStyle/>
        <a:p>
          <a:endParaRPr lang="en-US"/>
        </a:p>
      </dgm:t>
    </dgm:pt>
    <dgm:pt modelId="{FC481E00-D470-4577-A2EB-5DD439C9036C}" type="pres">
      <dgm:prSet presAssocID="{88B02228-3C85-4FE2-8F7D-CC6A9EFAFEF3}" presName="text" presStyleLbl="node1" presStyleIdx="2" presStyleCnt="5">
        <dgm:presLayoutVars>
          <dgm:bulletEnabled val="1"/>
        </dgm:presLayoutVars>
      </dgm:prSet>
      <dgm:spPr/>
      <dgm:t>
        <a:bodyPr/>
        <a:lstStyle/>
        <a:p>
          <a:endParaRPr lang="en-US"/>
        </a:p>
      </dgm:t>
    </dgm:pt>
    <dgm:pt modelId="{9AD022AC-BA84-4D42-919C-D62120B793E8}" type="pres">
      <dgm:prSet presAssocID="{E26ACDAC-590E-4B23-B999-4D6044CE19DF}" presName="spacer" presStyleCnt="0"/>
      <dgm:spPr/>
    </dgm:pt>
    <dgm:pt modelId="{766C5084-B958-45B3-8238-E8B512F52687}" type="pres">
      <dgm:prSet presAssocID="{58C947EA-30A7-4A5A-A292-A523DF3D3A3F}" presName="comp" presStyleCnt="0"/>
      <dgm:spPr/>
    </dgm:pt>
    <dgm:pt modelId="{89D65995-EA85-4ABF-8EF2-F018759CF9BD}" type="pres">
      <dgm:prSet presAssocID="{58C947EA-30A7-4A5A-A292-A523DF3D3A3F}" presName="box" presStyleLbl="node1" presStyleIdx="3" presStyleCnt="5"/>
      <dgm:spPr/>
      <dgm:t>
        <a:bodyPr/>
        <a:lstStyle/>
        <a:p>
          <a:endParaRPr lang="en-US"/>
        </a:p>
      </dgm:t>
    </dgm:pt>
    <dgm:pt modelId="{36CB868F-7A0E-404D-8F1F-0AD922FC85D3}" type="pres">
      <dgm:prSet presAssocID="{58C947EA-30A7-4A5A-A292-A523DF3D3A3F}" presName="img" presStyleLbl="fgImgPlace1"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t="-41000" b="-41000"/>
          </a:stretch>
        </a:blipFill>
      </dgm:spPr>
      <dgm:t>
        <a:bodyPr/>
        <a:lstStyle/>
        <a:p>
          <a:endParaRPr lang="en-US"/>
        </a:p>
      </dgm:t>
    </dgm:pt>
    <dgm:pt modelId="{EE3625ED-69BB-4178-A6AA-DC34C1E0A3E7}" type="pres">
      <dgm:prSet presAssocID="{58C947EA-30A7-4A5A-A292-A523DF3D3A3F}" presName="text" presStyleLbl="node1" presStyleIdx="3" presStyleCnt="5">
        <dgm:presLayoutVars>
          <dgm:bulletEnabled val="1"/>
        </dgm:presLayoutVars>
      </dgm:prSet>
      <dgm:spPr/>
      <dgm:t>
        <a:bodyPr/>
        <a:lstStyle/>
        <a:p>
          <a:endParaRPr lang="en-US"/>
        </a:p>
      </dgm:t>
    </dgm:pt>
    <dgm:pt modelId="{CB30D814-1858-4DD7-AE07-C04C0CADABFF}" type="pres">
      <dgm:prSet presAssocID="{66ED10B4-8A74-4A35-896F-C34319B11874}" presName="spacer" presStyleCnt="0"/>
      <dgm:spPr/>
    </dgm:pt>
    <dgm:pt modelId="{BBE93625-1F4C-4EA7-98C8-2C6F3D1A5DAE}" type="pres">
      <dgm:prSet presAssocID="{B4467230-1DF4-4188-A9F1-8A7C98FFC83C}" presName="comp" presStyleCnt="0"/>
      <dgm:spPr/>
    </dgm:pt>
    <dgm:pt modelId="{2D65F978-51B3-482D-80D2-F40572D4EB21}" type="pres">
      <dgm:prSet presAssocID="{B4467230-1DF4-4188-A9F1-8A7C98FFC83C}" presName="box" presStyleLbl="node1" presStyleIdx="4" presStyleCnt="5"/>
      <dgm:spPr/>
      <dgm:t>
        <a:bodyPr/>
        <a:lstStyle/>
        <a:p>
          <a:endParaRPr lang="en-US"/>
        </a:p>
      </dgm:t>
    </dgm:pt>
    <dgm:pt modelId="{151A650D-3390-4AC3-951B-6D1E50B2907A}" type="pres">
      <dgm:prSet presAssocID="{B4467230-1DF4-4188-A9F1-8A7C98FFC83C}" presName="img" presStyleLbl="fgImgPlace1"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t="-30000" b="-30000"/>
          </a:stretch>
        </a:blipFill>
      </dgm:spPr>
      <dgm:t>
        <a:bodyPr/>
        <a:lstStyle/>
        <a:p>
          <a:endParaRPr lang="en-US"/>
        </a:p>
      </dgm:t>
    </dgm:pt>
    <dgm:pt modelId="{EE1E2C35-AD1F-41D6-AF8B-ED0342C0EAD4}" type="pres">
      <dgm:prSet presAssocID="{B4467230-1DF4-4188-A9F1-8A7C98FFC83C}" presName="text" presStyleLbl="node1" presStyleIdx="4" presStyleCnt="5">
        <dgm:presLayoutVars>
          <dgm:bulletEnabled val="1"/>
        </dgm:presLayoutVars>
      </dgm:prSet>
      <dgm:spPr/>
      <dgm:t>
        <a:bodyPr/>
        <a:lstStyle/>
        <a:p>
          <a:endParaRPr lang="en-US"/>
        </a:p>
      </dgm:t>
    </dgm:pt>
  </dgm:ptLst>
  <dgm:cxnLst>
    <dgm:cxn modelId="{A769D7D8-BA6C-4F16-A2FD-176EE7778329}" srcId="{C4A3FFC4-0884-4E9E-B381-E6A6C7AA6A04}" destId="{1A4A73B5-67DD-48C9-A129-5A57848706BE}" srcOrd="1" destOrd="0" parTransId="{31F4C6D3-D3DD-4357-9186-50151B059ACD}" sibTransId="{40A50629-3331-44B5-9306-9EC60D5DBC4D}"/>
    <dgm:cxn modelId="{12043FDF-F185-47DD-835C-F18D8415A54E}" srcId="{C4A3FFC4-0884-4E9E-B381-E6A6C7AA6A04}" destId="{0614D12B-7CAD-4CEF-A602-745205A9DE93}" srcOrd="0" destOrd="0" parTransId="{EC994BD9-978B-4BA7-B800-F649518F14DF}" sibTransId="{F9CDAE6B-2779-4BB2-AD09-0D33A45648B2}"/>
    <dgm:cxn modelId="{FCD813E7-91AF-4EC6-AE50-3D2F088DA2D4}" type="presOf" srcId="{88B02228-3C85-4FE2-8F7D-CC6A9EFAFEF3}" destId="{3A627F03-8F0B-4AFA-B486-6B6818175E09}" srcOrd="0" destOrd="0" presId="urn:microsoft.com/office/officeart/2005/8/layout/vList4"/>
    <dgm:cxn modelId="{6572C5BD-A8FC-4805-B59D-212548BD9B66}" srcId="{C4A3FFC4-0884-4E9E-B381-E6A6C7AA6A04}" destId="{58C947EA-30A7-4A5A-A292-A523DF3D3A3F}" srcOrd="3" destOrd="0" parTransId="{3A7D402D-204C-49F8-AC31-E74E6F0ACA9E}" sibTransId="{66ED10B4-8A74-4A35-896F-C34319B11874}"/>
    <dgm:cxn modelId="{C8455E54-674F-4674-AF83-C6620CBA8628}" type="presOf" srcId="{0614D12B-7CAD-4CEF-A602-745205A9DE93}" destId="{F0FFE97F-A0A7-4709-B084-8FCA15CDFF1A}" srcOrd="0" destOrd="0" presId="urn:microsoft.com/office/officeart/2005/8/layout/vList4"/>
    <dgm:cxn modelId="{71868CB4-3D0B-4D5F-9D63-8962AEA6834C}" type="presOf" srcId="{58C947EA-30A7-4A5A-A292-A523DF3D3A3F}" destId="{EE3625ED-69BB-4178-A6AA-DC34C1E0A3E7}" srcOrd="1" destOrd="0" presId="urn:microsoft.com/office/officeart/2005/8/layout/vList4"/>
    <dgm:cxn modelId="{43442DC3-68DC-42CE-BEF9-8DCB76A1D2CA}" type="presOf" srcId="{C4A3FFC4-0884-4E9E-B381-E6A6C7AA6A04}" destId="{D3CD993D-2EFB-4D87-939C-638DA6D9D781}" srcOrd="0" destOrd="0" presId="urn:microsoft.com/office/officeart/2005/8/layout/vList4"/>
    <dgm:cxn modelId="{F494FB05-B655-4B4C-9830-FF0DACCE7806}" type="presOf" srcId="{0614D12B-7CAD-4CEF-A602-745205A9DE93}" destId="{90B455E8-43BA-4945-97F7-C09C3D1B30C5}" srcOrd="1" destOrd="0" presId="urn:microsoft.com/office/officeart/2005/8/layout/vList4"/>
    <dgm:cxn modelId="{8F5E7C63-998F-49E7-9016-49B7F39AEF7E}" type="presOf" srcId="{88B02228-3C85-4FE2-8F7D-CC6A9EFAFEF3}" destId="{FC481E00-D470-4577-A2EB-5DD439C9036C}" srcOrd="1" destOrd="0" presId="urn:microsoft.com/office/officeart/2005/8/layout/vList4"/>
    <dgm:cxn modelId="{CA33703C-779D-4A74-B987-B7931C4AD3BD}" type="presOf" srcId="{58C947EA-30A7-4A5A-A292-A523DF3D3A3F}" destId="{89D65995-EA85-4ABF-8EF2-F018759CF9BD}" srcOrd="0" destOrd="0" presId="urn:microsoft.com/office/officeart/2005/8/layout/vList4"/>
    <dgm:cxn modelId="{6CD63507-1CBE-4038-B64A-07EF26BCEF43}" type="presOf" srcId="{B4467230-1DF4-4188-A9F1-8A7C98FFC83C}" destId="{2D65F978-51B3-482D-80D2-F40572D4EB21}" srcOrd="0" destOrd="0" presId="urn:microsoft.com/office/officeart/2005/8/layout/vList4"/>
    <dgm:cxn modelId="{81437BF0-AB88-4F63-847C-03DB2EE4706F}" type="presOf" srcId="{1A4A73B5-67DD-48C9-A129-5A57848706BE}" destId="{7A726046-235B-457E-A04A-7A88AEE49065}" srcOrd="0" destOrd="0" presId="urn:microsoft.com/office/officeart/2005/8/layout/vList4"/>
    <dgm:cxn modelId="{14367D83-675A-4DDB-88CA-AAE28C986811}" type="presOf" srcId="{1A4A73B5-67DD-48C9-A129-5A57848706BE}" destId="{3562C67B-88F6-443A-AC2E-58745A593919}" srcOrd="1" destOrd="0" presId="urn:microsoft.com/office/officeart/2005/8/layout/vList4"/>
    <dgm:cxn modelId="{EDABA5E0-4C98-4766-9295-FC0D258FE2AE}" srcId="{C4A3FFC4-0884-4E9E-B381-E6A6C7AA6A04}" destId="{B4467230-1DF4-4188-A9F1-8A7C98FFC83C}" srcOrd="4" destOrd="0" parTransId="{473A11E4-74A7-4DB6-85FE-8E4211E9E6F8}" sibTransId="{2380E06D-02E5-46B3-BC78-FE0B797D80B6}"/>
    <dgm:cxn modelId="{27347B58-13A2-4C3D-8CA1-B89764B0FCBA}" srcId="{C4A3FFC4-0884-4E9E-B381-E6A6C7AA6A04}" destId="{88B02228-3C85-4FE2-8F7D-CC6A9EFAFEF3}" srcOrd="2" destOrd="0" parTransId="{02AA66B2-9201-4E79-B395-68C653B8BC09}" sibTransId="{E26ACDAC-590E-4B23-B999-4D6044CE19DF}"/>
    <dgm:cxn modelId="{F74396EA-D3C8-4446-9139-3D3F9FB19231}" type="presOf" srcId="{B4467230-1DF4-4188-A9F1-8A7C98FFC83C}" destId="{EE1E2C35-AD1F-41D6-AF8B-ED0342C0EAD4}" srcOrd="1" destOrd="0" presId="urn:microsoft.com/office/officeart/2005/8/layout/vList4"/>
    <dgm:cxn modelId="{9543B460-8916-49D8-B4EE-E982F1FC758A}" type="presParOf" srcId="{D3CD993D-2EFB-4D87-939C-638DA6D9D781}" destId="{0600CAE0-A866-48AE-8EF4-DCF0BDE758C4}" srcOrd="0" destOrd="0" presId="urn:microsoft.com/office/officeart/2005/8/layout/vList4"/>
    <dgm:cxn modelId="{6DC72743-C5A8-43CF-8D52-AFD00EF412A8}" type="presParOf" srcId="{0600CAE0-A866-48AE-8EF4-DCF0BDE758C4}" destId="{F0FFE97F-A0A7-4709-B084-8FCA15CDFF1A}" srcOrd="0" destOrd="0" presId="urn:microsoft.com/office/officeart/2005/8/layout/vList4"/>
    <dgm:cxn modelId="{5EE0F4A5-3A74-4BA3-B193-E3DECCEB2F13}" type="presParOf" srcId="{0600CAE0-A866-48AE-8EF4-DCF0BDE758C4}" destId="{EDBDA4EF-8A4B-45A6-AF53-C639AE973EED}" srcOrd="1" destOrd="0" presId="urn:microsoft.com/office/officeart/2005/8/layout/vList4"/>
    <dgm:cxn modelId="{F639847E-466E-498E-8670-132A8338EF6F}" type="presParOf" srcId="{0600CAE0-A866-48AE-8EF4-DCF0BDE758C4}" destId="{90B455E8-43BA-4945-97F7-C09C3D1B30C5}" srcOrd="2" destOrd="0" presId="urn:microsoft.com/office/officeart/2005/8/layout/vList4"/>
    <dgm:cxn modelId="{739939AF-D6EF-4682-BFEF-4647C58FBA84}" type="presParOf" srcId="{D3CD993D-2EFB-4D87-939C-638DA6D9D781}" destId="{635DE9CF-B295-4F6F-B4DC-386BB38E7CB4}" srcOrd="1" destOrd="0" presId="urn:microsoft.com/office/officeart/2005/8/layout/vList4"/>
    <dgm:cxn modelId="{8C188D88-A58C-4E4E-80A3-50161B5632B0}" type="presParOf" srcId="{D3CD993D-2EFB-4D87-939C-638DA6D9D781}" destId="{2098301E-D061-46B5-82D8-3D67601E5302}" srcOrd="2" destOrd="0" presId="urn:microsoft.com/office/officeart/2005/8/layout/vList4"/>
    <dgm:cxn modelId="{4EF47A31-DF51-4298-8E76-22204EA88FE0}" type="presParOf" srcId="{2098301E-D061-46B5-82D8-3D67601E5302}" destId="{7A726046-235B-457E-A04A-7A88AEE49065}" srcOrd="0" destOrd="0" presId="urn:microsoft.com/office/officeart/2005/8/layout/vList4"/>
    <dgm:cxn modelId="{4AB837FC-7B80-4C32-AEC2-11B86D3DA13D}" type="presParOf" srcId="{2098301E-D061-46B5-82D8-3D67601E5302}" destId="{9ECF9234-93B3-4034-B411-779C25A1B2A1}" srcOrd="1" destOrd="0" presId="urn:microsoft.com/office/officeart/2005/8/layout/vList4"/>
    <dgm:cxn modelId="{39A8459F-AE2D-42BB-8600-A0E0F80AA9C3}" type="presParOf" srcId="{2098301E-D061-46B5-82D8-3D67601E5302}" destId="{3562C67B-88F6-443A-AC2E-58745A593919}" srcOrd="2" destOrd="0" presId="urn:microsoft.com/office/officeart/2005/8/layout/vList4"/>
    <dgm:cxn modelId="{CD9E64F0-B788-4447-A671-C5DBF2DF5373}" type="presParOf" srcId="{D3CD993D-2EFB-4D87-939C-638DA6D9D781}" destId="{7DC81E09-0C11-4538-B0ED-5DDBC3181472}" srcOrd="3" destOrd="0" presId="urn:microsoft.com/office/officeart/2005/8/layout/vList4"/>
    <dgm:cxn modelId="{B8E04DDF-4931-4C3E-BC81-065790FE7599}" type="presParOf" srcId="{D3CD993D-2EFB-4D87-939C-638DA6D9D781}" destId="{265792F9-9748-4CE5-8DEB-B9EF9EF81E11}" srcOrd="4" destOrd="0" presId="urn:microsoft.com/office/officeart/2005/8/layout/vList4"/>
    <dgm:cxn modelId="{2CE87DA6-829C-4DBF-99C5-061E5714D8AD}" type="presParOf" srcId="{265792F9-9748-4CE5-8DEB-B9EF9EF81E11}" destId="{3A627F03-8F0B-4AFA-B486-6B6818175E09}" srcOrd="0" destOrd="0" presId="urn:microsoft.com/office/officeart/2005/8/layout/vList4"/>
    <dgm:cxn modelId="{EB3021C5-20F1-46C7-949D-C7BB7A2D8198}" type="presParOf" srcId="{265792F9-9748-4CE5-8DEB-B9EF9EF81E11}" destId="{033DD604-CC9C-4949-ABC2-A5EFE86067B8}" srcOrd="1" destOrd="0" presId="urn:microsoft.com/office/officeart/2005/8/layout/vList4"/>
    <dgm:cxn modelId="{9F7220EA-6678-4ACA-B30D-C04943F673FD}" type="presParOf" srcId="{265792F9-9748-4CE5-8DEB-B9EF9EF81E11}" destId="{FC481E00-D470-4577-A2EB-5DD439C9036C}" srcOrd="2" destOrd="0" presId="urn:microsoft.com/office/officeart/2005/8/layout/vList4"/>
    <dgm:cxn modelId="{7B4CBCFB-AB49-4BC4-849F-3177CD12727C}" type="presParOf" srcId="{D3CD993D-2EFB-4D87-939C-638DA6D9D781}" destId="{9AD022AC-BA84-4D42-919C-D62120B793E8}" srcOrd="5" destOrd="0" presId="urn:microsoft.com/office/officeart/2005/8/layout/vList4"/>
    <dgm:cxn modelId="{DFBE2C4D-8E10-4022-9718-646E1BFBEEE0}" type="presParOf" srcId="{D3CD993D-2EFB-4D87-939C-638DA6D9D781}" destId="{766C5084-B958-45B3-8238-E8B512F52687}" srcOrd="6" destOrd="0" presId="urn:microsoft.com/office/officeart/2005/8/layout/vList4"/>
    <dgm:cxn modelId="{0432AB29-2D61-4BCE-88CB-8324CF4ADD86}" type="presParOf" srcId="{766C5084-B958-45B3-8238-E8B512F52687}" destId="{89D65995-EA85-4ABF-8EF2-F018759CF9BD}" srcOrd="0" destOrd="0" presId="urn:microsoft.com/office/officeart/2005/8/layout/vList4"/>
    <dgm:cxn modelId="{AFB96038-15C3-44DA-A3AF-8AB87C89D653}" type="presParOf" srcId="{766C5084-B958-45B3-8238-E8B512F52687}" destId="{36CB868F-7A0E-404D-8F1F-0AD922FC85D3}" srcOrd="1" destOrd="0" presId="urn:microsoft.com/office/officeart/2005/8/layout/vList4"/>
    <dgm:cxn modelId="{D147E9D8-0D0E-47DB-A05B-A82D9B2CFE4B}" type="presParOf" srcId="{766C5084-B958-45B3-8238-E8B512F52687}" destId="{EE3625ED-69BB-4178-A6AA-DC34C1E0A3E7}" srcOrd="2" destOrd="0" presId="urn:microsoft.com/office/officeart/2005/8/layout/vList4"/>
    <dgm:cxn modelId="{E6D94CDF-ABEA-488A-B6BA-9297076007EE}" type="presParOf" srcId="{D3CD993D-2EFB-4D87-939C-638DA6D9D781}" destId="{CB30D814-1858-4DD7-AE07-C04C0CADABFF}" srcOrd="7" destOrd="0" presId="urn:microsoft.com/office/officeart/2005/8/layout/vList4"/>
    <dgm:cxn modelId="{5A1CEF42-EE35-4AE8-AB32-26FAA13598B7}" type="presParOf" srcId="{D3CD993D-2EFB-4D87-939C-638DA6D9D781}" destId="{BBE93625-1F4C-4EA7-98C8-2C6F3D1A5DAE}" srcOrd="8" destOrd="0" presId="urn:microsoft.com/office/officeart/2005/8/layout/vList4"/>
    <dgm:cxn modelId="{FD17C772-E00B-4403-9ADA-D72318D23C1B}" type="presParOf" srcId="{BBE93625-1F4C-4EA7-98C8-2C6F3D1A5DAE}" destId="{2D65F978-51B3-482D-80D2-F40572D4EB21}" srcOrd="0" destOrd="0" presId="urn:microsoft.com/office/officeart/2005/8/layout/vList4"/>
    <dgm:cxn modelId="{BC252382-F31B-4669-A1F7-DEE5C5202140}" type="presParOf" srcId="{BBE93625-1F4C-4EA7-98C8-2C6F3D1A5DAE}" destId="{151A650D-3390-4AC3-951B-6D1E50B2907A}" srcOrd="1" destOrd="0" presId="urn:microsoft.com/office/officeart/2005/8/layout/vList4"/>
    <dgm:cxn modelId="{7EC13DE7-16A3-44A3-8E52-F7D5AC9F3C3A}" type="presParOf" srcId="{BBE93625-1F4C-4EA7-98C8-2C6F3D1A5DAE}" destId="{EE1E2C35-AD1F-41D6-AF8B-ED0342C0EAD4}"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BB166D-0500-4979-8D30-CE681FA9405A}">
      <dsp:nvSpPr>
        <dsp:cNvPr id="0" name=""/>
        <dsp:cNvSpPr/>
      </dsp:nvSpPr>
      <dsp:spPr>
        <a:xfrm>
          <a:off x="3985" y="395098"/>
          <a:ext cx="1391551" cy="2074636"/>
        </a:xfrm>
        <a:prstGeom prst="roundRect">
          <a:avLst>
            <a:gd name="adj" fmla="val 5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b" anchorCtr="0">
          <a:noAutofit/>
        </a:bodyPr>
        <a:lstStyle/>
        <a:p>
          <a:pPr lvl="0" algn="r" defTabSz="800100">
            <a:lnSpc>
              <a:spcPct val="90000"/>
            </a:lnSpc>
            <a:spcBef>
              <a:spcPct val="0"/>
            </a:spcBef>
            <a:spcAft>
              <a:spcPct val="35000"/>
            </a:spcAft>
          </a:pPr>
          <a:r>
            <a:rPr lang="en-US" sz="1800" b="1" kern="1200" dirty="0" smtClean="0"/>
            <a:t>Identify</a:t>
          </a:r>
          <a:r>
            <a:rPr lang="en-US" sz="1600" b="1" kern="1200" dirty="0" smtClean="0"/>
            <a:t> </a:t>
          </a:r>
          <a:endParaRPr lang="en-US" sz="1600" b="1" kern="1200" dirty="0"/>
        </a:p>
      </dsp:txBody>
      <dsp:txXfrm rot="16200000">
        <a:off x="-707460" y="1106544"/>
        <a:ext cx="1701202" cy="278310"/>
      </dsp:txXfrm>
    </dsp:sp>
    <dsp:sp modelId="{58D868DE-197C-4C3B-B89D-B6BF0180AB55}">
      <dsp:nvSpPr>
        <dsp:cNvPr id="0" name=""/>
        <dsp:cNvSpPr/>
      </dsp:nvSpPr>
      <dsp:spPr>
        <a:xfrm>
          <a:off x="282296" y="395098"/>
          <a:ext cx="1036706" cy="207463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8006" rIns="0" bIns="0" numCol="1" spcCol="1270" anchor="ctr" anchorCtr="0">
          <a:noAutofit/>
        </a:bodyPr>
        <a:lstStyle/>
        <a:p>
          <a:pPr lvl="0" algn="l" defTabSz="622300">
            <a:lnSpc>
              <a:spcPct val="90000"/>
            </a:lnSpc>
            <a:spcBef>
              <a:spcPct val="0"/>
            </a:spcBef>
            <a:spcAft>
              <a:spcPct val="35000"/>
            </a:spcAft>
          </a:pPr>
          <a:r>
            <a:rPr lang="en-US" sz="1400" b="1" kern="1200" dirty="0" smtClean="0">
              <a:solidFill>
                <a:schemeClr val="tx1"/>
              </a:solidFill>
            </a:rPr>
            <a:t>Identify the need and context of financial information</a:t>
          </a:r>
        </a:p>
        <a:p>
          <a:pPr lvl="0" algn="l" defTabSz="622300">
            <a:lnSpc>
              <a:spcPct val="90000"/>
            </a:lnSpc>
            <a:spcBef>
              <a:spcPct val="0"/>
            </a:spcBef>
            <a:spcAft>
              <a:spcPct val="35000"/>
            </a:spcAft>
          </a:pPr>
          <a:r>
            <a:rPr lang="en-US" sz="1400" b="1" kern="1200" dirty="0" smtClean="0">
              <a:solidFill>
                <a:schemeClr val="tx1"/>
              </a:solidFill>
            </a:rPr>
            <a:t>Ability to identify existing knowledge gaps </a:t>
          </a:r>
        </a:p>
      </dsp:txBody>
      <dsp:txXfrm>
        <a:off x="282296" y="395098"/>
        <a:ext cx="1036706" cy="2074636"/>
      </dsp:txXfrm>
    </dsp:sp>
    <dsp:sp modelId="{36D708B2-BEBE-4A50-9B33-03566436B179}">
      <dsp:nvSpPr>
        <dsp:cNvPr id="0" name=""/>
        <dsp:cNvSpPr/>
      </dsp:nvSpPr>
      <dsp:spPr>
        <a:xfrm>
          <a:off x="1470778" y="395098"/>
          <a:ext cx="1391551" cy="2074636"/>
        </a:xfrm>
        <a:prstGeom prst="roundRect">
          <a:avLst>
            <a:gd name="adj" fmla="val 5000"/>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b" anchorCtr="0">
          <a:noAutofit/>
        </a:bodyPr>
        <a:lstStyle/>
        <a:p>
          <a:pPr lvl="0" algn="r" defTabSz="800100">
            <a:lnSpc>
              <a:spcPct val="90000"/>
            </a:lnSpc>
            <a:spcBef>
              <a:spcPct val="0"/>
            </a:spcBef>
            <a:spcAft>
              <a:spcPct val="35000"/>
            </a:spcAft>
          </a:pPr>
          <a:r>
            <a:rPr lang="en-US" sz="1800" b="1" kern="1200" dirty="0" smtClean="0"/>
            <a:t>Plan and Gather </a:t>
          </a:r>
          <a:endParaRPr lang="en-US" sz="1800" b="1" kern="1200" dirty="0"/>
        </a:p>
      </dsp:txBody>
      <dsp:txXfrm rot="16200000">
        <a:off x="759332" y="1106544"/>
        <a:ext cx="1701202" cy="278310"/>
      </dsp:txXfrm>
    </dsp:sp>
    <dsp:sp modelId="{97EDC36B-B024-4327-A6DF-58FC46992E3D}">
      <dsp:nvSpPr>
        <dsp:cNvPr id="0" name=""/>
        <dsp:cNvSpPr/>
      </dsp:nvSpPr>
      <dsp:spPr>
        <a:xfrm rot="5400000">
          <a:off x="1328489" y="1722348"/>
          <a:ext cx="245419" cy="208732"/>
        </a:xfrm>
        <a:prstGeom prst="flowChartExtra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7910E86-4C70-4A41-AAA9-B5F2D0A2ED8C}">
      <dsp:nvSpPr>
        <dsp:cNvPr id="0" name=""/>
        <dsp:cNvSpPr/>
      </dsp:nvSpPr>
      <dsp:spPr>
        <a:xfrm>
          <a:off x="1749089" y="395098"/>
          <a:ext cx="1036706" cy="207463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8006" rIns="0" bIns="0" numCol="1" spcCol="1270" anchor="t" anchorCtr="0">
          <a:noAutofit/>
        </a:bodyPr>
        <a:lstStyle/>
        <a:p>
          <a:pPr lvl="0" algn="l" defTabSz="622300">
            <a:lnSpc>
              <a:spcPct val="90000"/>
            </a:lnSpc>
            <a:spcBef>
              <a:spcPct val="0"/>
            </a:spcBef>
            <a:spcAft>
              <a:spcPct val="35000"/>
            </a:spcAft>
          </a:pPr>
          <a:r>
            <a:rPr lang="en-US" sz="1400" b="1" kern="1200" dirty="0" smtClean="0">
              <a:solidFill>
                <a:schemeClr val="tx1"/>
              </a:solidFill>
            </a:rPr>
            <a:t>Ability to locate and access financial information </a:t>
          </a:r>
          <a:endParaRPr lang="en-US" sz="1400" b="1" kern="1200" dirty="0">
            <a:solidFill>
              <a:schemeClr val="tx1"/>
            </a:solidFill>
          </a:endParaRPr>
        </a:p>
      </dsp:txBody>
      <dsp:txXfrm>
        <a:off x="1749089" y="395098"/>
        <a:ext cx="1036706" cy="2074636"/>
      </dsp:txXfrm>
    </dsp:sp>
    <dsp:sp modelId="{05864F5B-419A-4D0A-8245-3ACAF4E3B88A}">
      <dsp:nvSpPr>
        <dsp:cNvPr id="0" name=""/>
        <dsp:cNvSpPr/>
      </dsp:nvSpPr>
      <dsp:spPr>
        <a:xfrm>
          <a:off x="2884498" y="395098"/>
          <a:ext cx="1391551" cy="2080447"/>
        </a:xfrm>
        <a:prstGeom prst="roundRect">
          <a:avLst>
            <a:gd name="adj" fmla="val 5000"/>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b" anchorCtr="0">
          <a:noAutofit/>
        </a:bodyPr>
        <a:lstStyle/>
        <a:p>
          <a:pPr lvl="0" algn="r" defTabSz="800100">
            <a:lnSpc>
              <a:spcPct val="90000"/>
            </a:lnSpc>
            <a:spcBef>
              <a:spcPct val="0"/>
            </a:spcBef>
            <a:spcAft>
              <a:spcPct val="35000"/>
            </a:spcAft>
          </a:pPr>
          <a:r>
            <a:rPr lang="en-US" sz="1800" b="1" kern="1200" dirty="0" smtClean="0"/>
            <a:t>Evaluate </a:t>
          </a:r>
          <a:endParaRPr lang="en-US" sz="1800" b="1" kern="1200" dirty="0"/>
        </a:p>
      </dsp:txBody>
      <dsp:txXfrm rot="16200000">
        <a:off x="2170669" y="1108927"/>
        <a:ext cx="1705967" cy="278310"/>
      </dsp:txXfrm>
    </dsp:sp>
    <dsp:sp modelId="{41281F92-BE94-4820-AC86-32FB8123C2DA}">
      <dsp:nvSpPr>
        <dsp:cNvPr id="0" name=""/>
        <dsp:cNvSpPr/>
      </dsp:nvSpPr>
      <dsp:spPr>
        <a:xfrm rot="5400000">
          <a:off x="2768745" y="1722348"/>
          <a:ext cx="245419" cy="208732"/>
        </a:xfrm>
        <a:prstGeom prst="flowChartExtract">
          <a:avLst/>
        </a:prstGeom>
        <a:solidFill>
          <a:schemeClr val="lt1">
            <a:hueOff val="0"/>
            <a:satOff val="0"/>
            <a:lumOff val="0"/>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dsp:style>
    </dsp:sp>
    <dsp:sp modelId="{94316562-894E-4524-88CD-8FFEC1FC3550}">
      <dsp:nvSpPr>
        <dsp:cNvPr id="0" name=""/>
        <dsp:cNvSpPr/>
      </dsp:nvSpPr>
      <dsp:spPr>
        <a:xfrm>
          <a:off x="3162808" y="395098"/>
          <a:ext cx="1036706" cy="208044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8006" rIns="0" bIns="0" numCol="1" spcCol="1270" anchor="t" anchorCtr="0">
          <a:noAutofit/>
        </a:bodyPr>
        <a:lstStyle/>
        <a:p>
          <a:pPr lvl="0" algn="l" defTabSz="622300">
            <a:lnSpc>
              <a:spcPct val="90000"/>
            </a:lnSpc>
            <a:spcBef>
              <a:spcPct val="0"/>
            </a:spcBef>
            <a:spcAft>
              <a:spcPct val="35000"/>
            </a:spcAft>
          </a:pPr>
          <a:r>
            <a:rPr lang="en-US" sz="1400" b="1" kern="1200" dirty="0" smtClean="0">
              <a:solidFill>
                <a:schemeClr val="tx1"/>
              </a:solidFill>
            </a:rPr>
            <a:t>Ability to compare and evaluate financial information sources</a:t>
          </a:r>
        </a:p>
        <a:p>
          <a:pPr lvl="0" algn="l" defTabSz="622300">
            <a:lnSpc>
              <a:spcPct val="90000"/>
            </a:lnSpc>
            <a:spcBef>
              <a:spcPct val="0"/>
            </a:spcBef>
            <a:spcAft>
              <a:spcPct val="35000"/>
            </a:spcAft>
          </a:pPr>
          <a:r>
            <a:rPr lang="en-US" sz="1400" b="1" kern="1200" dirty="0" smtClean="0">
              <a:solidFill>
                <a:schemeClr val="tx1"/>
              </a:solidFill>
            </a:rPr>
            <a:t>(compare prices, interest rates)</a:t>
          </a:r>
        </a:p>
        <a:p>
          <a:pPr lvl="0" algn="l" defTabSz="622300">
            <a:lnSpc>
              <a:spcPct val="90000"/>
            </a:lnSpc>
            <a:spcBef>
              <a:spcPct val="0"/>
            </a:spcBef>
            <a:spcAft>
              <a:spcPct val="35000"/>
            </a:spcAft>
          </a:pPr>
          <a:endParaRPr lang="en-US" sz="1200" b="1" kern="1200" dirty="0">
            <a:solidFill>
              <a:schemeClr val="tx1"/>
            </a:solidFill>
          </a:endParaRPr>
        </a:p>
      </dsp:txBody>
      <dsp:txXfrm>
        <a:off x="3162808" y="395098"/>
        <a:ext cx="1036706" cy="2080447"/>
      </dsp:txXfrm>
    </dsp:sp>
    <dsp:sp modelId="{48147307-66E1-481F-BD16-AACF411BA690}">
      <dsp:nvSpPr>
        <dsp:cNvPr id="0" name=""/>
        <dsp:cNvSpPr/>
      </dsp:nvSpPr>
      <dsp:spPr>
        <a:xfrm>
          <a:off x="4324754" y="395098"/>
          <a:ext cx="1391551" cy="2052961"/>
        </a:xfrm>
        <a:prstGeom prst="roundRect">
          <a:avLst>
            <a:gd name="adj" fmla="val 5000"/>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b" anchorCtr="0">
          <a:noAutofit/>
        </a:bodyPr>
        <a:lstStyle/>
        <a:p>
          <a:pPr lvl="0" algn="r" defTabSz="800100">
            <a:lnSpc>
              <a:spcPct val="90000"/>
            </a:lnSpc>
            <a:spcBef>
              <a:spcPct val="0"/>
            </a:spcBef>
            <a:spcAft>
              <a:spcPct val="35000"/>
            </a:spcAft>
          </a:pPr>
          <a:r>
            <a:rPr lang="en-US" sz="1800" b="1" kern="1200" dirty="0" smtClean="0"/>
            <a:t>Manage</a:t>
          </a:r>
          <a:endParaRPr lang="en-US" sz="1800" b="1" kern="1200" dirty="0"/>
        </a:p>
      </dsp:txBody>
      <dsp:txXfrm rot="16200000">
        <a:off x="3622194" y="1097657"/>
        <a:ext cx="1683428" cy="278310"/>
      </dsp:txXfrm>
    </dsp:sp>
    <dsp:sp modelId="{8604AE6F-E4E3-4DF6-B30D-E8F08A75D610}">
      <dsp:nvSpPr>
        <dsp:cNvPr id="0" name=""/>
        <dsp:cNvSpPr/>
      </dsp:nvSpPr>
      <dsp:spPr>
        <a:xfrm rot="5400000">
          <a:off x="4209001" y="1722348"/>
          <a:ext cx="245419" cy="208732"/>
        </a:xfrm>
        <a:prstGeom prst="flowChartExtract">
          <a:avLst/>
        </a:prstGeom>
        <a:solidFill>
          <a:schemeClr val="lt1">
            <a:hueOff val="0"/>
            <a:satOff val="0"/>
            <a:lumOff val="0"/>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dsp:style>
    </dsp:sp>
    <dsp:sp modelId="{ADE48B7D-4CB7-438D-839C-50DEF2036B49}">
      <dsp:nvSpPr>
        <dsp:cNvPr id="0" name=""/>
        <dsp:cNvSpPr/>
      </dsp:nvSpPr>
      <dsp:spPr>
        <a:xfrm>
          <a:off x="5765010" y="430482"/>
          <a:ext cx="1391551" cy="1962405"/>
        </a:xfrm>
        <a:prstGeom prst="roundRect">
          <a:avLst>
            <a:gd name="adj" fmla="val 5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b" anchorCtr="0">
          <a:noAutofit/>
        </a:bodyPr>
        <a:lstStyle/>
        <a:p>
          <a:pPr lvl="0" algn="r" defTabSz="800100">
            <a:lnSpc>
              <a:spcPct val="90000"/>
            </a:lnSpc>
            <a:spcBef>
              <a:spcPct val="0"/>
            </a:spcBef>
            <a:spcAft>
              <a:spcPct val="35000"/>
            </a:spcAft>
          </a:pPr>
          <a:r>
            <a:rPr lang="en-US" sz="1800" b="1" kern="1200" dirty="0" smtClean="0"/>
            <a:t>Use</a:t>
          </a:r>
          <a:endParaRPr lang="en-US" sz="1800" b="1" kern="1200" dirty="0"/>
        </a:p>
      </dsp:txBody>
      <dsp:txXfrm rot="16200000">
        <a:off x="5099579" y="1095913"/>
        <a:ext cx="1609172" cy="278310"/>
      </dsp:txXfrm>
    </dsp:sp>
    <dsp:sp modelId="{B3F03EC0-AF71-4F26-BF7A-25F17C1D0142}">
      <dsp:nvSpPr>
        <dsp:cNvPr id="0" name=""/>
        <dsp:cNvSpPr/>
      </dsp:nvSpPr>
      <dsp:spPr>
        <a:xfrm rot="5400000">
          <a:off x="5649258" y="1722348"/>
          <a:ext cx="245419" cy="208732"/>
        </a:xfrm>
        <a:prstGeom prst="flowChartExtract">
          <a:avLst/>
        </a:prstGeom>
        <a:solidFill>
          <a:schemeClr val="lt1">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3B75AB-73D3-4308-8EE8-0486442068BE}">
      <dsp:nvSpPr>
        <dsp:cNvPr id="0" name=""/>
        <dsp:cNvSpPr/>
      </dsp:nvSpPr>
      <dsp:spPr>
        <a:xfrm>
          <a:off x="109674" y="186877"/>
          <a:ext cx="2705293" cy="2705293"/>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US" sz="1700" b="1" kern="1200" dirty="0" smtClean="0"/>
            <a:t>Information Literacy </a:t>
          </a:r>
          <a:r>
            <a:rPr lang="en-US" sz="1700" kern="1200" dirty="0" smtClean="0"/>
            <a:t>(information competencies, Identify, Plan &amp; Gather, Evaluate, Manage, Use information)</a:t>
          </a:r>
          <a:endParaRPr lang="en-US" sz="1700" kern="1200" dirty="0"/>
        </a:p>
      </dsp:txBody>
      <dsp:txXfrm>
        <a:off x="487440" y="505889"/>
        <a:ext cx="1559808" cy="2067269"/>
      </dsp:txXfrm>
    </dsp:sp>
    <dsp:sp modelId="{CAB22159-4697-4A85-96FD-204DD3529E8C}">
      <dsp:nvSpPr>
        <dsp:cNvPr id="0" name=""/>
        <dsp:cNvSpPr/>
      </dsp:nvSpPr>
      <dsp:spPr>
        <a:xfrm>
          <a:off x="2059435" y="186877"/>
          <a:ext cx="2705293" cy="2705293"/>
        </a:xfrm>
        <a:prstGeom prst="ellipse">
          <a:avLst/>
        </a:prstGeom>
        <a:solidFill>
          <a:schemeClr val="accent3">
            <a:alpha val="50000"/>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US" sz="1700" b="1" kern="1200" dirty="0" smtClean="0"/>
            <a:t>Financial Literacy [{</a:t>
          </a:r>
          <a:r>
            <a:rPr lang="en-US" sz="1700" kern="1200" dirty="0" smtClean="0"/>
            <a:t>(Financial knowledge (personal finance domain) and skills)]</a:t>
          </a:r>
          <a:endParaRPr lang="en-US" sz="1700" kern="1200" dirty="0"/>
        </a:p>
      </dsp:txBody>
      <dsp:txXfrm>
        <a:off x="2827153" y="505889"/>
        <a:ext cx="1559808" cy="206726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221A8B-3568-4934-9874-9552F12A7CD6}">
      <dsp:nvSpPr>
        <dsp:cNvPr id="0" name=""/>
        <dsp:cNvSpPr/>
      </dsp:nvSpPr>
      <dsp:spPr>
        <a:xfrm rot="5400000">
          <a:off x="4272810" y="109408"/>
          <a:ext cx="1644585" cy="1430789"/>
        </a:xfrm>
        <a:prstGeom prst="hexagon">
          <a:avLst>
            <a:gd name="adj" fmla="val 25000"/>
            <a:gd name="vf" fmla="val 11547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Improved financial decision making </a:t>
          </a:r>
          <a:endParaRPr lang="en-US" sz="1700" kern="1200" dirty="0"/>
        </a:p>
      </dsp:txBody>
      <dsp:txXfrm rot="-5400000">
        <a:off x="4602673" y="258791"/>
        <a:ext cx="984859" cy="1132023"/>
      </dsp:txXfrm>
    </dsp:sp>
    <dsp:sp modelId="{7CBD8855-9BFC-443C-A780-FA6346D56E24}">
      <dsp:nvSpPr>
        <dsp:cNvPr id="0" name=""/>
        <dsp:cNvSpPr/>
      </dsp:nvSpPr>
      <dsp:spPr>
        <a:xfrm>
          <a:off x="5853915" y="331427"/>
          <a:ext cx="1835357" cy="986751"/>
        </a:xfrm>
        <a:prstGeom prst="pentagon">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endParaRPr lang="en-US" sz="1700" kern="1200" dirty="0"/>
        </a:p>
      </dsp:txBody>
      <dsp:txXfrm>
        <a:off x="6204438" y="564367"/>
        <a:ext cx="1134311" cy="753808"/>
      </dsp:txXfrm>
    </dsp:sp>
    <dsp:sp modelId="{C6105C9F-EC90-4E1D-8D00-A0D6E84604FC}">
      <dsp:nvSpPr>
        <dsp:cNvPr id="0" name=""/>
        <dsp:cNvSpPr/>
      </dsp:nvSpPr>
      <dsp:spPr>
        <a:xfrm rot="5400000">
          <a:off x="2727557" y="109408"/>
          <a:ext cx="1644585" cy="1430789"/>
        </a:xfrm>
        <a:prstGeom prst="hexagon">
          <a:avLst>
            <a:gd name="adj" fmla="val 25000"/>
            <a:gd name="vf" fmla="val 115470"/>
          </a:avLst>
        </a:prstGeom>
        <a:solidFill>
          <a:schemeClr val="accent2">
            <a:hueOff val="-207909"/>
            <a:satOff val="-11990"/>
            <a:lumOff val="123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r>
            <a:rPr lang="en-US" sz="2200" kern="1200" dirty="0" smtClean="0"/>
            <a:t>Effective use of money</a:t>
          </a:r>
          <a:endParaRPr lang="en-US" sz="2200" kern="1200" dirty="0"/>
        </a:p>
      </dsp:txBody>
      <dsp:txXfrm rot="-5400000">
        <a:off x="3057420" y="258791"/>
        <a:ext cx="984859" cy="1132023"/>
      </dsp:txXfrm>
    </dsp:sp>
    <dsp:sp modelId="{CF0BF367-CFB1-4B97-A96E-360C4CF8CD9D}">
      <dsp:nvSpPr>
        <dsp:cNvPr id="0" name=""/>
        <dsp:cNvSpPr/>
      </dsp:nvSpPr>
      <dsp:spPr>
        <a:xfrm rot="5400000">
          <a:off x="3497223" y="1505333"/>
          <a:ext cx="1644585" cy="1430789"/>
        </a:xfrm>
        <a:prstGeom prst="hexagon">
          <a:avLst>
            <a:gd name="adj" fmla="val 25000"/>
            <a:gd name="vf" fmla="val 115470"/>
          </a:avLst>
        </a:prstGeom>
        <a:solidFill>
          <a:schemeClr val="accent2">
            <a:hueOff val="-415818"/>
            <a:satOff val="-23979"/>
            <a:lumOff val="24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Increase financial inclusion</a:t>
          </a:r>
          <a:endParaRPr lang="en-US" sz="1700" kern="1200" dirty="0"/>
        </a:p>
      </dsp:txBody>
      <dsp:txXfrm rot="-5400000">
        <a:off x="3827086" y="1654716"/>
        <a:ext cx="984859" cy="1132023"/>
      </dsp:txXfrm>
    </dsp:sp>
    <dsp:sp modelId="{2C0E00FD-6639-46A8-9F09-56C14E0AD6E8}">
      <dsp:nvSpPr>
        <dsp:cNvPr id="0" name=""/>
        <dsp:cNvSpPr/>
      </dsp:nvSpPr>
      <dsp:spPr>
        <a:xfrm>
          <a:off x="1768763" y="1727352"/>
          <a:ext cx="1776152" cy="986751"/>
        </a:xfrm>
        <a:prstGeom prst="rect">
          <a:avLst/>
        </a:prstGeom>
        <a:noFill/>
        <a:ln>
          <a:noFill/>
        </a:ln>
        <a:effectLst/>
      </dsp:spPr>
      <dsp:style>
        <a:lnRef idx="0">
          <a:scrgbClr r="0" g="0" b="0"/>
        </a:lnRef>
        <a:fillRef idx="0">
          <a:scrgbClr r="0" g="0" b="0"/>
        </a:fillRef>
        <a:effectRef idx="0">
          <a:scrgbClr r="0" g="0" b="0"/>
        </a:effectRef>
        <a:fontRef idx="minor"/>
      </dsp:style>
    </dsp:sp>
    <dsp:sp modelId="{6EDB0B7B-3E21-4E45-92E7-863C3DA6B50A}">
      <dsp:nvSpPr>
        <dsp:cNvPr id="0" name=""/>
        <dsp:cNvSpPr/>
      </dsp:nvSpPr>
      <dsp:spPr>
        <a:xfrm rot="5400000">
          <a:off x="5042476" y="1505333"/>
          <a:ext cx="1644585" cy="1430789"/>
        </a:xfrm>
        <a:prstGeom prst="hexagon">
          <a:avLst>
            <a:gd name="adj" fmla="val 25000"/>
            <a:gd name="vf" fmla="val 115470"/>
          </a:avLst>
        </a:prstGeom>
        <a:solidFill>
          <a:schemeClr val="accent2">
            <a:hueOff val="-623727"/>
            <a:satOff val="-35969"/>
            <a:lumOff val="36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kern="1200" dirty="0" smtClean="0"/>
            <a:t>Economic Growth</a:t>
          </a:r>
          <a:endParaRPr lang="en-US" sz="1900" kern="1200" dirty="0"/>
        </a:p>
      </dsp:txBody>
      <dsp:txXfrm rot="-5400000">
        <a:off x="5372339" y="1654716"/>
        <a:ext cx="984859" cy="1132023"/>
      </dsp:txXfrm>
    </dsp:sp>
    <dsp:sp modelId="{BB82B8D9-2AB0-401C-B300-5DA9BCA131AA}">
      <dsp:nvSpPr>
        <dsp:cNvPr id="0" name=""/>
        <dsp:cNvSpPr/>
      </dsp:nvSpPr>
      <dsp:spPr>
        <a:xfrm rot="5400000">
          <a:off x="4272810" y="2901257"/>
          <a:ext cx="1644585" cy="1430789"/>
        </a:xfrm>
        <a:prstGeom prst="hexagon">
          <a:avLst>
            <a:gd name="adj" fmla="val 25000"/>
            <a:gd name="vf" fmla="val 115470"/>
          </a:avLst>
        </a:prstGeom>
        <a:solidFill>
          <a:schemeClr val="accent2">
            <a:hueOff val="-831636"/>
            <a:satOff val="-47959"/>
            <a:lumOff val="49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Reduce poverty</a:t>
          </a:r>
          <a:endParaRPr lang="en-US" sz="1700" kern="1200" dirty="0"/>
        </a:p>
      </dsp:txBody>
      <dsp:txXfrm rot="-5400000">
        <a:off x="4602673" y="3050640"/>
        <a:ext cx="984859" cy="1132023"/>
      </dsp:txXfrm>
    </dsp:sp>
    <dsp:sp modelId="{C9800618-FEC8-4D89-9F4F-AC2BF0A55A13}">
      <dsp:nvSpPr>
        <dsp:cNvPr id="0" name=""/>
        <dsp:cNvSpPr/>
      </dsp:nvSpPr>
      <dsp:spPr>
        <a:xfrm>
          <a:off x="5853915" y="3123276"/>
          <a:ext cx="1835357" cy="9867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endParaRPr lang="en-US" sz="1700" kern="1200" dirty="0"/>
        </a:p>
      </dsp:txBody>
      <dsp:txXfrm>
        <a:off x="5853915" y="3123276"/>
        <a:ext cx="1835357" cy="986751"/>
      </dsp:txXfrm>
    </dsp:sp>
    <dsp:sp modelId="{A15D4D9B-43A5-4032-B0CF-4AEB3440135A}">
      <dsp:nvSpPr>
        <dsp:cNvPr id="0" name=""/>
        <dsp:cNvSpPr/>
      </dsp:nvSpPr>
      <dsp:spPr>
        <a:xfrm rot="5400000">
          <a:off x="2727557" y="2901257"/>
          <a:ext cx="1644585" cy="1430789"/>
        </a:xfrm>
        <a:prstGeom prst="hexagon">
          <a:avLst>
            <a:gd name="adj" fmla="val 25000"/>
            <a:gd name="vf" fmla="val 115470"/>
          </a:avLst>
        </a:prstGeom>
        <a:solidFill>
          <a:schemeClr val="accent2">
            <a:hueOff val="-1039545"/>
            <a:satOff val="-59949"/>
            <a:lumOff val="61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kern="1200" dirty="0" smtClean="0"/>
            <a:t>Ensure wellbeing</a:t>
          </a:r>
          <a:endParaRPr lang="en-US" sz="1900" kern="1200" dirty="0"/>
        </a:p>
      </dsp:txBody>
      <dsp:txXfrm rot="-5400000">
        <a:off x="3057420" y="3050640"/>
        <a:ext cx="984859" cy="1132023"/>
      </dsp:txXfrm>
    </dsp:sp>
    <dsp:sp modelId="{6CF6FFD1-EBC3-4AAB-B6D4-F5BAF28DAB9E}">
      <dsp:nvSpPr>
        <dsp:cNvPr id="0" name=""/>
        <dsp:cNvSpPr/>
      </dsp:nvSpPr>
      <dsp:spPr>
        <a:xfrm rot="5400000">
          <a:off x="3497223" y="4297182"/>
          <a:ext cx="1644585" cy="1430789"/>
        </a:xfrm>
        <a:prstGeom prst="hexagon">
          <a:avLst>
            <a:gd name="adj" fmla="val 25000"/>
            <a:gd name="vf" fmla="val 115470"/>
          </a:avLst>
        </a:prstGeom>
        <a:solidFill>
          <a:schemeClr val="accent2">
            <a:hueOff val="-1247454"/>
            <a:satOff val="-71938"/>
            <a:lumOff val="739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Won’t fall for fake schemes</a:t>
          </a:r>
          <a:endParaRPr lang="en-US" sz="1700" kern="1200" dirty="0"/>
        </a:p>
      </dsp:txBody>
      <dsp:txXfrm rot="-5400000">
        <a:off x="3827086" y="4446565"/>
        <a:ext cx="984859" cy="1132023"/>
      </dsp:txXfrm>
    </dsp:sp>
    <dsp:sp modelId="{EA5D2D70-CCEB-4CF2-A2CE-C2399A27D320}">
      <dsp:nvSpPr>
        <dsp:cNvPr id="0" name=""/>
        <dsp:cNvSpPr/>
      </dsp:nvSpPr>
      <dsp:spPr>
        <a:xfrm>
          <a:off x="1768763" y="4519201"/>
          <a:ext cx="1776152" cy="9867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r" defTabSz="755650">
            <a:lnSpc>
              <a:spcPct val="90000"/>
            </a:lnSpc>
            <a:spcBef>
              <a:spcPct val="0"/>
            </a:spcBef>
            <a:spcAft>
              <a:spcPct val="35000"/>
            </a:spcAft>
          </a:pPr>
          <a:endParaRPr lang="en-US" sz="1700" kern="1200" dirty="0"/>
        </a:p>
      </dsp:txBody>
      <dsp:txXfrm>
        <a:off x="1768763" y="4519201"/>
        <a:ext cx="1776152" cy="986751"/>
      </dsp:txXfrm>
    </dsp:sp>
    <dsp:sp modelId="{9E4A659B-42C1-44C1-8937-B43F17B93A29}">
      <dsp:nvSpPr>
        <dsp:cNvPr id="0" name=""/>
        <dsp:cNvSpPr/>
      </dsp:nvSpPr>
      <dsp:spPr>
        <a:xfrm rot="5400000">
          <a:off x="5042476" y="4297182"/>
          <a:ext cx="1644585" cy="1430789"/>
        </a:xfrm>
        <a:prstGeom prst="hexagon">
          <a:avLst>
            <a:gd name="adj" fmla="val 25000"/>
            <a:gd name="vf" fmla="val 11547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US" sz="1700" kern="1200" dirty="0" smtClean="0"/>
            <a:t>Increased confidence</a:t>
          </a:r>
          <a:endParaRPr lang="en-US" sz="1700" kern="1200" dirty="0"/>
        </a:p>
      </dsp:txBody>
      <dsp:txXfrm rot="-5400000">
        <a:off x="5372339" y="4446565"/>
        <a:ext cx="984859" cy="113202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4D2FF9-04A1-43DB-A9D7-CB7645B6CDE2}">
      <dsp:nvSpPr>
        <dsp:cNvPr id="0" name=""/>
        <dsp:cNvSpPr/>
      </dsp:nvSpPr>
      <dsp:spPr>
        <a:xfrm>
          <a:off x="938" y="318734"/>
          <a:ext cx="3659609" cy="219576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Application of SC lens is missing in literature </a:t>
          </a:r>
          <a:endParaRPr lang="en-US" sz="3300" kern="1200" dirty="0"/>
        </a:p>
      </dsp:txBody>
      <dsp:txXfrm>
        <a:off x="938" y="318734"/>
        <a:ext cx="3659609" cy="2195765"/>
      </dsp:txXfrm>
    </dsp:sp>
    <dsp:sp modelId="{3F6E6E96-7B1D-4C1E-9C50-3DCCACBA24F2}">
      <dsp:nvSpPr>
        <dsp:cNvPr id="0" name=""/>
        <dsp:cNvSpPr/>
      </dsp:nvSpPr>
      <dsp:spPr>
        <a:xfrm>
          <a:off x="4026508" y="318734"/>
          <a:ext cx="3659609" cy="2195765"/>
        </a:xfrm>
        <a:prstGeom prst="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Act as baseline study </a:t>
          </a:r>
          <a:endParaRPr lang="en-US" sz="3300" kern="1200" dirty="0"/>
        </a:p>
      </dsp:txBody>
      <dsp:txXfrm>
        <a:off x="4026508" y="318734"/>
        <a:ext cx="3659609" cy="2195765"/>
      </dsp:txXfrm>
    </dsp:sp>
    <dsp:sp modelId="{AD30599A-7183-4FED-8E5A-656A8838B789}">
      <dsp:nvSpPr>
        <dsp:cNvPr id="0" name=""/>
        <dsp:cNvSpPr/>
      </dsp:nvSpPr>
      <dsp:spPr>
        <a:xfrm>
          <a:off x="938" y="2880460"/>
          <a:ext cx="3659609" cy="2195765"/>
        </a:xfrm>
        <a:prstGeom prst="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Identify Potential Research Gaps</a:t>
          </a:r>
          <a:endParaRPr lang="en-US" sz="3300" kern="1200" dirty="0"/>
        </a:p>
      </dsp:txBody>
      <dsp:txXfrm>
        <a:off x="938" y="2880460"/>
        <a:ext cx="3659609" cy="2195765"/>
      </dsp:txXfrm>
    </dsp:sp>
    <dsp:sp modelId="{1E704C5F-F553-43FE-A331-321E4E5FC5F7}">
      <dsp:nvSpPr>
        <dsp:cNvPr id="0" name=""/>
        <dsp:cNvSpPr/>
      </dsp:nvSpPr>
      <dsp:spPr>
        <a:xfrm>
          <a:off x="4026508" y="2880460"/>
          <a:ext cx="3659609" cy="2195765"/>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Addition in the Literature of Information Science &amp; Management </a:t>
          </a:r>
          <a:endParaRPr lang="en-US" sz="3300" kern="1200" dirty="0"/>
        </a:p>
      </dsp:txBody>
      <dsp:txXfrm>
        <a:off x="4026508" y="2880460"/>
        <a:ext cx="3659609" cy="219576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FFE97F-A0A7-4709-B084-8FCA15CDFF1A}">
      <dsp:nvSpPr>
        <dsp:cNvPr id="0" name=""/>
        <dsp:cNvSpPr/>
      </dsp:nvSpPr>
      <dsp:spPr>
        <a:xfrm>
          <a:off x="0" y="25939"/>
          <a:ext cx="8805672" cy="114221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kern="1200" dirty="0" smtClean="0"/>
            <a:t>Raised awareness among students, at least, they can start to think about the importance of FIL. </a:t>
          </a:r>
          <a:endParaRPr lang="en-US" sz="2300" kern="1200" dirty="0"/>
        </a:p>
      </dsp:txBody>
      <dsp:txXfrm>
        <a:off x="1875356" y="25939"/>
        <a:ext cx="6930315" cy="1142218"/>
      </dsp:txXfrm>
    </dsp:sp>
    <dsp:sp modelId="{EDBDA4EF-8A4B-45A6-AF53-C639AE973EED}">
      <dsp:nvSpPr>
        <dsp:cNvPr id="0" name=""/>
        <dsp:cNvSpPr/>
      </dsp:nvSpPr>
      <dsp:spPr>
        <a:xfrm>
          <a:off x="140832" y="126018"/>
          <a:ext cx="1738556" cy="967998"/>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20000" b="-2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726046-235B-457E-A04A-7A88AEE49065}">
      <dsp:nvSpPr>
        <dsp:cNvPr id="0" name=""/>
        <dsp:cNvSpPr/>
      </dsp:nvSpPr>
      <dsp:spPr>
        <a:xfrm>
          <a:off x="0" y="1256440"/>
          <a:ext cx="8805672" cy="1142218"/>
        </a:xfrm>
        <a:prstGeom prst="roundRect">
          <a:avLst>
            <a:gd name="adj" fmla="val 10000"/>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kern="1200" dirty="0" smtClean="0"/>
            <a:t>Policy makers can think about incorporating relevant curriculum (FIL) content in the general education curricula. </a:t>
          </a:r>
          <a:endParaRPr lang="en-US" sz="2300" kern="1200" dirty="0"/>
        </a:p>
      </dsp:txBody>
      <dsp:txXfrm>
        <a:off x="1875356" y="1256440"/>
        <a:ext cx="6930315" cy="1142218"/>
      </dsp:txXfrm>
    </dsp:sp>
    <dsp:sp modelId="{9ECF9234-93B3-4034-B411-779C25A1B2A1}">
      <dsp:nvSpPr>
        <dsp:cNvPr id="0" name=""/>
        <dsp:cNvSpPr/>
      </dsp:nvSpPr>
      <dsp:spPr>
        <a:xfrm>
          <a:off x="125915" y="1370662"/>
          <a:ext cx="1737746" cy="913774"/>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50000" b="-5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A627F03-8F0B-4AFA-B486-6B6818175E09}">
      <dsp:nvSpPr>
        <dsp:cNvPr id="0" name=""/>
        <dsp:cNvSpPr/>
      </dsp:nvSpPr>
      <dsp:spPr>
        <a:xfrm>
          <a:off x="0" y="2512881"/>
          <a:ext cx="8805672" cy="1142218"/>
        </a:xfrm>
        <a:prstGeom prst="roundRect">
          <a:avLst>
            <a:gd name="adj" fmla="val 10000"/>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kern="1200" dirty="0" smtClean="0"/>
            <a:t>Emerging role of information professionals</a:t>
          </a:r>
        </a:p>
      </dsp:txBody>
      <dsp:txXfrm>
        <a:off x="1875356" y="2512881"/>
        <a:ext cx="6930315" cy="1142218"/>
      </dsp:txXfrm>
    </dsp:sp>
    <dsp:sp modelId="{033DD604-CC9C-4949-ABC2-A5EFE86067B8}">
      <dsp:nvSpPr>
        <dsp:cNvPr id="0" name=""/>
        <dsp:cNvSpPr/>
      </dsp:nvSpPr>
      <dsp:spPr>
        <a:xfrm>
          <a:off x="148872" y="2627112"/>
          <a:ext cx="1722442" cy="913774"/>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49000" b="-4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9D65995-EA85-4ABF-8EF2-F018759CF9BD}">
      <dsp:nvSpPr>
        <dsp:cNvPr id="0" name=""/>
        <dsp:cNvSpPr/>
      </dsp:nvSpPr>
      <dsp:spPr>
        <a:xfrm>
          <a:off x="0" y="3769321"/>
          <a:ext cx="8805672" cy="1142218"/>
        </a:xfrm>
        <a:prstGeom prst="roundRect">
          <a:avLst>
            <a:gd name="adj" fmla="val 10000"/>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kern="1200" dirty="0" smtClean="0"/>
            <a:t>Role of Libraries / professional organizations/ </a:t>
          </a:r>
          <a:r>
            <a:rPr lang="en-US" sz="2300" kern="1200" dirty="0" err="1" smtClean="0"/>
            <a:t>iSchools</a:t>
          </a:r>
          <a:r>
            <a:rPr lang="en-US" sz="2300" kern="1200" dirty="0" smtClean="0"/>
            <a:t> to conduct trainings/ seminars/ workshops </a:t>
          </a:r>
          <a:endParaRPr lang="en-US" sz="2300" kern="1200" dirty="0"/>
        </a:p>
      </dsp:txBody>
      <dsp:txXfrm>
        <a:off x="1875356" y="3769321"/>
        <a:ext cx="6930315" cy="1142218"/>
      </dsp:txXfrm>
    </dsp:sp>
    <dsp:sp modelId="{36CB868F-7A0E-404D-8F1F-0AD922FC85D3}">
      <dsp:nvSpPr>
        <dsp:cNvPr id="0" name=""/>
        <dsp:cNvSpPr/>
      </dsp:nvSpPr>
      <dsp:spPr>
        <a:xfrm>
          <a:off x="114221" y="3883543"/>
          <a:ext cx="1761134" cy="913774"/>
        </a:xfrm>
        <a:prstGeom prst="roundRect">
          <a:avLst>
            <a:gd name="adj" fmla="val 1000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41000" b="-4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65F978-51B3-482D-80D2-F40572D4EB21}">
      <dsp:nvSpPr>
        <dsp:cNvPr id="0" name=""/>
        <dsp:cNvSpPr/>
      </dsp:nvSpPr>
      <dsp:spPr>
        <a:xfrm>
          <a:off x="0" y="5025762"/>
          <a:ext cx="8805672" cy="1142218"/>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kern="1200" dirty="0" smtClean="0"/>
            <a:t>Provide insights for Information Science researchers</a:t>
          </a:r>
          <a:endParaRPr lang="en-US" sz="2300" kern="1200" dirty="0"/>
        </a:p>
      </dsp:txBody>
      <dsp:txXfrm>
        <a:off x="1875356" y="5025762"/>
        <a:ext cx="6930315" cy="1142218"/>
      </dsp:txXfrm>
    </dsp:sp>
    <dsp:sp modelId="{151A650D-3390-4AC3-951B-6D1E50B2907A}">
      <dsp:nvSpPr>
        <dsp:cNvPr id="0" name=""/>
        <dsp:cNvSpPr/>
      </dsp:nvSpPr>
      <dsp:spPr>
        <a:xfrm>
          <a:off x="114221" y="5139983"/>
          <a:ext cx="1761134" cy="913774"/>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t="-30000" b="-3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28440" cy="351737"/>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5265809" y="1"/>
            <a:ext cx="4028440" cy="351737"/>
          </a:xfrm>
          <a:prstGeom prst="rect">
            <a:avLst/>
          </a:prstGeom>
        </p:spPr>
        <p:txBody>
          <a:bodyPr vert="horz" lIns="93177" tIns="46589" rIns="93177" bIns="46589" rtlCol="0"/>
          <a:lstStyle>
            <a:lvl1pPr algn="r">
              <a:defRPr sz="1200"/>
            </a:lvl1pPr>
          </a:lstStyle>
          <a:p>
            <a:fld id="{EA81EADF-3252-462A-9DAE-4966CE12B50C}" type="datetimeFigureOut">
              <a:rPr lang="en-US" smtClean="0"/>
              <a:t>9/16/2022</a:t>
            </a:fld>
            <a:endParaRPr lang="en-US"/>
          </a:p>
        </p:txBody>
      </p:sp>
      <p:sp>
        <p:nvSpPr>
          <p:cNvPr id="4" name="Footer Placeholder 3"/>
          <p:cNvSpPr>
            <a:spLocks noGrp="1"/>
          </p:cNvSpPr>
          <p:nvPr>
            <p:ph type="ftr" sz="quarter" idx="2"/>
          </p:nvPr>
        </p:nvSpPr>
        <p:spPr>
          <a:xfrm>
            <a:off x="0" y="6658664"/>
            <a:ext cx="4028440" cy="351736"/>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5265809" y="6658664"/>
            <a:ext cx="4028440" cy="351736"/>
          </a:xfrm>
          <a:prstGeom prst="rect">
            <a:avLst/>
          </a:prstGeom>
        </p:spPr>
        <p:txBody>
          <a:bodyPr vert="horz" lIns="93177" tIns="46589" rIns="93177" bIns="46589" rtlCol="0" anchor="b"/>
          <a:lstStyle>
            <a:lvl1pPr algn="r">
              <a:defRPr sz="1200"/>
            </a:lvl1pPr>
          </a:lstStyle>
          <a:p>
            <a:fld id="{5E641CA9-ACF8-4A35-827D-58CC0EA6AE76}" type="slidenum">
              <a:rPr lang="en-US" smtClean="0"/>
              <a:t>‹#›</a:t>
            </a:fld>
            <a:endParaRPr lang="en-US"/>
          </a:p>
        </p:txBody>
      </p:sp>
    </p:spTree>
    <p:extLst>
      <p:ext uri="{BB962C8B-B14F-4D97-AF65-F5344CB8AC3E}">
        <p14:creationId xmlns:p14="http://schemas.microsoft.com/office/powerpoint/2010/main" val="6094639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9075" cy="3508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265738" y="0"/>
            <a:ext cx="4029075" cy="350838"/>
          </a:xfrm>
          <a:prstGeom prst="rect">
            <a:avLst/>
          </a:prstGeom>
        </p:spPr>
        <p:txBody>
          <a:bodyPr vert="horz" lIns="91440" tIns="45720" rIns="91440" bIns="45720" rtlCol="0"/>
          <a:lstStyle>
            <a:lvl1pPr algn="r">
              <a:defRPr sz="1200"/>
            </a:lvl1pPr>
          </a:lstStyle>
          <a:p>
            <a:fld id="{6D7F251A-B453-46D3-AA12-375F11A4BF0F}" type="datetimeFigureOut">
              <a:rPr lang="en-US" smtClean="0"/>
              <a:t>9/16/2022</a:t>
            </a:fld>
            <a:endParaRPr lang="en-US"/>
          </a:p>
        </p:txBody>
      </p:sp>
      <p:sp>
        <p:nvSpPr>
          <p:cNvPr id="4" name="Slide Image Placeholder 3"/>
          <p:cNvSpPr>
            <a:spLocks noGrp="1" noRot="1" noChangeAspect="1"/>
          </p:cNvSpPr>
          <p:nvPr>
            <p:ph type="sldImg" idx="2"/>
          </p:nvPr>
        </p:nvSpPr>
        <p:spPr>
          <a:xfrm>
            <a:off x="2546350" y="876300"/>
            <a:ext cx="4203700" cy="23653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30275" y="3373438"/>
            <a:ext cx="7435850" cy="2760662"/>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659563"/>
            <a:ext cx="4029075" cy="3508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265738" y="6659563"/>
            <a:ext cx="4029075" cy="350837"/>
          </a:xfrm>
          <a:prstGeom prst="rect">
            <a:avLst/>
          </a:prstGeom>
        </p:spPr>
        <p:txBody>
          <a:bodyPr vert="horz" lIns="91440" tIns="45720" rIns="91440" bIns="45720" rtlCol="0" anchor="b"/>
          <a:lstStyle>
            <a:lvl1pPr algn="r">
              <a:defRPr sz="1200"/>
            </a:lvl1pPr>
          </a:lstStyle>
          <a:p>
            <a:fld id="{E7C8F77A-7902-4244-B979-7DF9D430445C}" type="slidenum">
              <a:rPr lang="en-US" smtClean="0"/>
              <a:t>‹#›</a:t>
            </a:fld>
            <a:endParaRPr lang="en-US"/>
          </a:p>
        </p:txBody>
      </p:sp>
    </p:spTree>
    <p:extLst>
      <p:ext uri="{BB962C8B-B14F-4D97-AF65-F5344CB8AC3E}">
        <p14:creationId xmlns:p14="http://schemas.microsoft.com/office/powerpoint/2010/main" val="21425065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99893E9-1F90-4CE9-A126-8E2F25729295}" type="datetime1">
              <a:rPr lang="en-US" smtClean="0"/>
              <a:t>9/16/2022</a:t>
            </a:fld>
            <a:endParaRPr lang="en-US"/>
          </a:p>
        </p:txBody>
      </p:sp>
      <p:sp>
        <p:nvSpPr>
          <p:cNvPr id="5" name="Footer Placeholder 4"/>
          <p:cNvSpPr>
            <a:spLocks noGrp="1"/>
          </p:cNvSpPr>
          <p:nvPr>
            <p:ph type="ftr" sz="quarter" idx="11"/>
          </p:nvPr>
        </p:nvSpPr>
        <p:spPr/>
        <p:txBody>
          <a:bodyPr/>
          <a:lstStyle/>
          <a:p>
            <a:r>
              <a:rPr lang="en-US" smtClean="0"/>
              <a:t>RedMiLL2022: Aslam Tabassum</a:t>
            </a:r>
            <a:endParaRPr lang="en-US"/>
          </a:p>
        </p:txBody>
      </p:sp>
      <p:sp>
        <p:nvSpPr>
          <p:cNvPr id="6" name="Slide Number Placeholder 5"/>
          <p:cNvSpPr>
            <a:spLocks noGrp="1"/>
          </p:cNvSpPr>
          <p:nvPr>
            <p:ph type="sldNum" sz="quarter" idx="12"/>
          </p:nvPr>
        </p:nvSpPr>
        <p:spPr/>
        <p:txBody>
          <a:bodyPr/>
          <a:lstStyle/>
          <a:p>
            <a:fld id="{E8DC9CB8-2772-4064-8A0C-B79CBCF206C8}" type="slidenum">
              <a:rPr lang="en-US" smtClean="0"/>
              <a:t>‹#›</a:t>
            </a:fld>
            <a:endParaRPr lang="en-US"/>
          </a:p>
        </p:txBody>
      </p:sp>
    </p:spTree>
    <p:extLst>
      <p:ext uri="{BB962C8B-B14F-4D97-AF65-F5344CB8AC3E}">
        <p14:creationId xmlns:p14="http://schemas.microsoft.com/office/powerpoint/2010/main" val="3379595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99EFDA-BA05-4A84-B50A-E9FAB9408F8E}" type="datetime1">
              <a:rPr lang="en-US" smtClean="0"/>
              <a:t>9/16/2022</a:t>
            </a:fld>
            <a:endParaRPr lang="en-US"/>
          </a:p>
        </p:txBody>
      </p:sp>
      <p:sp>
        <p:nvSpPr>
          <p:cNvPr id="5" name="Footer Placeholder 4"/>
          <p:cNvSpPr>
            <a:spLocks noGrp="1"/>
          </p:cNvSpPr>
          <p:nvPr>
            <p:ph type="ftr" sz="quarter" idx="11"/>
          </p:nvPr>
        </p:nvSpPr>
        <p:spPr/>
        <p:txBody>
          <a:bodyPr/>
          <a:lstStyle/>
          <a:p>
            <a:r>
              <a:rPr lang="en-US" smtClean="0"/>
              <a:t>RedMiLL2022: Aslam Tabassum</a:t>
            </a:r>
            <a:endParaRPr lang="en-US"/>
          </a:p>
        </p:txBody>
      </p:sp>
      <p:sp>
        <p:nvSpPr>
          <p:cNvPr id="6" name="Slide Number Placeholder 5"/>
          <p:cNvSpPr>
            <a:spLocks noGrp="1"/>
          </p:cNvSpPr>
          <p:nvPr>
            <p:ph type="sldNum" sz="quarter" idx="12"/>
          </p:nvPr>
        </p:nvSpPr>
        <p:spPr/>
        <p:txBody>
          <a:bodyPr/>
          <a:lstStyle/>
          <a:p>
            <a:fld id="{E8DC9CB8-2772-4064-8A0C-B79CBCF206C8}" type="slidenum">
              <a:rPr lang="en-US" smtClean="0"/>
              <a:t>‹#›</a:t>
            </a:fld>
            <a:endParaRPr lang="en-US"/>
          </a:p>
        </p:txBody>
      </p:sp>
    </p:spTree>
    <p:extLst>
      <p:ext uri="{BB962C8B-B14F-4D97-AF65-F5344CB8AC3E}">
        <p14:creationId xmlns:p14="http://schemas.microsoft.com/office/powerpoint/2010/main" val="1704149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9499126-EB1E-41E5-B98A-AF7F9BCF923B}" type="datetime1">
              <a:rPr lang="en-US" smtClean="0"/>
              <a:t>9/16/2022</a:t>
            </a:fld>
            <a:endParaRPr lang="en-US"/>
          </a:p>
        </p:txBody>
      </p:sp>
      <p:sp>
        <p:nvSpPr>
          <p:cNvPr id="5" name="Footer Placeholder 4"/>
          <p:cNvSpPr>
            <a:spLocks noGrp="1"/>
          </p:cNvSpPr>
          <p:nvPr>
            <p:ph type="ftr" sz="quarter" idx="11"/>
          </p:nvPr>
        </p:nvSpPr>
        <p:spPr/>
        <p:txBody>
          <a:bodyPr/>
          <a:lstStyle/>
          <a:p>
            <a:r>
              <a:rPr lang="en-US" smtClean="0"/>
              <a:t>RedMiLL2022: Aslam Tabassum</a:t>
            </a:r>
            <a:endParaRPr lang="en-US"/>
          </a:p>
        </p:txBody>
      </p:sp>
      <p:sp>
        <p:nvSpPr>
          <p:cNvPr id="6" name="Slide Number Placeholder 5"/>
          <p:cNvSpPr>
            <a:spLocks noGrp="1"/>
          </p:cNvSpPr>
          <p:nvPr>
            <p:ph type="sldNum" sz="quarter" idx="12"/>
          </p:nvPr>
        </p:nvSpPr>
        <p:spPr/>
        <p:txBody>
          <a:bodyPr/>
          <a:lstStyle/>
          <a:p>
            <a:fld id="{E8DC9CB8-2772-4064-8A0C-B79CBCF206C8}" type="slidenum">
              <a:rPr lang="en-US" smtClean="0"/>
              <a:t>‹#›</a:t>
            </a:fld>
            <a:endParaRPr lang="en-US"/>
          </a:p>
        </p:txBody>
      </p:sp>
    </p:spTree>
    <p:extLst>
      <p:ext uri="{BB962C8B-B14F-4D97-AF65-F5344CB8AC3E}">
        <p14:creationId xmlns:p14="http://schemas.microsoft.com/office/powerpoint/2010/main" val="1237046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C07C2F-A03F-4855-89EB-E256118020DC}" type="datetime1">
              <a:rPr lang="en-US" smtClean="0"/>
              <a:t>9/16/2022</a:t>
            </a:fld>
            <a:endParaRPr lang="en-US"/>
          </a:p>
        </p:txBody>
      </p:sp>
      <p:sp>
        <p:nvSpPr>
          <p:cNvPr id="5" name="Footer Placeholder 4"/>
          <p:cNvSpPr>
            <a:spLocks noGrp="1"/>
          </p:cNvSpPr>
          <p:nvPr>
            <p:ph type="ftr" sz="quarter" idx="11"/>
          </p:nvPr>
        </p:nvSpPr>
        <p:spPr/>
        <p:txBody>
          <a:bodyPr/>
          <a:lstStyle/>
          <a:p>
            <a:r>
              <a:rPr lang="en-US" smtClean="0"/>
              <a:t>RedMiLL2022: Aslam Tabassum</a:t>
            </a:r>
            <a:endParaRPr lang="en-US"/>
          </a:p>
        </p:txBody>
      </p:sp>
      <p:sp>
        <p:nvSpPr>
          <p:cNvPr id="6" name="Slide Number Placeholder 5"/>
          <p:cNvSpPr>
            <a:spLocks noGrp="1"/>
          </p:cNvSpPr>
          <p:nvPr>
            <p:ph type="sldNum" sz="quarter" idx="12"/>
          </p:nvPr>
        </p:nvSpPr>
        <p:spPr/>
        <p:txBody>
          <a:bodyPr/>
          <a:lstStyle/>
          <a:p>
            <a:fld id="{E8DC9CB8-2772-4064-8A0C-B79CBCF206C8}" type="slidenum">
              <a:rPr lang="en-US" smtClean="0"/>
              <a:t>‹#›</a:t>
            </a:fld>
            <a:endParaRPr lang="en-US"/>
          </a:p>
        </p:txBody>
      </p:sp>
    </p:spTree>
    <p:extLst>
      <p:ext uri="{BB962C8B-B14F-4D97-AF65-F5344CB8AC3E}">
        <p14:creationId xmlns:p14="http://schemas.microsoft.com/office/powerpoint/2010/main" val="1740123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5FFE3E0-796C-44BF-8D2D-0744BA833C12}" type="datetime1">
              <a:rPr lang="en-US" smtClean="0"/>
              <a:t>9/16/2022</a:t>
            </a:fld>
            <a:endParaRPr lang="en-US"/>
          </a:p>
        </p:txBody>
      </p:sp>
      <p:sp>
        <p:nvSpPr>
          <p:cNvPr id="5" name="Footer Placeholder 4"/>
          <p:cNvSpPr>
            <a:spLocks noGrp="1"/>
          </p:cNvSpPr>
          <p:nvPr>
            <p:ph type="ftr" sz="quarter" idx="11"/>
          </p:nvPr>
        </p:nvSpPr>
        <p:spPr/>
        <p:txBody>
          <a:bodyPr/>
          <a:lstStyle/>
          <a:p>
            <a:r>
              <a:rPr lang="en-US" smtClean="0"/>
              <a:t>RedMiLL2022: Aslam Tabassum</a:t>
            </a:r>
            <a:endParaRPr lang="en-US"/>
          </a:p>
        </p:txBody>
      </p:sp>
      <p:sp>
        <p:nvSpPr>
          <p:cNvPr id="6" name="Slide Number Placeholder 5"/>
          <p:cNvSpPr>
            <a:spLocks noGrp="1"/>
          </p:cNvSpPr>
          <p:nvPr>
            <p:ph type="sldNum" sz="quarter" idx="12"/>
          </p:nvPr>
        </p:nvSpPr>
        <p:spPr/>
        <p:txBody>
          <a:bodyPr/>
          <a:lstStyle/>
          <a:p>
            <a:fld id="{E8DC9CB8-2772-4064-8A0C-B79CBCF206C8}" type="slidenum">
              <a:rPr lang="en-US" smtClean="0"/>
              <a:t>‹#›</a:t>
            </a:fld>
            <a:endParaRPr lang="en-US"/>
          </a:p>
        </p:txBody>
      </p:sp>
    </p:spTree>
    <p:extLst>
      <p:ext uri="{BB962C8B-B14F-4D97-AF65-F5344CB8AC3E}">
        <p14:creationId xmlns:p14="http://schemas.microsoft.com/office/powerpoint/2010/main" val="3785758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F2B0253-77BB-49B8-B1D4-C2987C0E4E04}" type="datetime1">
              <a:rPr lang="en-US" smtClean="0"/>
              <a:t>9/16/2022</a:t>
            </a:fld>
            <a:endParaRPr lang="en-US"/>
          </a:p>
        </p:txBody>
      </p:sp>
      <p:sp>
        <p:nvSpPr>
          <p:cNvPr id="6" name="Footer Placeholder 5"/>
          <p:cNvSpPr>
            <a:spLocks noGrp="1"/>
          </p:cNvSpPr>
          <p:nvPr>
            <p:ph type="ftr" sz="quarter" idx="11"/>
          </p:nvPr>
        </p:nvSpPr>
        <p:spPr/>
        <p:txBody>
          <a:bodyPr/>
          <a:lstStyle/>
          <a:p>
            <a:r>
              <a:rPr lang="en-US" smtClean="0"/>
              <a:t>RedMiLL2022: Aslam Tabassum</a:t>
            </a:r>
            <a:endParaRPr lang="en-US"/>
          </a:p>
        </p:txBody>
      </p:sp>
      <p:sp>
        <p:nvSpPr>
          <p:cNvPr id="7" name="Slide Number Placeholder 6"/>
          <p:cNvSpPr>
            <a:spLocks noGrp="1"/>
          </p:cNvSpPr>
          <p:nvPr>
            <p:ph type="sldNum" sz="quarter" idx="12"/>
          </p:nvPr>
        </p:nvSpPr>
        <p:spPr/>
        <p:txBody>
          <a:bodyPr/>
          <a:lstStyle/>
          <a:p>
            <a:fld id="{E8DC9CB8-2772-4064-8A0C-B79CBCF206C8}" type="slidenum">
              <a:rPr lang="en-US" smtClean="0"/>
              <a:t>‹#›</a:t>
            </a:fld>
            <a:endParaRPr lang="en-US"/>
          </a:p>
        </p:txBody>
      </p:sp>
    </p:spTree>
    <p:extLst>
      <p:ext uri="{BB962C8B-B14F-4D97-AF65-F5344CB8AC3E}">
        <p14:creationId xmlns:p14="http://schemas.microsoft.com/office/powerpoint/2010/main" val="1128536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5FFD5E9-9775-4F2A-9F09-110EDBBDB098}" type="datetime1">
              <a:rPr lang="en-US" smtClean="0"/>
              <a:t>9/16/2022</a:t>
            </a:fld>
            <a:endParaRPr lang="en-US"/>
          </a:p>
        </p:txBody>
      </p:sp>
      <p:sp>
        <p:nvSpPr>
          <p:cNvPr id="8" name="Footer Placeholder 7"/>
          <p:cNvSpPr>
            <a:spLocks noGrp="1"/>
          </p:cNvSpPr>
          <p:nvPr>
            <p:ph type="ftr" sz="quarter" idx="11"/>
          </p:nvPr>
        </p:nvSpPr>
        <p:spPr/>
        <p:txBody>
          <a:bodyPr/>
          <a:lstStyle/>
          <a:p>
            <a:r>
              <a:rPr lang="en-US" smtClean="0"/>
              <a:t>RedMiLL2022: Aslam Tabassum</a:t>
            </a:r>
            <a:endParaRPr lang="en-US"/>
          </a:p>
        </p:txBody>
      </p:sp>
      <p:sp>
        <p:nvSpPr>
          <p:cNvPr id="9" name="Slide Number Placeholder 8"/>
          <p:cNvSpPr>
            <a:spLocks noGrp="1"/>
          </p:cNvSpPr>
          <p:nvPr>
            <p:ph type="sldNum" sz="quarter" idx="12"/>
          </p:nvPr>
        </p:nvSpPr>
        <p:spPr/>
        <p:txBody>
          <a:bodyPr/>
          <a:lstStyle/>
          <a:p>
            <a:fld id="{E8DC9CB8-2772-4064-8A0C-B79CBCF206C8}" type="slidenum">
              <a:rPr lang="en-US" smtClean="0"/>
              <a:t>‹#›</a:t>
            </a:fld>
            <a:endParaRPr lang="en-US"/>
          </a:p>
        </p:txBody>
      </p:sp>
    </p:spTree>
    <p:extLst>
      <p:ext uri="{BB962C8B-B14F-4D97-AF65-F5344CB8AC3E}">
        <p14:creationId xmlns:p14="http://schemas.microsoft.com/office/powerpoint/2010/main" val="844667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AA8C4B4-518F-41F0-8E46-7F8B801278CE}" type="datetime1">
              <a:rPr lang="en-US" smtClean="0"/>
              <a:t>9/16/2022</a:t>
            </a:fld>
            <a:endParaRPr lang="en-US"/>
          </a:p>
        </p:txBody>
      </p:sp>
      <p:sp>
        <p:nvSpPr>
          <p:cNvPr id="4" name="Footer Placeholder 3"/>
          <p:cNvSpPr>
            <a:spLocks noGrp="1"/>
          </p:cNvSpPr>
          <p:nvPr>
            <p:ph type="ftr" sz="quarter" idx="11"/>
          </p:nvPr>
        </p:nvSpPr>
        <p:spPr/>
        <p:txBody>
          <a:bodyPr/>
          <a:lstStyle/>
          <a:p>
            <a:r>
              <a:rPr lang="en-US" smtClean="0"/>
              <a:t>RedMiLL2022: Aslam Tabassum</a:t>
            </a:r>
            <a:endParaRPr lang="en-US"/>
          </a:p>
        </p:txBody>
      </p:sp>
      <p:sp>
        <p:nvSpPr>
          <p:cNvPr id="5" name="Slide Number Placeholder 4"/>
          <p:cNvSpPr>
            <a:spLocks noGrp="1"/>
          </p:cNvSpPr>
          <p:nvPr>
            <p:ph type="sldNum" sz="quarter" idx="12"/>
          </p:nvPr>
        </p:nvSpPr>
        <p:spPr/>
        <p:txBody>
          <a:bodyPr/>
          <a:lstStyle/>
          <a:p>
            <a:fld id="{E8DC9CB8-2772-4064-8A0C-B79CBCF206C8}" type="slidenum">
              <a:rPr lang="en-US" smtClean="0"/>
              <a:t>‹#›</a:t>
            </a:fld>
            <a:endParaRPr lang="en-US"/>
          </a:p>
        </p:txBody>
      </p:sp>
    </p:spTree>
    <p:extLst>
      <p:ext uri="{BB962C8B-B14F-4D97-AF65-F5344CB8AC3E}">
        <p14:creationId xmlns:p14="http://schemas.microsoft.com/office/powerpoint/2010/main" val="759492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C25716-6247-4924-A687-B58036572F19}" type="datetime1">
              <a:rPr lang="en-US" smtClean="0"/>
              <a:t>9/16/2022</a:t>
            </a:fld>
            <a:endParaRPr lang="en-US"/>
          </a:p>
        </p:txBody>
      </p:sp>
      <p:sp>
        <p:nvSpPr>
          <p:cNvPr id="3" name="Footer Placeholder 2"/>
          <p:cNvSpPr>
            <a:spLocks noGrp="1"/>
          </p:cNvSpPr>
          <p:nvPr>
            <p:ph type="ftr" sz="quarter" idx="11"/>
          </p:nvPr>
        </p:nvSpPr>
        <p:spPr/>
        <p:txBody>
          <a:bodyPr/>
          <a:lstStyle/>
          <a:p>
            <a:r>
              <a:rPr lang="en-US" smtClean="0"/>
              <a:t>RedMiLL2022: Aslam Tabassum</a:t>
            </a:r>
            <a:endParaRPr lang="en-US"/>
          </a:p>
        </p:txBody>
      </p:sp>
      <p:sp>
        <p:nvSpPr>
          <p:cNvPr id="4" name="Slide Number Placeholder 3"/>
          <p:cNvSpPr>
            <a:spLocks noGrp="1"/>
          </p:cNvSpPr>
          <p:nvPr>
            <p:ph type="sldNum" sz="quarter" idx="12"/>
          </p:nvPr>
        </p:nvSpPr>
        <p:spPr/>
        <p:txBody>
          <a:bodyPr/>
          <a:lstStyle/>
          <a:p>
            <a:fld id="{E8DC9CB8-2772-4064-8A0C-B79CBCF206C8}" type="slidenum">
              <a:rPr lang="en-US" smtClean="0"/>
              <a:t>‹#›</a:t>
            </a:fld>
            <a:endParaRPr lang="en-US"/>
          </a:p>
        </p:txBody>
      </p:sp>
    </p:spTree>
    <p:extLst>
      <p:ext uri="{BB962C8B-B14F-4D97-AF65-F5344CB8AC3E}">
        <p14:creationId xmlns:p14="http://schemas.microsoft.com/office/powerpoint/2010/main" val="1052152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B326A41-CBA5-4E34-8DD8-683F09C93523}" type="datetime1">
              <a:rPr lang="en-US" smtClean="0"/>
              <a:t>9/16/2022</a:t>
            </a:fld>
            <a:endParaRPr lang="en-US"/>
          </a:p>
        </p:txBody>
      </p:sp>
      <p:sp>
        <p:nvSpPr>
          <p:cNvPr id="6" name="Footer Placeholder 5"/>
          <p:cNvSpPr>
            <a:spLocks noGrp="1"/>
          </p:cNvSpPr>
          <p:nvPr>
            <p:ph type="ftr" sz="quarter" idx="11"/>
          </p:nvPr>
        </p:nvSpPr>
        <p:spPr/>
        <p:txBody>
          <a:bodyPr/>
          <a:lstStyle/>
          <a:p>
            <a:r>
              <a:rPr lang="en-US" smtClean="0"/>
              <a:t>RedMiLL2022: Aslam Tabassum</a:t>
            </a:r>
            <a:endParaRPr lang="en-US"/>
          </a:p>
        </p:txBody>
      </p:sp>
      <p:sp>
        <p:nvSpPr>
          <p:cNvPr id="7" name="Slide Number Placeholder 6"/>
          <p:cNvSpPr>
            <a:spLocks noGrp="1"/>
          </p:cNvSpPr>
          <p:nvPr>
            <p:ph type="sldNum" sz="quarter" idx="12"/>
          </p:nvPr>
        </p:nvSpPr>
        <p:spPr/>
        <p:txBody>
          <a:bodyPr/>
          <a:lstStyle/>
          <a:p>
            <a:fld id="{E8DC9CB8-2772-4064-8A0C-B79CBCF206C8}" type="slidenum">
              <a:rPr lang="en-US" smtClean="0"/>
              <a:t>‹#›</a:t>
            </a:fld>
            <a:endParaRPr lang="en-US"/>
          </a:p>
        </p:txBody>
      </p:sp>
    </p:spTree>
    <p:extLst>
      <p:ext uri="{BB962C8B-B14F-4D97-AF65-F5344CB8AC3E}">
        <p14:creationId xmlns:p14="http://schemas.microsoft.com/office/powerpoint/2010/main" val="295960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5FE7D4D-A061-4B33-8525-6E39401E621B}" type="datetime1">
              <a:rPr lang="en-US" smtClean="0"/>
              <a:t>9/16/2022</a:t>
            </a:fld>
            <a:endParaRPr lang="en-US"/>
          </a:p>
        </p:txBody>
      </p:sp>
      <p:sp>
        <p:nvSpPr>
          <p:cNvPr id="6" name="Footer Placeholder 5"/>
          <p:cNvSpPr>
            <a:spLocks noGrp="1"/>
          </p:cNvSpPr>
          <p:nvPr>
            <p:ph type="ftr" sz="quarter" idx="11"/>
          </p:nvPr>
        </p:nvSpPr>
        <p:spPr/>
        <p:txBody>
          <a:bodyPr/>
          <a:lstStyle/>
          <a:p>
            <a:r>
              <a:rPr lang="en-US" smtClean="0"/>
              <a:t>RedMiLL2022: Aslam Tabassum</a:t>
            </a:r>
            <a:endParaRPr lang="en-US"/>
          </a:p>
        </p:txBody>
      </p:sp>
      <p:sp>
        <p:nvSpPr>
          <p:cNvPr id="7" name="Slide Number Placeholder 6"/>
          <p:cNvSpPr>
            <a:spLocks noGrp="1"/>
          </p:cNvSpPr>
          <p:nvPr>
            <p:ph type="sldNum" sz="quarter" idx="12"/>
          </p:nvPr>
        </p:nvSpPr>
        <p:spPr/>
        <p:txBody>
          <a:bodyPr/>
          <a:lstStyle/>
          <a:p>
            <a:fld id="{E8DC9CB8-2772-4064-8A0C-B79CBCF206C8}" type="slidenum">
              <a:rPr lang="en-US" smtClean="0"/>
              <a:t>‹#›</a:t>
            </a:fld>
            <a:endParaRPr lang="en-US"/>
          </a:p>
        </p:txBody>
      </p:sp>
    </p:spTree>
    <p:extLst>
      <p:ext uri="{BB962C8B-B14F-4D97-AF65-F5344CB8AC3E}">
        <p14:creationId xmlns:p14="http://schemas.microsoft.com/office/powerpoint/2010/main" val="629157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79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538825-5FBB-4428-8381-2B04CE32B012}" type="datetime1">
              <a:rPr lang="en-US" smtClean="0"/>
              <a:t>9/16/2022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RedMiLL2022: Aslam Tabassum</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DC9CB8-2772-4064-8A0C-B79CBCF206C8}" type="slidenum">
              <a:rPr lang="en-US" smtClean="0"/>
              <a:t>‹#›</a:t>
            </a:fld>
            <a:endParaRPr lang="en-US"/>
          </a:p>
        </p:txBody>
      </p:sp>
    </p:spTree>
    <p:extLst>
      <p:ext uri="{BB962C8B-B14F-4D97-AF65-F5344CB8AC3E}">
        <p14:creationId xmlns:p14="http://schemas.microsoft.com/office/powerpoint/2010/main" val="24766576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tabassumaslam5@gmail.com" TargetMode="External"/><Relationship Id="rId2" Type="http://schemas.openxmlformats.org/officeDocument/2006/relationships/hyperlink" Target="mailto:tabassum@lahoreschool.edu.pk"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34896" y="546290"/>
            <a:ext cx="9144000" cy="3129597"/>
          </a:xfrm>
        </p:spPr>
        <p:txBody>
          <a:bodyPr>
            <a:normAutofit/>
          </a:bodyPr>
          <a:lstStyle/>
          <a:p>
            <a:r>
              <a:rPr lang="en-US" sz="4400" b="1" dirty="0">
                <a:latin typeface="Arial Narrow" panose="020B0606020202030204" pitchFamily="34" charset="0"/>
              </a:rPr>
              <a:t>Antecedents of Financial Information Literacy and Financial Management Behavior of University Students: Social Cognitive Perspective </a:t>
            </a:r>
            <a:endParaRPr lang="en-US" dirty="0"/>
          </a:p>
        </p:txBody>
      </p:sp>
      <p:sp>
        <p:nvSpPr>
          <p:cNvPr id="3" name="Subtitle 2"/>
          <p:cNvSpPr>
            <a:spLocks noGrp="1"/>
          </p:cNvSpPr>
          <p:nvPr>
            <p:ph type="subTitle" idx="1"/>
          </p:nvPr>
        </p:nvSpPr>
        <p:spPr>
          <a:xfrm>
            <a:off x="314036" y="4544147"/>
            <a:ext cx="9550400" cy="2235344"/>
          </a:xfrm>
        </p:spPr>
        <p:txBody>
          <a:bodyPr>
            <a:normAutofit fontScale="92500" lnSpcReduction="10000"/>
          </a:bodyPr>
          <a:lstStyle/>
          <a:p>
            <a:pPr algn="l">
              <a:lnSpc>
                <a:spcPct val="110000"/>
              </a:lnSpc>
              <a:spcBef>
                <a:spcPts val="0"/>
              </a:spcBef>
            </a:pPr>
            <a:r>
              <a:rPr lang="en-US" dirty="0" smtClean="0"/>
              <a:t>​​</a:t>
            </a:r>
            <a:r>
              <a:rPr lang="en-US" dirty="0" smtClean="0">
                <a:latin typeface="Times New Roman" panose="02020603050405020304" pitchFamily="18" charset="0"/>
                <a:cs typeface="Times New Roman" panose="02020603050405020304" pitchFamily="18" charset="0"/>
              </a:rPr>
              <a:t>Presented By: </a:t>
            </a:r>
            <a:endParaRPr lang="en-US" dirty="0">
              <a:latin typeface="Times New Roman" panose="02020603050405020304" pitchFamily="18" charset="0"/>
              <a:cs typeface="Times New Roman" panose="02020603050405020304" pitchFamily="18" charset="0"/>
            </a:endParaRPr>
          </a:p>
          <a:p>
            <a:pPr algn="l">
              <a:lnSpc>
                <a:spcPct val="110000"/>
              </a:lnSpc>
              <a:spcBef>
                <a:spcPts val="0"/>
              </a:spcBef>
            </a:pPr>
            <a:r>
              <a:rPr lang="en-US" b="1" dirty="0" err="1" smtClean="0">
                <a:latin typeface="Times New Roman" panose="02020603050405020304" pitchFamily="18" charset="0"/>
                <a:cs typeface="Times New Roman" panose="02020603050405020304" pitchFamily="18" charset="0"/>
              </a:rPr>
              <a:t>Tabassum</a:t>
            </a:r>
            <a:r>
              <a:rPr lang="en-US" b="1" dirty="0" smtClean="0">
                <a:latin typeface="Times New Roman" panose="02020603050405020304" pitchFamily="18" charset="0"/>
                <a:cs typeface="Times New Roman" panose="02020603050405020304" pitchFamily="18" charset="0"/>
              </a:rPr>
              <a:t> Aslam </a:t>
            </a:r>
          </a:p>
          <a:p>
            <a:pPr algn="l">
              <a:lnSpc>
                <a:spcPct val="110000"/>
              </a:lnSpc>
              <a:spcBef>
                <a:spcPts val="0"/>
              </a:spcBef>
            </a:pPr>
            <a:r>
              <a:rPr lang="en-US" b="1" dirty="0" smtClean="0">
                <a:latin typeface="Times New Roman" panose="02020603050405020304" pitchFamily="18" charset="0"/>
                <a:cs typeface="Times New Roman" panose="02020603050405020304" pitchFamily="18" charset="0"/>
              </a:rPr>
              <a:t>Ph.D. Scholar, </a:t>
            </a:r>
            <a:r>
              <a:rPr lang="en-US" dirty="0" smtClean="0">
                <a:latin typeface="Times New Roman" panose="02020603050405020304" pitchFamily="18" charset="0"/>
                <a:cs typeface="Times New Roman" panose="02020603050405020304" pitchFamily="18" charset="0"/>
              </a:rPr>
              <a:t>Institute of Information Management, Punjab University, Lahore</a:t>
            </a:r>
          </a:p>
          <a:p>
            <a:pPr algn="l">
              <a:lnSpc>
                <a:spcPct val="110000"/>
              </a:lnSpc>
              <a:spcBef>
                <a:spcPts val="0"/>
              </a:spcBef>
            </a:pPr>
            <a:r>
              <a:rPr lang="en-US" b="1" dirty="0" smtClean="0">
                <a:latin typeface="Times New Roman" panose="02020603050405020304" pitchFamily="18" charset="0"/>
                <a:cs typeface="Times New Roman" panose="02020603050405020304" pitchFamily="18" charset="0"/>
              </a:rPr>
              <a:t>Librarian</a:t>
            </a:r>
            <a:r>
              <a:rPr lang="en-US" dirty="0" smtClean="0">
                <a:latin typeface="Times New Roman" panose="02020603050405020304" pitchFamily="18" charset="0"/>
                <a:cs typeface="Times New Roman" panose="02020603050405020304" pitchFamily="18" charset="0"/>
              </a:rPr>
              <a:t>, Lahore School of Economics, Teaching Research &amp; Resource Center-3 (Social Sciences), &amp; Case Study Unit,</a:t>
            </a:r>
          </a:p>
          <a:p>
            <a:pPr algn="l">
              <a:lnSpc>
                <a:spcPct val="110000"/>
              </a:lnSpc>
              <a:spcBef>
                <a:spcPts val="0"/>
              </a:spcBef>
            </a:pPr>
            <a:r>
              <a:rPr lang="en-US" dirty="0" smtClean="0">
                <a:latin typeface="Times New Roman" panose="02020603050405020304" pitchFamily="18" charset="0"/>
                <a:cs typeface="Times New Roman" panose="02020603050405020304" pitchFamily="18" charset="0"/>
              </a:rPr>
              <a:t>E-mail: </a:t>
            </a:r>
            <a:r>
              <a:rPr lang="en-US" dirty="0" smtClean="0">
                <a:latin typeface="Times New Roman" panose="02020603050405020304" pitchFamily="18" charset="0"/>
                <a:cs typeface="Times New Roman" panose="02020603050405020304" pitchFamily="18" charset="0"/>
                <a:hlinkClick r:id="rId2"/>
              </a:rPr>
              <a:t>tabassum@lahoreschool.edu.pk</a:t>
            </a:r>
            <a:r>
              <a:rPr lang="en-US" dirty="0" smtClean="0">
                <a:latin typeface="Times New Roman" panose="02020603050405020304" pitchFamily="18" charset="0"/>
                <a:cs typeface="Times New Roman" panose="02020603050405020304" pitchFamily="18" charset="0"/>
              </a:rPr>
              <a:t>, E-mail: </a:t>
            </a:r>
            <a:r>
              <a:rPr lang="en-US" dirty="0" smtClean="0">
                <a:latin typeface="Times New Roman" panose="02020603050405020304" pitchFamily="18" charset="0"/>
                <a:cs typeface="Times New Roman" panose="02020603050405020304" pitchFamily="18" charset="0"/>
                <a:hlinkClick r:id="rId3"/>
              </a:rPr>
              <a:t>tabassumaslam5@gmail.com</a:t>
            </a:r>
            <a:r>
              <a:rPr lang="en-US"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09421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43711" y="1079108"/>
            <a:ext cx="4574088" cy="1676617"/>
          </a:xfrm>
        </p:spPr>
        <p:txBody>
          <a:bodyPr/>
          <a:lstStyle/>
          <a:p>
            <a:r>
              <a:rPr lang="en-US" b="1" dirty="0" smtClean="0"/>
              <a:t>Personal factors </a:t>
            </a:r>
            <a:endParaRPr lang="en-US" b="1" dirty="0"/>
          </a:p>
        </p:txBody>
      </p:sp>
      <p:sp>
        <p:nvSpPr>
          <p:cNvPr id="6" name="Content Placeholder 5"/>
          <p:cNvSpPr>
            <a:spLocks noGrp="1"/>
          </p:cNvSpPr>
          <p:nvPr>
            <p:ph sz="half" idx="1"/>
          </p:nvPr>
        </p:nvSpPr>
        <p:spPr>
          <a:xfrm>
            <a:off x="843711" y="3392129"/>
            <a:ext cx="3472391" cy="2701193"/>
          </a:xfrm>
        </p:spPr>
        <p:txBody>
          <a:bodyPr/>
          <a:lstStyle/>
          <a:p>
            <a:pPr marL="0" indent="0">
              <a:buNone/>
            </a:pPr>
            <a:r>
              <a:rPr lang="en-US" b="1" dirty="0" smtClean="0"/>
              <a:t>Biological/Personnel </a:t>
            </a:r>
          </a:p>
          <a:p>
            <a:pPr marL="0" indent="0">
              <a:buNone/>
            </a:pPr>
            <a:r>
              <a:rPr lang="en-US" b="1" dirty="0" smtClean="0"/>
              <a:t>Cognitive </a:t>
            </a:r>
            <a:endParaRPr lang="en-US" dirty="0" smtClean="0"/>
          </a:p>
          <a:p>
            <a:pPr marL="0" indent="0">
              <a:buNone/>
            </a:pPr>
            <a:r>
              <a:rPr lang="en-US" b="1" dirty="0" smtClean="0"/>
              <a:t>Effective factors </a:t>
            </a:r>
          </a:p>
        </p:txBody>
      </p:sp>
      <p:grpSp>
        <p:nvGrpSpPr>
          <p:cNvPr id="2" name="Group 1"/>
          <p:cNvGrpSpPr/>
          <p:nvPr/>
        </p:nvGrpSpPr>
        <p:grpSpPr>
          <a:xfrm>
            <a:off x="5875118" y="785092"/>
            <a:ext cx="5402482" cy="5391871"/>
            <a:chOff x="5856645" y="1369281"/>
            <a:chExt cx="4333371" cy="4553744"/>
          </a:xfrm>
        </p:grpSpPr>
        <p:sp>
          <p:nvSpPr>
            <p:cNvPr id="3" name="Freeform 2"/>
            <p:cNvSpPr/>
            <p:nvPr/>
          </p:nvSpPr>
          <p:spPr>
            <a:xfrm>
              <a:off x="6613272" y="1369281"/>
              <a:ext cx="2382946" cy="2085510"/>
            </a:xfrm>
            <a:custGeom>
              <a:avLst/>
              <a:gdLst>
                <a:gd name="connsiteX0" fmla="*/ 163721 w 2137317"/>
                <a:gd name="connsiteY0" fmla="*/ 0 h 2046507"/>
                <a:gd name="connsiteX1" fmla="*/ 1973596 w 2137317"/>
                <a:gd name="connsiteY1" fmla="*/ 0 h 2046507"/>
                <a:gd name="connsiteX2" fmla="*/ 2137317 w 2137317"/>
                <a:gd name="connsiteY2" fmla="*/ 163721 h 2046507"/>
                <a:gd name="connsiteX3" fmla="*/ 2137317 w 2137317"/>
                <a:gd name="connsiteY3" fmla="*/ 2046507 h 2046507"/>
                <a:gd name="connsiteX4" fmla="*/ 2137317 w 2137317"/>
                <a:gd name="connsiteY4" fmla="*/ 2046507 h 2046507"/>
                <a:gd name="connsiteX5" fmla="*/ 0 w 2137317"/>
                <a:gd name="connsiteY5" fmla="*/ 2046507 h 2046507"/>
                <a:gd name="connsiteX6" fmla="*/ 0 w 2137317"/>
                <a:gd name="connsiteY6" fmla="*/ 2046507 h 2046507"/>
                <a:gd name="connsiteX7" fmla="*/ 0 w 2137317"/>
                <a:gd name="connsiteY7" fmla="*/ 163721 h 2046507"/>
                <a:gd name="connsiteX8" fmla="*/ 163721 w 2137317"/>
                <a:gd name="connsiteY8" fmla="*/ 0 h 2046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7317" h="2046507">
                  <a:moveTo>
                    <a:pt x="163721" y="0"/>
                  </a:moveTo>
                  <a:lnTo>
                    <a:pt x="1973596" y="0"/>
                  </a:lnTo>
                  <a:cubicBezTo>
                    <a:pt x="2064017" y="0"/>
                    <a:pt x="2137317" y="73300"/>
                    <a:pt x="2137317" y="163721"/>
                  </a:cubicBezTo>
                  <a:lnTo>
                    <a:pt x="2137317" y="2046507"/>
                  </a:lnTo>
                  <a:lnTo>
                    <a:pt x="2137317" y="2046507"/>
                  </a:lnTo>
                  <a:lnTo>
                    <a:pt x="0" y="2046507"/>
                  </a:lnTo>
                  <a:lnTo>
                    <a:pt x="0" y="2046507"/>
                  </a:lnTo>
                  <a:lnTo>
                    <a:pt x="0" y="163721"/>
                  </a:lnTo>
                  <a:cubicBezTo>
                    <a:pt x="0" y="73300"/>
                    <a:pt x="73300" y="0"/>
                    <a:pt x="163721" y="0"/>
                  </a:cubicBez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192" tIns="93672" rIns="63192" bIns="15240" numCol="1" spcCol="1270" anchor="t" anchorCtr="0">
              <a:noAutofit/>
            </a:bodyPr>
            <a:lstStyle/>
            <a:p>
              <a:pPr marL="114300" lvl="1" indent="-114300" algn="l" defTabSz="533400">
                <a:lnSpc>
                  <a:spcPct val="90000"/>
                </a:lnSpc>
                <a:spcBef>
                  <a:spcPct val="0"/>
                </a:spcBef>
                <a:spcAft>
                  <a:spcPct val="15000"/>
                </a:spcAft>
                <a:buChar char="••"/>
              </a:pPr>
              <a:r>
                <a:rPr lang="en-US" sz="1500" b="1" kern="1200" dirty="0" smtClean="0">
                  <a:latin typeface="+mj-lt"/>
                  <a:cs typeface="Arial" panose="020B0604020202020204" pitchFamily="34" charset="0"/>
                </a:rPr>
                <a:t>Demographic </a:t>
              </a:r>
            </a:p>
            <a:p>
              <a:pPr marL="0" lvl="1" algn="l" defTabSz="533400">
                <a:lnSpc>
                  <a:spcPct val="90000"/>
                </a:lnSpc>
                <a:spcBef>
                  <a:spcPct val="0"/>
                </a:spcBef>
                <a:spcAft>
                  <a:spcPct val="15000"/>
                </a:spcAft>
              </a:pPr>
              <a:r>
                <a:rPr lang="en-US" sz="1500" kern="1200" dirty="0" smtClean="0">
                  <a:latin typeface="+mj-lt"/>
                  <a:cs typeface="Arial" panose="020B0604020202020204" pitchFamily="34" charset="0"/>
                </a:rPr>
                <a:t>Age, Gender, Sector Level, </a:t>
              </a:r>
              <a:r>
                <a:rPr lang="en-US" sz="1500" kern="1200" dirty="0" err="1" smtClean="0">
                  <a:latin typeface="+mj-lt"/>
                  <a:cs typeface="Arial" panose="020B0604020202020204" pitchFamily="34" charset="0"/>
                </a:rPr>
                <a:t>CGPA</a:t>
              </a:r>
              <a:r>
                <a:rPr lang="en-US" sz="1500" kern="1200" dirty="0" smtClean="0">
                  <a:latin typeface="+mj-lt"/>
                  <a:cs typeface="Arial" panose="020B0604020202020204" pitchFamily="34" charset="0"/>
                </a:rPr>
                <a:t>, Education Level, Discipline of Study, Place of Residence, Work Experience, Owning a Bank Account,</a:t>
              </a:r>
              <a:endParaRPr lang="en-US" sz="1500" kern="1200" dirty="0">
                <a:latin typeface="+mj-lt"/>
                <a:cs typeface="Arial" panose="020B0604020202020204" pitchFamily="34" charset="0"/>
              </a:endParaRPr>
            </a:p>
            <a:p>
              <a:pPr marL="114300" lvl="1" indent="-114300" algn="l" defTabSz="533400">
                <a:lnSpc>
                  <a:spcPct val="90000"/>
                </a:lnSpc>
                <a:spcBef>
                  <a:spcPct val="0"/>
                </a:spcBef>
                <a:spcAft>
                  <a:spcPct val="15000"/>
                </a:spcAft>
                <a:buChar char="••"/>
              </a:pPr>
              <a:r>
                <a:rPr lang="en-US" sz="1500" b="1" kern="1200" dirty="0" smtClean="0">
                  <a:latin typeface="+mj-lt"/>
                  <a:cs typeface="Arial" panose="020B0604020202020204" pitchFamily="34" charset="0"/>
                </a:rPr>
                <a:t>Socio-Economic</a:t>
              </a:r>
              <a:endParaRPr lang="en-US" sz="1500" kern="1200" dirty="0">
                <a:latin typeface="+mj-lt"/>
                <a:cs typeface="Arial" panose="020B0604020202020204" pitchFamily="34" charset="0"/>
              </a:endParaRPr>
            </a:p>
            <a:p>
              <a:pPr marL="0" lvl="1" algn="l" defTabSz="533400">
                <a:lnSpc>
                  <a:spcPct val="90000"/>
                </a:lnSpc>
                <a:spcBef>
                  <a:spcPct val="0"/>
                </a:spcBef>
                <a:spcAft>
                  <a:spcPct val="15000"/>
                </a:spcAft>
              </a:pPr>
              <a:r>
                <a:rPr lang="en-US" sz="1500" kern="1200" dirty="0" smtClean="0">
                  <a:latin typeface="+mj-lt"/>
                  <a:cs typeface="Arial" panose="020B0604020202020204" pitchFamily="34" charset="0"/>
                </a:rPr>
                <a:t>Parent’s education level (father/mothers)</a:t>
              </a:r>
              <a:endParaRPr lang="en-US" sz="1500" kern="1200" dirty="0">
                <a:latin typeface="+mj-lt"/>
                <a:cs typeface="Arial" panose="020B0604020202020204" pitchFamily="34" charset="0"/>
              </a:endParaRPr>
            </a:p>
            <a:p>
              <a:pPr marL="0" lvl="1" algn="l" defTabSz="533400">
                <a:lnSpc>
                  <a:spcPct val="90000"/>
                </a:lnSpc>
                <a:spcBef>
                  <a:spcPct val="0"/>
                </a:spcBef>
                <a:spcAft>
                  <a:spcPct val="15000"/>
                </a:spcAft>
              </a:pPr>
              <a:r>
                <a:rPr lang="en-US" sz="1500" kern="1200" dirty="0" smtClean="0">
                  <a:latin typeface="+mj-lt"/>
                  <a:cs typeface="Arial" panose="020B0604020202020204" pitchFamily="34" charset="0"/>
                </a:rPr>
                <a:t>Monthly Income of Parents (father/mother)</a:t>
              </a:r>
              <a:endParaRPr lang="en-US" sz="1500" kern="1200" dirty="0">
                <a:latin typeface="+mj-lt"/>
                <a:cs typeface="Arial" panose="020B0604020202020204" pitchFamily="34" charset="0"/>
              </a:endParaRPr>
            </a:p>
          </p:txBody>
        </p:sp>
        <p:sp>
          <p:nvSpPr>
            <p:cNvPr id="4" name="Freeform 3"/>
            <p:cNvSpPr/>
            <p:nvPr/>
          </p:nvSpPr>
          <p:spPr>
            <a:xfrm>
              <a:off x="6604235" y="3416509"/>
              <a:ext cx="2391983" cy="577832"/>
            </a:xfrm>
            <a:custGeom>
              <a:avLst/>
              <a:gdLst>
                <a:gd name="connsiteX0" fmla="*/ 0 w 2208965"/>
                <a:gd name="connsiteY0" fmla="*/ 0 h 577832"/>
                <a:gd name="connsiteX1" fmla="*/ 2208965 w 2208965"/>
                <a:gd name="connsiteY1" fmla="*/ 0 h 577832"/>
                <a:gd name="connsiteX2" fmla="*/ 2208965 w 2208965"/>
                <a:gd name="connsiteY2" fmla="*/ 577832 h 577832"/>
                <a:gd name="connsiteX3" fmla="*/ 0 w 2208965"/>
                <a:gd name="connsiteY3" fmla="*/ 577832 h 577832"/>
                <a:gd name="connsiteX4" fmla="*/ 0 w 2208965"/>
                <a:gd name="connsiteY4" fmla="*/ 0 h 577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8965" h="577832">
                  <a:moveTo>
                    <a:pt x="0" y="0"/>
                  </a:moveTo>
                  <a:lnTo>
                    <a:pt x="2208965" y="0"/>
                  </a:lnTo>
                  <a:lnTo>
                    <a:pt x="2208965" y="577832"/>
                  </a:lnTo>
                  <a:lnTo>
                    <a:pt x="0" y="577832"/>
                  </a:lnTo>
                  <a:lnTo>
                    <a:pt x="0"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6200" tIns="0" rIns="678756" bIns="0" numCol="1" spcCol="1270" anchor="ctr" anchorCtr="0">
              <a:noAutofit/>
            </a:bodyPr>
            <a:lstStyle/>
            <a:p>
              <a:pPr lvl="0" algn="l" defTabSz="889000">
                <a:lnSpc>
                  <a:spcPct val="90000"/>
                </a:lnSpc>
                <a:spcBef>
                  <a:spcPct val="0"/>
                </a:spcBef>
                <a:spcAft>
                  <a:spcPct val="35000"/>
                </a:spcAft>
              </a:pPr>
              <a:r>
                <a:rPr lang="en-US" sz="2000" kern="1200" dirty="0" smtClean="0"/>
                <a:t>Biological Factors 	</a:t>
              </a:r>
              <a:endParaRPr lang="en-US" sz="2000" kern="1200" dirty="0"/>
            </a:p>
          </p:txBody>
        </p:sp>
        <p:sp>
          <p:nvSpPr>
            <p:cNvPr id="7" name="Oval 6"/>
            <p:cNvSpPr/>
            <p:nvPr/>
          </p:nvSpPr>
          <p:spPr>
            <a:xfrm>
              <a:off x="8348782" y="3311638"/>
              <a:ext cx="994882" cy="908033"/>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accent2">
                <a:tint val="40000"/>
                <a:alpha val="90000"/>
                <a:hueOff val="0"/>
                <a:satOff val="0"/>
                <a:lumOff val="0"/>
                <a:alphaOff val="0"/>
              </a:schemeClr>
            </a:lnRef>
            <a:fillRef idx="1">
              <a:scrgbClr r="0" g="0" b="0"/>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8" name="Freeform 7"/>
            <p:cNvSpPr/>
            <p:nvPr/>
          </p:nvSpPr>
          <p:spPr>
            <a:xfrm>
              <a:off x="8120135" y="4284853"/>
              <a:ext cx="1800180" cy="919580"/>
            </a:xfrm>
            <a:custGeom>
              <a:avLst/>
              <a:gdLst>
                <a:gd name="connsiteX0" fmla="*/ 94203 w 1800180"/>
                <a:gd name="connsiteY0" fmla="*/ 0 h 1177541"/>
                <a:gd name="connsiteX1" fmla="*/ 1705977 w 1800180"/>
                <a:gd name="connsiteY1" fmla="*/ 0 h 1177541"/>
                <a:gd name="connsiteX2" fmla="*/ 1800180 w 1800180"/>
                <a:gd name="connsiteY2" fmla="*/ 94203 h 1177541"/>
                <a:gd name="connsiteX3" fmla="*/ 1800180 w 1800180"/>
                <a:gd name="connsiteY3" fmla="*/ 1177541 h 1177541"/>
                <a:gd name="connsiteX4" fmla="*/ 1800180 w 1800180"/>
                <a:gd name="connsiteY4" fmla="*/ 1177541 h 1177541"/>
                <a:gd name="connsiteX5" fmla="*/ 0 w 1800180"/>
                <a:gd name="connsiteY5" fmla="*/ 1177541 h 1177541"/>
                <a:gd name="connsiteX6" fmla="*/ 0 w 1800180"/>
                <a:gd name="connsiteY6" fmla="*/ 1177541 h 1177541"/>
                <a:gd name="connsiteX7" fmla="*/ 0 w 1800180"/>
                <a:gd name="connsiteY7" fmla="*/ 94203 h 1177541"/>
                <a:gd name="connsiteX8" fmla="*/ 94203 w 1800180"/>
                <a:gd name="connsiteY8" fmla="*/ 0 h 1177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0180" h="1177541">
                  <a:moveTo>
                    <a:pt x="94203" y="0"/>
                  </a:moveTo>
                  <a:lnTo>
                    <a:pt x="1705977" y="0"/>
                  </a:lnTo>
                  <a:cubicBezTo>
                    <a:pt x="1758004" y="0"/>
                    <a:pt x="1800180" y="42176"/>
                    <a:pt x="1800180" y="94203"/>
                  </a:cubicBezTo>
                  <a:lnTo>
                    <a:pt x="1800180" y="1177541"/>
                  </a:lnTo>
                  <a:lnTo>
                    <a:pt x="1800180" y="1177541"/>
                  </a:lnTo>
                  <a:lnTo>
                    <a:pt x="0" y="1177541"/>
                  </a:lnTo>
                  <a:lnTo>
                    <a:pt x="0" y="1177541"/>
                  </a:lnTo>
                  <a:lnTo>
                    <a:pt x="0" y="94203"/>
                  </a:lnTo>
                  <a:cubicBezTo>
                    <a:pt x="0" y="42176"/>
                    <a:pt x="42176" y="0"/>
                    <a:pt x="94203" y="0"/>
                  </a:cubicBezTo>
                  <a:close/>
                </a:path>
              </a:pathLst>
            </a:custGeom>
          </p:spPr>
          <p:style>
            <a:lnRef idx="2">
              <a:schemeClr val="accent2">
                <a:hueOff val="-727682"/>
                <a:satOff val="-41964"/>
                <a:lumOff val="4314"/>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2831" tIns="73311" rIns="42831" bIns="15240" numCol="1" spcCol="1270" anchor="t" anchorCtr="0">
              <a:noAutofit/>
            </a:bodyPr>
            <a:lstStyle/>
            <a:p>
              <a:pPr marL="114300" lvl="1" indent="-114300" algn="l" defTabSz="533400">
                <a:lnSpc>
                  <a:spcPct val="90000"/>
                </a:lnSpc>
                <a:spcBef>
                  <a:spcPct val="0"/>
                </a:spcBef>
                <a:spcAft>
                  <a:spcPct val="15000"/>
                </a:spcAft>
                <a:buChar char="••"/>
              </a:pPr>
              <a:endParaRPr lang="en-US" sz="1200" kern="1200" dirty="0">
                <a:latin typeface="Arial" panose="020B0604020202020204" pitchFamily="34" charset="0"/>
                <a:cs typeface="Arial" panose="020B0604020202020204" pitchFamily="34" charset="0"/>
              </a:endParaRPr>
            </a:p>
            <a:p>
              <a:pPr marL="114300" lvl="1" indent="-114300" algn="l" defTabSz="533400">
                <a:lnSpc>
                  <a:spcPct val="90000"/>
                </a:lnSpc>
                <a:spcBef>
                  <a:spcPct val="0"/>
                </a:spcBef>
                <a:spcAft>
                  <a:spcPct val="15000"/>
                </a:spcAft>
                <a:buChar char="••"/>
              </a:pPr>
              <a:r>
                <a:rPr lang="en-US" sz="1500" b="1" i="0" kern="1200" dirty="0" smtClean="0">
                  <a:latin typeface="+mj-lt"/>
                  <a:cs typeface="Arial" panose="020B0604020202020204" pitchFamily="34" charset="0"/>
                </a:rPr>
                <a:t>Financial stress</a:t>
              </a:r>
              <a:endParaRPr lang="en-US" sz="1500" b="1" i="0" kern="1200" dirty="0">
                <a:latin typeface="+mj-lt"/>
                <a:cs typeface="Arial" panose="020B0604020202020204" pitchFamily="34" charset="0"/>
              </a:endParaRPr>
            </a:p>
          </p:txBody>
        </p:sp>
        <p:sp>
          <p:nvSpPr>
            <p:cNvPr id="10" name="Freeform 9"/>
            <p:cNvSpPr/>
            <p:nvPr/>
          </p:nvSpPr>
          <p:spPr>
            <a:xfrm>
              <a:off x="8118929" y="4964716"/>
              <a:ext cx="1800180" cy="740984"/>
            </a:xfrm>
            <a:custGeom>
              <a:avLst/>
              <a:gdLst>
                <a:gd name="connsiteX0" fmla="*/ 0 w 1800180"/>
                <a:gd name="connsiteY0" fmla="*/ 0 h 638857"/>
                <a:gd name="connsiteX1" fmla="*/ 1800180 w 1800180"/>
                <a:gd name="connsiteY1" fmla="*/ 0 h 638857"/>
                <a:gd name="connsiteX2" fmla="*/ 1800180 w 1800180"/>
                <a:gd name="connsiteY2" fmla="*/ 638857 h 638857"/>
                <a:gd name="connsiteX3" fmla="*/ 0 w 1800180"/>
                <a:gd name="connsiteY3" fmla="*/ 638857 h 638857"/>
                <a:gd name="connsiteX4" fmla="*/ 0 w 1800180"/>
                <a:gd name="connsiteY4" fmla="*/ 0 h 638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0180" h="638857">
                  <a:moveTo>
                    <a:pt x="0" y="0"/>
                  </a:moveTo>
                  <a:lnTo>
                    <a:pt x="1800180" y="0"/>
                  </a:lnTo>
                  <a:lnTo>
                    <a:pt x="1800180" y="638857"/>
                  </a:lnTo>
                  <a:lnTo>
                    <a:pt x="0" y="638857"/>
                  </a:lnTo>
                  <a:lnTo>
                    <a:pt x="0" y="0"/>
                  </a:lnTo>
                  <a:close/>
                </a:path>
              </a:pathLst>
            </a:custGeom>
          </p:spPr>
          <p:style>
            <a:lnRef idx="2">
              <a:schemeClr val="accent2">
                <a:hueOff val="-727682"/>
                <a:satOff val="-41964"/>
                <a:lumOff val="4314"/>
                <a:alphaOff val="0"/>
              </a:schemeClr>
            </a:lnRef>
            <a:fillRef idx="1">
              <a:schemeClr val="accent2">
                <a:hueOff val="-727682"/>
                <a:satOff val="-41964"/>
                <a:lumOff val="4314"/>
                <a:alphaOff val="0"/>
              </a:schemeClr>
            </a:fillRef>
            <a:effectRef idx="0">
              <a:schemeClr val="accent2">
                <a:hueOff val="-727682"/>
                <a:satOff val="-41964"/>
                <a:lumOff val="4314"/>
                <a:alphaOff val="0"/>
              </a:schemeClr>
            </a:effectRef>
            <a:fontRef idx="minor">
              <a:schemeClr val="lt1"/>
            </a:fontRef>
          </p:style>
          <p:txBody>
            <a:bodyPr spcFirstLastPara="0" vert="horz" wrap="square" lIns="76200" tIns="0" rIns="557848" bIns="0" numCol="1" spcCol="1270" anchor="ctr" anchorCtr="0">
              <a:noAutofit/>
            </a:bodyPr>
            <a:lstStyle/>
            <a:p>
              <a:pPr lvl="0" algn="l" defTabSz="889000">
                <a:lnSpc>
                  <a:spcPct val="90000"/>
                </a:lnSpc>
                <a:spcBef>
                  <a:spcPct val="0"/>
                </a:spcBef>
                <a:spcAft>
                  <a:spcPct val="35000"/>
                </a:spcAft>
              </a:pPr>
              <a:r>
                <a:rPr lang="en-US" sz="2000" kern="1200" dirty="0" smtClean="0"/>
                <a:t>Effective  Factor</a:t>
              </a:r>
              <a:endParaRPr lang="en-US" sz="2000" kern="1200" dirty="0"/>
            </a:p>
          </p:txBody>
        </p:sp>
        <p:sp>
          <p:nvSpPr>
            <p:cNvPr id="12" name="Freeform 11"/>
            <p:cNvSpPr/>
            <p:nvPr/>
          </p:nvSpPr>
          <p:spPr>
            <a:xfrm>
              <a:off x="5856645" y="4284853"/>
              <a:ext cx="1991377" cy="783767"/>
            </a:xfrm>
            <a:custGeom>
              <a:avLst/>
              <a:gdLst>
                <a:gd name="connsiteX0" fmla="*/ 68357 w 1942880"/>
                <a:gd name="connsiteY0" fmla="*/ 0 h 854466"/>
                <a:gd name="connsiteX1" fmla="*/ 1874523 w 1942880"/>
                <a:gd name="connsiteY1" fmla="*/ 0 h 854466"/>
                <a:gd name="connsiteX2" fmla="*/ 1942880 w 1942880"/>
                <a:gd name="connsiteY2" fmla="*/ 68357 h 854466"/>
                <a:gd name="connsiteX3" fmla="*/ 1942880 w 1942880"/>
                <a:gd name="connsiteY3" fmla="*/ 854466 h 854466"/>
                <a:gd name="connsiteX4" fmla="*/ 1942880 w 1942880"/>
                <a:gd name="connsiteY4" fmla="*/ 854466 h 854466"/>
                <a:gd name="connsiteX5" fmla="*/ 0 w 1942880"/>
                <a:gd name="connsiteY5" fmla="*/ 854466 h 854466"/>
                <a:gd name="connsiteX6" fmla="*/ 0 w 1942880"/>
                <a:gd name="connsiteY6" fmla="*/ 854466 h 854466"/>
                <a:gd name="connsiteX7" fmla="*/ 0 w 1942880"/>
                <a:gd name="connsiteY7" fmla="*/ 68357 h 854466"/>
                <a:gd name="connsiteX8" fmla="*/ 68357 w 1942880"/>
                <a:gd name="connsiteY8" fmla="*/ 0 h 85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2880" h="854466">
                  <a:moveTo>
                    <a:pt x="68357" y="0"/>
                  </a:moveTo>
                  <a:lnTo>
                    <a:pt x="1874523" y="0"/>
                  </a:lnTo>
                  <a:cubicBezTo>
                    <a:pt x="1912276" y="0"/>
                    <a:pt x="1942880" y="30604"/>
                    <a:pt x="1942880" y="68357"/>
                  </a:cubicBezTo>
                  <a:lnTo>
                    <a:pt x="1942880" y="854466"/>
                  </a:lnTo>
                  <a:lnTo>
                    <a:pt x="1942880" y="854466"/>
                  </a:lnTo>
                  <a:lnTo>
                    <a:pt x="0" y="854466"/>
                  </a:lnTo>
                  <a:lnTo>
                    <a:pt x="0" y="854466"/>
                  </a:lnTo>
                  <a:lnTo>
                    <a:pt x="0" y="68357"/>
                  </a:lnTo>
                  <a:cubicBezTo>
                    <a:pt x="0" y="30604"/>
                    <a:pt x="30604" y="0"/>
                    <a:pt x="68357" y="0"/>
                  </a:cubicBezTo>
                  <a:close/>
                </a:path>
              </a:pathLst>
            </a:custGeom>
          </p:spPr>
          <p:style>
            <a:lnRef idx="2">
              <a:schemeClr val="accent2">
                <a:hueOff val="-1455363"/>
                <a:satOff val="-83928"/>
                <a:lumOff val="862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5261" tIns="65741" rIns="35261" bIns="15240" numCol="1" spcCol="1270" anchor="t" anchorCtr="0">
              <a:noAutofit/>
            </a:bodyPr>
            <a:lstStyle/>
            <a:p>
              <a:pPr marL="114300" lvl="1" indent="-114300" algn="l" defTabSz="533400">
                <a:lnSpc>
                  <a:spcPct val="90000"/>
                </a:lnSpc>
                <a:spcBef>
                  <a:spcPct val="0"/>
                </a:spcBef>
                <a:spcAft>
                  <a:spcPct val="15000"/>
                </a:spcAft>
                <a:buChar char="••"/>
              </a:pPr>
              <a:r>
                <a:rPr lang="en-US" sz="1500" b="1" i="0" kern="1200" dirty="0" smtClean="0">
                  <a:latin typeface="+mj-lt"/>
                  <a:cs typeface="Arial" panose="020B0604020202020204" pitchFamily="34" charset="0"/>
                </a:rPr>
                <a:t>Prior Knowledge/ Financial Education</a:t>
              </a:r>
              <a:endParaRPr lang="en-US" sz="1500" b="1" i="0" kern="1200" dirty="0">
                <a:latin typeface="+mj-lt"/>
                <a:cs typeface="Arial" panose="020B0604020202020204" pitchFamily="34" charset="0"/>
              </a:endParaRPr>
            </a:p>
            <a:p>
              <a:pPr marL="114300" lvl="1" indent="-114300" algn="l" defTabSz="533400">
                <a:lnSpc>
                  <a:spcPct val="90000"/>
                </a:lnSpc>
                <a:spcBef>
                  <a:spcPct val="0"/>
                </a:spcBef>
                <a:spcAft>
                  <a:spcPct val="15000"/>
                </a:spcAft>
                <a:buChar char="••"/>
              </a:pPr>
              <a:r>
                <a:rPr lang="en-US" sz="1500" b="1" i="0" kern="1200" dirty="0" smtClean="0">
                  <a:latin typeface="+mj-lt"/>
                  <a:cs typeface="Arial" panose="020B0604020202020204" pitchFamily="34" charset="0"/>
                </a:rPr>
                <a:t>Money Attitude</a:t>
              </a:r>
              <a:endParaRPr lang="en-US" sz="1500" b="1" i="0" kern="1200" dirty="0">
                <a:latin typeface="+mj-lt"/>
                <a:cs typeface="Arial" panose="020B0604020202020204" pitchFamily="34" charset="0"/>
              </a:endParaRPr>
            </a:p>
          </p:txBody>
        </p:sp>
        <p:sp>
          <p:nvSpPr>
            <p:cNvPr id="13" name="Freeform 12"/>
            <p:cNvSpPr/>
            <p:nvPr/>
          </p:nvSpPr>
          <p:spPr>
            <a:xfrm>
              <a:off x="5857851" y="4964716"/>
              <a:ext cx="1990171" cy="887669"/>
            </a:xfrm>
            <a:custGeom>
              <a:avLst/>
              <a:gdLst>
                <a:gd name="connsiteX0" fmla="*/ 0 w 1990171"/>
                <a:gd name="connsiteY0" fmla="*/ 0 h 788845"/>
                <a:gd name="connsiteX1" fmla="*/ 1990171 w 1990171"/>
                <a:gd name="connsiteY1" fmla="*/ 0 h 788845"/>
                <a:gd name="connsiteX2" fmla="*/ 1990171 w 1990171"/>
                <a:gd name="connsiteY2" fmla="*/ 788845 h 788845"/>
                <a:gd name="connsiteX3" fmla="*/ 0 w 1990171"/>
                <a:gd name="connsiteY3" fmla="*/ 788845 h 788845"/>
                <a:gd name="connsiteX4" fmla="*/ 0 w 1990171"/>
                <a:gd name="connsiteY4" fmla="*/ 0 h 788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0171" h="788845">
                  <a:moveTo>
                    <a:pt x="0" y="0"/>
                  </a:moveTo>
                  <a:lnTo>
                    <a:pt x="1990171" y="0"/>
                  </a:lnTo>
                  <a:lnTo>
                    <a:pt x="1990171" y="788845"/>
                  </a:lnTo>
                  <a:lnTo>
                    <a:pt x="0" y="788845"/>
                  </a:lnTo>
                  <a:lnTo>
                    <a:pt x="0" y="0"/>
                  </a:lnTo>
                  <a:close/>
                </a:path>
              </a:pathLst>
            </a:custGeom>
          </p:spPr>
          <p:style>
            <a:lnRef idx="2">
              <a:schemeClr val="accent2">
                <a:hueOff val="-1455363"/>
                <a:satOff val="-83928"/>
                <a:lumOff val="8628"/>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76200" tIns="0" rIns="614043" bIns="0" numCol="1" spcCol="1270" anchor="ctr" anchorCtr="0">
              <a:noAutofit/>
            </a:bodyPr>
            <a:lstStyle/>
            <a:p>
              <a:pPr lvl="0" algn="l" defTabSz="889000">
                <a:lnSpc>
                  <a:spcPct val="90000"/>
                </a:lnSpc>
                <a:spcBef>
                  <a:spcPct val="0"/>
                </a:spcBef>
                <a:spcAft>
                  <a:spcPct val="35000"/>
                </a:spcAft>
              </a:pPr>
              <a:r>
                <a:rPr lang="en-US" sz="2000" kern="1200" dirty="0" smtClean="0"/>
                <a:t>Cognitive  Factors</a:t>
              </a:r>
              <a:endParaRPr lang="en-US" sz="2000" kern="1200" dirty="0"/>
            </a:p>
          </p:txBody>
        </p:sp>
        <p:sp>
          <p:nvSpPr>
            <p:cNvPr id="14" name="Oval 13"/>
            <p:cNvSpPr/>
            <p:nvPr/>
          </p:nvSpPr>
          <p:spPr>
            <a:xfrm>
              <a:off x="9343664" y="5068619"/>
              <a:ext cx="846352" cy="854406"/>
            </a:xfrm>
            <a:prstGeom prst="ellipse">
              <a:avLst/>
            </a:prstGeom>
            <a:blipFill>
              <a:blip r:embed="rId3" cstate="print">
                <a:extLst>
                  <a:ext uri="{28A0092B-C50C-407E-A947-70E740481C1C}">
                    <a14:useLocalDpi xmlns:a14="http://schemas.microsoft.com/office/drawing/2010/main" val="0"/>
                  </a:ext>
                </a:extLst>
              </a:blip>
              <a:srcRect/>
              <a:stretch>
                <a:fillRect l="-29000" r="-29000"/>
              </a:stretch>
            </a:blipFill>
          </p:spPr>
          <p:style>
            <a:lnRef idx="2">
              <a:schemeClr val="accent2">
                <a:tint val="40000"/>
                <a:alpha val="90000"/>
                <a:hueOff val="-849226"/>
                <a:satOff val="-75346"/>
                <a:lumOff val="-769"/>
                <a:alphaOff val="0"/>
              </a:schemeClr>
            </a:lnRef>
            <a:fillRef idx="1">
              <a:scrgbClr r="0" g="0" b="0"/>
            </a:fillRef>
            <a:effectRef idx="0">
              <a:schemeClr val="accent2">
                <a:tint val="40000"/>
                <a:alpha val="90000"/>
                <a:hueOff val="-849226"/>
                <a:satOff val="-75346"/>
                <a:lumOff val="-769"/>
                <a:alphaOff val="0"/>
              </a:schemeClr>
            </a:effectRef>
            <a:fontRef idx="minor">
              <a:schemeClr val="dk1">
                <a:hueOff val="0"/>
                <a:satOff val="0"/>
                <a:lumOff val="0"/>
                <a:alphaOff val="0"/>
              </a:schemeClr>
            </a:fontRef>
          </p:style>
        </p:sp>
        <p:sp>
          <p:nvSpPr>
            <p:cNvPr id="11" name="Oval 10"/>
            <p:cNvSpPr/>
            <p:nvPr/>
          </p:nvSpPr>
          <p:spPr>
            <a:xfrm>
              <a:off x="7068797" y="5068618"/>
              <a:ext cx="902955" cy="854407"/>
            </a:xfrm>
            <a:prstGeom prst="ellipse">
              <a:avLst/>
            </a:prstGeom>
            <a:blipFill>
              <a:blip r:embed="rId4">
                <a:extLst>
                  <a:ext uri="{28A0092B-C50C-407E-A947-70E740481C1C}">
                    <a14:useLocalDpi xmlns:a14="http://schemas.microsoft.com/office/drawing/2010/main" val="0"/>
                  </a:ext>
                </a:extLst>
              </a:blip>
              <a:srcRect/>
              <a:stretch>
                <a:fillRect l="-25000" r="-25000"/>
              </a:stretch>
            </a:blipFill>
          </p:spPr>
          <p:style>
            <a:lnRef idx="2">
              <a:schemeClr val="accent2">
                <a:tint val="40000"/>
                <a:alpha val="90000"/>
                <a:hueOff val="-424613"/>
                <a:satOff val="-37673"/>
                <a:lumOff val="-385"/>
                <a:alphaOff val="0"/>
              </a:schemeClr>
            </a:lnRef>
            <a:fillRef idx="1">
              <a:scrgbClr r="0" g="0" b="0"/>
            </a:fillRef>
            <a:effectRef idx="0">
              <a:schemeClr val="accent2">
                <a:tint val="40000"/>
                <a:alpha val="90000"/>
                <a:hueOff val="-424613"/>
                <a:satOff val="-37673"/>
                <a:lumOff val="-385"/>
                <a:alphaOff val="0"/>
              </a:schemeClr>
            </a:effectRef>
            <a:fontRef idx="minor">
              <a:schemeClr val="dk1">
                <a:hueOff val="0"/>
                <a:satOff val="0"/>
                <a:lumOff val="0"/>
                <a:alphaOff val="0"/>
              </a:schemeClr>
            </a:fontRef>
          </p:style>
        </p:sp>
      </p:grpSp>
      <p:sp>
        <p:nvSpPr>
          <p:cNvPr id="9" name="Footer Placeholder 8"/>
          <p:cNvSpPr>
            <a:spLocks noGrp="1"/>
          </p:cNvSpPr>
          <p:nvPr>
            <p:ph type="ftr" sz="quarter" idx="11"/>
          </p:nvPr>
        </p:nvSpPr>
        <p:spPr/>
        <p:txBody>
          <a:bodyPr/>
          <a:lstStyle/>
          <a:p>
            <a:r>
              <a:rPr lang="en-US" smtClean="0"/>
              <a:t>RedMiLL2022: Aslam Tabassum</a:t>
            </a:r>
            <a:endParaRPr lang="en-US"/>
          </a:p>
        </p:txBody>
      </p:sp>
      <p:sp>
        <p:nvSpPr>
          <p:cNvPr id="15" name="Slide Number Placeholder 14"/>
          <p:cNvSpPr>
            <a:spLocks noGrp="1"/>
          </p:cNvSpPr>
          <p:nvPr>
            <p:ph type="sldNum" sz="quarter" idx="12"/>
          </p:nvPr>
        </p:nvSpPr>
        <p:spPr/>
        <p:txBody>
          <a:bodyPr/>
          <a:lstStyle/>
          <a:p>
            <a:fld id="{E8DC9CB8-2772-4064-8A0C-B79CBCF206C8}" type="slidenum">
              <a:rPr lang="en-US" smtClean="0"/>
              <a:t>10</a:t>
            </a:fld>
            <a:endParaRPr lang="en-US"/>
          </a:p>
        </p:txBody>
      </p:sp>
    </p:spTree>
    <p:extLst>
      <p:ext uri="{BB962C8B-B14F-4D97-AF65-F5344CB8AC3E}">
        <p14:creationId xmlns:p14="http://schemas.microsoft.com/office/powerpoint/2010/main" val="4256048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5210" y="2157936"/>
            <a:ext cx="3345873" cy="1325563"/>
          </a:xfrm>
        </p:spPr>
        <p:txBody>
          <a:bodyPr/>
          <a:lstStyle/>
          <a:p>
            <a:r>
              <a:rPr lang="en-US" b="1" dirty="0" smtClean="0"/>
              <a:t>Behavioral </a:t>
            </a:r>
            <a:br>
              <a:rPr lang="en-US" b="1" dirty="0" smtClean="0"/>
            </a:br>
            <a:r>
              <a:rPr lang="en-US" b="1" dirty="0" smtClean="0"/>
              <a:t>Factor</a:t>
            </a:r>
            <a:endParaRPr lang="en-US" b="1" dirty="0"/>
          </a:p>
        </p:txBody>
      </p:sp>
      <p:sp>
        <p:nvSpPr>
          <p:cNvPr id="3" name="Content Placeholder 2"/>
          <p:cNvSpPr>
            <a:spLocks noGrp="1"/>
          </p:cNvSpPr>
          <p:nvPr>
            <p:ph idx="1"/>
          </p:nvPr>
        </p:nvSpPr>
        <p:spPr>
          <a:xfrm>
            <a:off x="4869462" y="1913307"/>
            <a:ext cx="6597072" cy="4351338"/>
          </a:xfrm>
        </p:spPr>
        <p:txBody>
          <a:bodyPr>
            <a:normAutofit/>
          </a:bodyPr>
          <a:lstStyle/>
          <a:p>
            <a:pPr marL="0" indent="0">
              <a:buNone/>
            </a:pPr>
            <a:r>
              <a:rPr lang="en-US" b="1" dirty="0" smtClean="0"/>
              <a:t>Financial Self-efficacy</a:t>
            </a:r>
          </a:p>
          <a:p>
            <a:r>
              <a:rPr lang="en-US" dirty="0" smtClean="0"/>
              <a:t>Financial </a:t>
            </a:r>
            <a:r>
              <a:rPr lang="en-US" dirty="0"/>
              <a:t>self-efficacy is the level of confidence an individual has in his ability to access, use financial products or services, undertake a financial decision, and deal with a complex financial situation. Similarly, others describe financial self-efficacy as one’s confidence in their ability to manage their finances (Glenn, 2018</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t>RedMiLL2022: Aslam Tabassum</a:t>
            </a:r>
            <a:endParaRPr lang="en-US"/>
          </a:p>
        </p:txBody>
      </p:sp>
      <p:sp>
        <p:nvSpPr>
          <p:cNvPr id="5" name="Slide Number Placeholder 4"/>
          <p:cNvSpPr>
            <a:spLocks noGrp="1"/>
          </p:cNvSpPr>
          <p:nvPr>
            <p:ph type="sldNum" sz="quarter" idx="12"/>
          </p:nvPr>
        </p:nvSpPr>
        <p:spPr/>
        <p:txBody>
          <a:bodyPr/>
          <a:lstStyle/>
          <a:p>
            <a:fld id="{E8DC9CB8-2772-4064-8A0C-B79CBCF206C8}" type="slidenum">
              <a:rPr lang="en-US" smtClean="0"/>
              <a:t>11</a:t>
            </a:fld>
            <a:endParaRPr lang="en-US"/>
          </a:p>
        </p:txBody>
      </p:sp>
    </p:spTree>
    <p:extLst>
      <p:ext uri="{BB962C8B-B14F-4D97-AF65-F5344CB8AC3E}">
        <p14:creationId xmlns:p14="http://schemas.microsoft.com/office/powerpoint/2010/main" val="36965217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3472" y="2073853"/>
            <a:ext cx="3456710" cy="1325563"/>
          </a:xfrm>
        </p:spPr>
        <p:txBody>
          <a:bodyPr/>
          <a:lstStyle/>
          <a:p>
            <a:r>
              <a:rPr lang="en-US" b="1" dirty="0"/>
              <a:t>Environmental </a:t>
            </a:r>
            <a:r>
              <a:rPr lang="en-US" b="1" dirty="0" smtClean="0"/>
              <a:t>Factor</a:t>
            </a:r>
            <a:endParaRPr lang="en-US" b="1" dirty="0"/>
          </a:p>
        </p:txBody>
      </p:sp>
      <p:sp>
        <p:nvSpPr>
          <p:cNvPr id="3" name="Content Placeholder 2"/>
          <p:cNvSpPr>
            <a:spLocks noGrp="1"/>
          </p:cNvSpPr>
          <p:nvPr>
            <p:ph idx="1"/>
          </p:nvPr>
        </p:nvSpPr>
        <p:spPr>
          <a:xfrm>
            <a:off x="4746216" y="1223746"/>
            <a:ext cx="6597072" cy="5014215"/>
          </a:xfrm>
        </p:spPr>
        <p:txBody>
          <a:bodyPr>
            <a:normAutofit lnSpcReduction="10000"/>
          </a:bodyPr>
          <a:lstStyle/>
          <a:p>
            <a:pPr marL="0" indent="0">
              <a:buNone/>
            </a:pPr>
            <a:r>
              <a:rPr lang="en-US" b="1" dirty="0"/>
              <a:t>Financial Socialization </a:t>
            </a:r>
            <a:endParaRPr lang="en-US" b="1" dirty="0" smtClean="0"/>
          </a:p>
          <a:p>
            <a:pPr marL="0" indent="0">
              <a:buNone/>
            </a:pPr>
            <a:r>
              <a:rPr lang="en-US" dirty="0" smtClean="0"/>
              <a:t>Financial </a:t>
            </a:r>
            <a:r>
              <a:rPr lang="en-US" dirty="0"/>
              <a:t>Socialization is a process that involves learning and advancing values, knowledge, norms, standards, attitudes, and behaviors that support the financial capability and well-being of the individual (Danes, 1994). </a:t>
            </a:r>
            <a:endParaRPr lang="en-US" dirty="0" smtClean="0"/>
          </a:p>
          <a:p>
            <a:pPr marL="0" indent="0">
              <a:buNone/>
            </a:pPr>
            <a:r>
              <a:rPr lang="en-US" dirty="0" smtClean="0"/>
              <a:t>This </a:t>
            </a:r>
            <a:r>
              <a:rPr lang="en-US" dirty="0"/>
              <a:t>process can be done through the internal or external environment called the financial socialization agents. There are four major agents of financial socialization such as parents, education, friends, and the media. </a:t>
            </a:r>
            <a:endParaRPr lang="en-US" dirty="0" smtClean="0"/>
          </a:p>
        </p:txBody>
      </p:sp>
      <p:sp>
        <p:nvSpPr>
          <p:cNvPr id="4" name="Footer Placeholder 3"/>
          <p:cNvSpPr>
            <a:spLocks noGrp="1"/>
          </p:cNvSpPr>
          <p:nvPr>
            <p:ph type="ftr" sz="quarter" idx="11"/>
          </p:nvPr>
        </p:nvSpPr>
        <p:spPr/>
        <p:txBody>
          <a:bodyPr/>
          <a:lstStyle/>
          <a:p>
            <a:r>
              <a:rPr lang="en-US" smtClean="0"/>
              <a:t>RedMiLL2022: Aslam Tabassum</a:t>
            </a:r>
            <a:endParaRPr lang="en-US"/>
          </a:p>
        </p:txBody>
      </p:sp>
      <p:sp>
        <p:nvSpPr>
          <p:cNvPr id="5" name="Slide Number Placeholder 4"/>
          <p:cNvSpPr>
            <a:spLocks noGrp="1"/>
          </p:cNvSpPr>
          <p:nvPr>
            <p:ph type="sldNum" sz="quarter" idx="12"/>
          </p:nvPr>
        </p:nvSpPr>
        <p:spPr/>
        <p:txBody>
          <a:bodyPr/>
          <a:lstStyle/>
          <a:p>
            <a:fld id="{E8DC9CB8-2772-4064-8A0C-B79CBCF206C8}" type="slidenum">
              <a:rPr lang="en-US" smtClean="0"/>
              <a:t>12</a:t>
            </a:fld>
            <a:endParaRPr lang="en-US"/>
          </a:p>
        </p:txBody>
      </p:sp>
    </p:spTree>
    <p:extLst>
      <p:ext uri="{BB962C8B-B14F-4D97-AF65-F5344CB8AC3E}">
        <p14:creationId xmlns:p14="http://schemas.microsoft.com/office/powerpoint/2010/main" val="25510312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1" y="365125"/>
            <a:ext cx="3607676" cy="5100254"/>
          </a:xfrm>
        </p:spPr>
        <p:txBody>
          <a:bodyPr>
            <a:normAutofit/>
          </a:bodyPr>
          <a:lstStyle/>
          <a:p>
            <a:r>
              <a:rPr lang="en-US" b="1" dirty="0" smtClean="0"/>
              <a:t>Personnel Finance Management Behavior </a:t>
            </a:r>
            <a:endParaRPr lang="en-US" b="1" dirty="0"/>
          </a:p>
        </p:txBody>
      </p:sp>
      <p:sp>
        <p:nvSpPr>
          <p:cNvPr id="2" name="Content Placeholder 1"/>
          <p:cNvSpPr>
            <a:spLocks noGrp="1"/>
          </p:cNvSpPr>
          <p:nvPr>
            <p:ph idx="1"/>
          </p:nvPr>
        </p:nvSpPr>
        <p:spPr>
          <a:xfrm>
            <a:off x="4609579" y="538620"/>
            <a:ext cx="6638794" cy="6187858"/>
          </a:xfrm>
        </p:spPr>
        <p:txBody>
          <a:bodyPr>
            <a:normAutofit fontScale="85000" lnSpcReduction="10000"/>
          </a:bodyPr>
          <a:lstStyle/>
          <a:p>
            <a:r>
              <a:rPr lang="en-US" dirty="0" smtClean="0"/>
              <a:t>Gaining </a:t>
            </a:r>
            <a:r>
              <a:rPr lang="en-US" dirty="0"/>
              <a:t>an understanding of one’s financial situation to make the most of your assets in daily life and to plan for one’s future. It also refers to effective money management, to ensure short and long-term financial security by using its numerous forms (</a:t>
            </a:r>
            <a:r>
              <a:rPr lang="en-US" dirty="0" err="1"/>
              <a:t>Patrisia</a:t>
            </a:r>
            <a:r>
              <a:rPr lang="en-US" dirty="0"/>
              <a:t> &amp; </a:t>
            </a:r>
            <a:r>
              <a:rPr lang="en-US" dirty="0" err="1"/>
              <a:t>Fauziah</a:t>
            </a:r>
            <a:r>
              <a:rPr lang="en-US" dirty="0"/>
              <a:t>, 2019</a:t>
            </a:r>
            <a:r>
              <a:rPr lang="en-US" dirty="0" smtClean="0"/>
              <a:t>).</a:t>
            </a:r>
          </a:p>
          <a:p>
            <a:r>
              <a:rPr lang="en-US" dirty="0" smtClean="0"/>
              <a:t>Xiao </a:t>
            </a:r>
            <a:r>
              <a:rPr lang="en-US" dirty="0"/>
              <a:t>et al., (2014) defines financial behavior as any human behavior which is pertinent to money management. In the same way, Dowling et al., (2009) view the financial practice as a set of behaviors containing; financial planning, cash management, credit management, investments, insurance, and retirement planning, etc. </a:t>
            </a:r>
            <a:endParaRPr lang="en-US" dirty="0" smtClean="0"/>
          </a:p>
          <a:p>
            <a:r>
              <a:rPr lang="en-US" dirty="0" smtClean="0"/>
              <a:t>Existing </a:t>
            </a:r>
            <a:r>
              <a:rPr lang="en-US" dirty="0"/>
              <a:t>literature reveals that personal finance is highly related to financial literacy and financial behavior (</a:t>
            </a:r>
            <a:r>
              <a:rPr lang="en-US" dirty="0" err="1"/>
              <a:t>Altfest</a:t>
            </a:r>
            <a:r>
              <a:rPr lang="en-US" dirty="0"/>
              <a:t>, 2007; Tyson, 2010).</a:t>
            </a:r>
          </a:p>
          <a:p>
            <a:r>
              <a:rPr lang="en-US" dirty="0" smtClean="0"/>
              <a:t>Improved </a:t>
            </a:r>
            <a:r>
              <a:rPr lang="en-US" dirty="0"/>
              <a:t>financial knowledge can encourage positive financial behavior among individuals (</a:t>
            </a:r>
            <a:r>
              <a:rPr lang="en-US" dirty="0" err="1"/>
              <a:t>Hilgert</a:t>
            </a:r>
            <a:r>
              <a:rPr lang="en-US" dirty="0"/>
              <a:t>, et al., 2003; Xiao, et al., 2014). </a:t>
            </a:r>
            <a:endParaRPr lang="en-US" dirty="0" smtClean="0"/>
          </a:p>
        </p:txBody>
      </p:sp>
      <p:sp>
        <p:nvSpPr>
          <p:cNvPr id="3" name="Footer Placeholder 2"/>
          <p:cNvSpPr>
            <a:spLocks noGrp="1"/>
          </p:cNvSpPr>
          <p:nvPr>
            <p:ph type="ftr" sz="quarter" idx="11"/>
          </p:nvPr>
        </p:nvSpPr>
        <p:spPr/>
        <p:txBody>
          <a:bodyPr/>
          <a:lstStyle/>
          <a:p>
            <a:r>
              <a:rPr lang="en-US" smtClean="0"/>
              <a:t>RedMiLL2022: Aslam Tabassum</a:t>
            </a:r>
            <a:endParaRPr lang="en-US"/>
          </a:p>
        </p:txBody>
      </p:sp>
      <p:sp>
        <p:nvSpPr>
          <p:cNvPr id="4" name="Slide Number Placeholder 3"/>
          <p:cNvSpPr>
            <a:spLocks noGrp="1"/>
          </p:cNvSpPr>
          <p:nvPr>
            <p:ph type="sldNum" sz="quarter" idx="12"/>
          </p:nvPr>
        </p:nvSpPr>
        <p:spPr/>
        <p:txBody>
          <a:bodyPr/>
          <a:lstStyle/>
          <a:p>
            <a:fld id="{E8DC9CB8-2772-4064-8A0C-B79CBCF206C8}" type="slidenum">
              <a:rPr lang="en-US" smtClean="0"/>
              <a:t>13</a:t>
            </a:fld>
            <a:endParaRPr lang="en-US"/>
          </a:p>
        </p:txBody>
      </p:sp>
    </p:spTree>
    <p:extLst>
      <p:ext uri="{BB962C8B-B14F-4D97-AF65-F5344CB8AC3E}">
        <p14:creationId xmlns:p14="http://schemas.microsoft.com/office/powerpoint/2010/main" val="1605279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7600" y="443345"/>
            <a:ext cx="7460054" cy="6142833"/>
          </a:xfrm>
          <a:prstGeom prst="rect">
            <a:avLst/>
          </a:prstGeom>
          <a:ln>
            <a:solidFill>
              <a:schemeClr val="tx1"/>
            </a:solidFill>
          </a:ln>
        </p:spPr>
      </p:pic>
      <p:sp>
        <p:nvSpPr>
          <p:cNvPr id="5" name="Content Placeholder 3"/>
          <p:cNvSpPr>
            <a:spLocks noGrp="1"/>
          </p:cNvSpPr>
          <p:nvPr>
            <p:ph type="title"/>
          </p:nvPr>
        </p:nvSpPr>
        <p:spPr>
          <a:xfrm>
            <a:off x="667512" y="365125"/>
            <a:ext cx="2688336" cy="5971667"/>
          </a:xfrm>
        </p:spPr>
        <p:txBody>
          <a:bodyPr>
            <a:normAutofit/>
          </a:bodyPr>
          <a:lstStyle/>
          <a:p>
            <a:r>
              <a:rPr lang="en-US" sz="3000" b="1" i="1" dirty="0"/>
              <a:t>Present Study’s Theoretical </a:t>
            </a:r>
            <a:r>
              <a:rPr lang="en-US" sz="3000" b="1" i="1" dirty="0" smtClean="0"/>
              <a:t>Framework </a:t>
            </a:r>
            <a:br>
              <a:rPr lang="en-US" sz="3000" b="1" i="1" dirty="0" smtClean="0"/>
            </a:br>
            <a:r>
              <a:rPr lang="en-US" sz="3000" b="1" i="1" dirty="0" smtClean="0"/>
              <a:t/>
            </a:r>
            <a:br>
              <a:rPr lang="en-US" sz="3000" b="1" i="1" dirty="0" smtClean="0"/>
            </a:br>
            <a:r>
              <a:rPr lang="en-US" sz="3000" b="1" i="1" dirty="0"/>
              <a:t/>
            </a:r>
            <a:br>
              <a:rPr lang="en-US" sz="3000" b="1" i="1" dirty="0"/>
            </a:br>
            <a:r>
              <a:rPr lang="en-US" sz="3000" b="1" i="1" dirty="0" smtClean="0"/>
              <a:t>Grey </a:t>
            </a:r>
            <a:r>
              <a:rPr lang="en-US" sz="3000" b="1" i="1" dirty="0"/>
              <a:t>boxes Shows the Application of Social Cognitive </a:t>
            </a:r>
            <a:endParaRPr lang="en-US" sz="3000" b="1" dirty="0"/>
          </a:p>
        </p:txBody>
      </p:sp>
      <p:sp>
        <p:nvSpPr>
          <p:cNvPr id="3" name="Footer Placeholder 2"/>
          <p:cNvSpPr>
            <a:spLocks noGrp="1"/>
          </p:cNvSpPr>
          <p:nvPr>
            <p:ph type="ftr" sz="quarter" idx="11"/>
          </p:nvPr>
        </p:nvSpPr>
        <p:spPr/>
        <p:txBody>
          <a:bodyPr/>
          <a:lstStyle/>
          <a:p>
            <a:r>
              <a:rPr lang="en-US" smtClean="0"/>
              <a:t>RedMiLL2022: Aslam Tabassum</a:t>
            </a:r>
            <a:endParaRPr lang="en-US"/>
          </a:p>
        </p:txBody>
      </p:sp>
      <p:sp>
        <p:nvSpPr>
          <p:cNvPr id="4" name="Slide Number Placeholder 3"/>
          <p:cNvSpPr>
            <a:spLocks noGrp="1"/>
          </p:cNvSpPr>
          <p:nvPr>
            <p:ph type="sldNum" sz="quarter" idx="12"/>
          </p:nvPr>
        </p:nvSpPr>
        <p:spPr/>
        <p:txBody>
          <a:bodyPr/>
          <a:lstStyle/>
          <a:p>
            <a:fld id="{E8DC9CB8-2772-4064-8A0C-B79CBCF206C8}" type="slidenum">
              <a:rPr lang="en-US" smtClean="0"/>
              <a:t>14</a:t>
            </a:fld>
            <a:endParaRPr lang="en-US"/>
          </a:p>
        </p:txBody>
      </p:sp>
    </p:spTree>
    <p:extLst>
      <p:ext uri="{BB962C8B-B14F-4D97-AF65-F5344CB8AC3E}">
        <p14:creationId xmlns:p14="http://schemas.microsoft.com/office/powerpoint/2010/main" val="633081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46652"/>
            <a:ext cx="10515600" cy="1325563"/>
          </a:xfrm>
        </p:spPr>
        <p:txBody>
          <a:bodyPr/>
          <a:lstStyle/>
          <a:p>
            <a:r>
              <a:rPr lang="en-US" b="1" dirty="0"/>
              <a:t>Axiological Position</a:t>
            </a:r>
            <a:endParaRPr lang="en-US" dirty="0"/>
          </a:p>
        </p:txBody>
      </p:sp>
      <p:sp>
        <p:nvSpPr>
          <p:cNvPr id="3" name="Content Placeholder 2"/>
          <p:cNvSpPr>
            <a:spLocks noGrp="1"/>
          </p:cNvSpPr>
          <p:nvPr>
            <p:ph idx="1"/>
          </p:nvPr>
        </p:nvSpPr>
        <p:spPr/>
        <p:txBody>
          <a:bodyPr/>
          <a:lstStyle/>
          <a:p>
            <a:pPr marL="0" indent="0">
              <a:buNone/>
            </a:pPr>
            <a:r>
              <a:rPr lang="en-US" dirty="0" smtClean="0"/>
              <a:t>Based on my study’s nature of philosophy (</a:t>
            </a:r>
            <a:r>
              <a:rPr lang="en-US" dirty="0"/>
              <a:t>Post-positivism</a:t>
            </a:r>
            <a:r>
              <a:rPr lang="en-US" dirty="0" smtClean="0"/>
              <a:t>)</a:t>
            </a:r>
          </a:p>
          <a:p>
            <a:pPr marL="0" indent="0">
              <a:buNone/>
            </a:pPr>
            <a:endParaRPr lang="en-US" dirty="0" smtClean="0"/>
          </a:p>
          <a:p>
            <a:pPr algn="ctr"/>
            <a:r>
              <a:rPr lang="en-US" dirty="0" smtClean="0"/>
              <a:t>Post-positivism’s axiological positioning relates with value free axiology, or the researcher’s role is independent from the data (biased-free)</a:t>
            </a:r>
            <a:endParaRPr lang="en-US" dirty="0"/>
          </a:p>
        </p:txBody>
      </p:sp>
      <p:sp>
        <p:nvSpPr>
          <p:cNvPr id="4" name="Footer Placeholder 3"/>
          <p:cNvSpPr>
            <a:spLocks noGrp="1"/>
          </p:cNvSpPr>
          <p:nvPr>
            <p:ph type="ftr" sz="quarter" idx="11"/>
          </p:nvPr>
        </p:nvSpPr>
        <p:spPr/>
        <p:txBody>
          <a:bodyPr/>
          <a:lstStyle/>
          <a:p>
            <a:r>
              <a:rPr lang="en-US" smtClean="0"/>
              <a:t>RedMiLL2022: Aslam Tabassum</a:t>
            </a:r>
            <a:endParaRPr lang="en-US"/>
          </a:p>
        </p:txBody>
      </p:sp>
      <p:sp>
        <p:nvSpPr>
          <p:cNvPr id="5" name="Slide Number Placeholder 4"/>
          <p:cNvSpPr>
            <a:spLocks noGrp="1"/>
          </p:cNvSpPr>
          <p:nvPr>
            <p:ph type="sldNum" sz="quarter" idx="12"/>
          </p:nvPr>
        </p:nvSpPr>
        <p:spPr/>
        <p:txBody>
          <a:bodyPr/>
          <a:lstStyle/>
          <a:p>
            <a:fld id="{E8DC9CB8-2772-4064-8A0C-B79CBCF206C8}" type="slidenum">
              <a:rPr lang="en-US" smtClean="0"/>
              <a:t>15</a:t>
            </a:fld>
            <a:endParaRPr lang="en-US"/>
          </a:p>
        </p:txBody>
      </p:sp>
    </p:spTree>
    <p:extLst>
      <p:ext uri="{BB962C8B-B14F-4D97-AF65-F5344CB8AC3E}">
        <p14:creationId xmlns:p14="http://schemas.microsoft.com/office/powerpoint/2010/main" val="13706579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Societal </a:t>
            </a:r>
            <a:r>
              <a:rPr lang="en-US" b="1" dirty="0"/>
              <a:t>Relevance</a:t>
            </a:r>
            <a:endParaRPr lang="en-US" dirty="0"/>
          </a:p>
        </p:txBody>
      </p:sp>
      <p:sp>
        <p:nvSpPr>
          <p:cNvPr id="3" name="Content Placeholder 2"/>
          <p:cNvSpPr>
            <a:spLocks noGrp="1"/>
          </p:cNvSpPr>
          <p:nvPr>
            <p:ph idx="1"/>
          </p:nvPr>
        </p:nvSpPr>
        <p:spPr>
          <a:xfrm>
            <a:off x="681182" y="3001817"/>
            <a:ext cx="5414818" cy="3545995"/>
          </a:xfrm>
        </p:spPr>
        <p:txBody>
          <a:bodyPr/>
          <a:lstStyle/>
          <a:p>
            <a:r>
              <a:rPr lang="en-US" b="1" dirty="0" smtClean="0"/>
              <a:t>How FIL contribute to society?/ How FIL is useful outside academia?</a:t>
            </a:r>
          </a:p>
          <a:p>
            <a:endParaRPr lang="en-US" b="1" dirty="0"/>
          </a:p>
        </p:txBody>
      </p:sp>
      <p:graphicFrame>
        <p:nvGraphicFramePr>
          <p:cNvPr id="5" name="Diagram 4"/>
          <p:cNvGraphicFramePr/>
          <p:nvPr>
            <p:extLst>
              <p:ext uri="{D42A27DB-BD31-4B8C-83A1-F6EECF244321}">
                <p14:modId xmlns:p14="http://schemas.microsoft.com/office/powerpoint/2010/main" val="1337700204"/>
              </p:ext>
            </p:extLst>
          </p:nvPr>
        </p:nvGraphicFramePr>
        <p:xfrm>
          <a:off x="3131127" y="581891"/>
          <a:ext cx="9458037" cy="58373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r>
              <a:rPr lang="en-US" smtClean="0"/>
              <a:t>RedMiLL2022: Aslam Tabassum</a:t>
            </a:r>
            <a:endParaRPr lang="en-US"/>
          </a:p>
        </p:txBody>
      </p:sp>
      <p:sp>
        <p:nvSpPr>
          <p:cNvPr id="6" name="Slide Number Placeholder 5"/>
          <p:cNvSpPr>
            <a:spLocks noGrp="1"/>
          </p:cNvSpPr>
          <p:nvPr>
            <p:ph type="sldNum" sz="quarter" idx="12"/>
          </p:nvPr>
        </p:nvSpPr>
        <p:spPr/>
        <p:txBody>
          <a:bodyPr/>
          <a:lstStyle/>
          <a:p>
            <a:fld id="{E8DC9CB8-2772-4064-8A0C-B79CBCF206C8}" type="slidenum">
              <a:rPr lang="en-US" smtClean="0"/>
              <a:t>16</a:t>
            </a:fld>
            <a:endParaRPr lang="en-US"/>
          </a:p>
        </p:txBody>
      </p:sp>
    </p:spTree>
    <p:extLst>
      <p:ext uri="{BB962C8B-B14F-4D97-AF65-F5344CB8AC3E}">
        <p14:creationId xmlns:p14="http://schemas.microsoft.com/office/powerpoint/2010/main" val="35170654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6090" y="1753808"/>
            <a:ext cx="3633592" cy="2966798"/>
          </a:xfrm>
        </p:spPr>
        <p:txBody>
          <a:bodyPr/>
          <a:lstStyle/>
          <a:p>
            <a:r>
              <a:rPr lang="en-US" b="1" dirty="0"/>
              <a:t>Expected </a:t>
            </a:r>
            <a:r>
              <a:rPr lang="en-US" b="1" dirty="0" smtClean="0"/>
              <a:t/>
            </a:r>
            <a:br>
              <a:rPr lang="en-US" b="1" dirty="0" smtClean="0"/>
            </a:br>
            <a:r>
              <a:rPr lang="en-US" b="1" dirty="0" smtClean="0"/>
              <a:t>Results</a:t>
            </a:r>
            <a:endParaRPr lang="en-US" b="1" dirty="0"/>
          </a:p>
        </p:txBody>
      </p:sp>
      <p:sp>
        <p:nvSpPr>
          <p:cNvPr id="3" name="Content Placeholder 2"/>
          <p:cNvSpPr>
            <a:spLocks noGrp="1"/>
          </p:cNvSpPr>
          <p:nvPr>
            <p:ph idx="1"/>
          </p:nvPr>
        </p:nvSpPr>
        <p:spPr>
          <a:xfrm>
            <a:off x="4058433" y="1287006"/>
            <a:ext cx="6739003" cy="5076216"/>
          </a:xfrm>
        </p:spPr>
        <p:txBody>
          <a:bodyPr>
            <a:normAutofit fontScale="85000" lnSpcReduction="20000"/>
          </a:bodyPr>
          <a:lstStyle/>
          <a:p>
            <a:pPr marL="571500" indent="-571500"/>
            <a:endParaRPr lang="en-US" sz="3200" dirty="0"/>
          </a:p>
          <a:p>
            <a:pPr marL="571500" indent="-571500"/>
            <a:r>
              <a:rPr lang="en-US" dirty="0">
                <a:latin typeface="Times New Roman" panose="02020603050405020304" pitchFamily="18" charset="0"/>
                <a:cs typeface="Times New Roman" panose="02020603050405020304" pitchFamily="18" charset="0"/>
              </a:rPr>
              <a:t>The expected outcomes of the study will provide insights about students’ own perception of their  current financial information skills and competencies</a:t>
            </a:r>
          </a:p>
          <a:p>
            <a:pPr marL="571500" indent="-571500"/>
            <a:endParaRPr lang="en-US" dirty="0">
              <a:latin typeface="Times New Roman" panose="02020603050405020304" pitchFamily="18" charset="0"/>
              <a:cs typeface="Times New Roman" panose="02020603050405020304" pitchFamily="18" charset="0"/>
            </a:endParaRPr>
          </a:p>
          <a:p>
            <a:pPr marL="571500" indent="-571500"/>
            <a:r>
              <a:rPr lang="en-US" dirty="0">
                <a:latin typeface="Times New Roman" panose="02020603050405020304" pitchFamily="18" charset="0"/>
                <a:cs typeface="Times New Roman" panose="02020603050405020304" pitchFamily="18" charset="0"/>
              </a:rPr>
              <a:t>Expected results will identify that how various personnel, behavioral and environmental factors  contributes to the FIL level of the university students</a:t>
            </a:r>
            <a:r>
              <a:rPr lang="en-US" dirty="0" smtClean="0">
                <a:latin typeface="Times New Roman" panose="02020603050405020304" pitchFamily="18" charset="0"/>
                <a:cs typeface="Times New Roman" panose="02020603050405020304" pitchFamily="18" charset="0"/>
              </a:rPr>
              <a:t>. Highlights their potential problematic areas.  </a:t>
            </a:r>
            <a:endParaRPr lang="en-US" dirty="0">
              <a:latin typeface="Times New Roman" panose="02020603050405020304" pitchFamily="18" charset="0"/>
              <a:cs typeface="Times New Roman" panose="02020603050405020304" pitchFamily="18" charset="0"/>
            </a:endParaRPr>
          </a:p>
          <a:p>
            <a:pPr marL="571500" indent="-571500"/>
            <a:endParaRPr lang="en-US" dirty="0">
              <a:latin typeface="Times New Roman" panose="02020603050405020304" pitchFamily="18" charset="0"/>
              <a:cs typeface="Times New Roman" panose="02020603050405020304" pitchFamily="18" charset="0"/>
            </a:endParaRPr>
          </a:p>
          <a:p>
            <a:pPr marL="571500" indent="-571500"/>
            <a:r>
              <a:rPr lang="en-US" dirty="0">
                <a:latin typeface="Times New Roman" panose="02020603050405020304" pitchFamily="18" charset="0"/>
                <a:cs typeface="Times New Roman" panose="02020603050405020304" pitchFamily="18" charset="0"/>
              </a:rPr>
              <a:t>Expected results will identify the how FIL competencies effect university student’s  personal financial management behavior. </a:t>
            </a:r>
            <a:endParaRPr lang="en-US" dirty="0"/>
          </a:p>
          <a:p>
            <a:endParaRPr lang="en-US" dirty="0"/>
          </a:p>
        </p:txBody>
      </p:sp>
      <p:sp>
        <p:nvSpPr>
          <p:cNvPr id="4" name="Footer Placeholder 3"/>
          <p:cNvSpPr>
            <a:spLocks noGrp="1"/>
          </p:cNvSpPr>
          <p:nvPr>
            <p:ph type="ftr" sz="quarter" idx="11"/>
          </p:nvPr>
        </p:nvSpPr>
        <p:spPr/>
        <p:txBody>
          <a:bodyPr/>
          <a:lstStyle/>
          <a:p>
            <a:r>
              <a:rPr lang="en-US" smtClean="0"/>
              <a:t>RedMiLL2022: Aslam Tabassum</a:t>
            </a:r>
            <a:endParaRPr lang="en-US"/>
          </a:p>
        </p:txBody>
      </p:sp>
      <p:sp>
        <p:nvSpPr>
          <p:cNvPr id="5" name="Slide Number Placeholder 4"/>
          <p:cNvSpPr>
            <a:spLocks noGrp="1"/>
          </p:cNvSpPr>
          <p:nvPr>
            <p:ph type="sldNum" sz="quarter" idx="12"/>
          </p:nvPr>
        </p:nvSpPr>
        <p:spPr/>
        <p:txBody>
          <a:bodyPr/>
          <a:lstStyle/>
          <a:p>
            <a:fld id="{E8DC9CB8-2772-4064-8A0C-B79CBCF206C8}" type="slidenum">
              <a:rPr lang="en-US" smtClean="0"/>
              <a:t>17</a:t>
            </a:fld>
            <a:endParaRPr lang="en-US"/>
          </a:p>
        </p:txBody>
      </p:sp>
    </p:spTree>
    <p:extLst>
      <p:ext uri="{BB962C8B-B14F-4D97-AF65-F5344CB8AC3E}">
        <p14:creationId xmlns:p14="http://schemas.microsoft.com/office/powerpoint/2010/main" val="16751194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500" y="1581912"/>
            <a:ext cx="9681972" cy="2212847"/>
          </a:xfrm>
        </p:spPr>
        <p:txBody>
          <a:bodyPr/>
          <a:lstStyle/>
          <a:p>
            <a:r>
              <a:rPr lang="en-US" b="1" dirty="0" smtClean="0"/>
              <a:t>Contributions/Implication </a:t>
            </a:r>
            <a:endParaRPr lang="en-US" b="1" dirty="0"/>
          </a:p>
        </p:txBody>
      </p:sp>
      <p:sp>
        <p:nvSpPr>
          <p:cNvPr id="3" name="Footer Placeholder 2"/>
          <p:cNvSpPr>
            <a:spLocks noGrp="1"/>
          </p:cNvSpPr>
          <p:nvPr>
            <p:ph type="ftr" sz="quarter" idx="11"/>
          </p:nvPr>
        </p:nvSpPr>
        <p:spPr/>
        <p:txBody>
          <a:bodyPr/>
          <a:lstStyle/>
          <a:p>
            <a:r>
              <a:rPr lang="en-US" smtClean="0"/>
              <a:t>RedMiLL2022: Aslam Tabassum</a:t>
            </a:r>
            <a:endParaRPr lang="en-US"/>
          </a:p>
        </p:txBody>
      </p:sp>
      <p:sp>
        <p:nvSpPr>
          <p:cNvPr id="4" name="Slide Number Placeholder 3"/>
          <p:cNvSpPr>
            <a:spLocks noGrp="1"/>
          </p:cNvSpPr>
          <p:nvPr>
            <p:ph type="sldNum" sz="quarter" idx="12"/>
          </p:nvPr>
        </p:nvSpPr>
        <p:spPr/>
        <p:txBody>
          <a:bodyPr/>
          <a:lstStyle/>
          <a:p>
            <a:fld id="{E8DC9CB8-2772-4064-8A0C-B79CBCF206C8}" type="slidenum">
              <a:rPr lang="en-US" smtClean="0"/>
              <a:t>18</a:t>
            </a:fld>
            <a:endParaRPr lang="en-US"/>
          </a:p>
        </p:txBody>
      </p:sp>
    </p:spTree>
    <p:extLst>
      <p:ext uri="{BB962C8B-B14F-4D97-AF65-F5344CB8AC3E}">
        <p14:creationId xmlns:p14="http://schemas.microsoft.com/office/powerpoint/2010/main" val="11891375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37032" y="1078357"/>
            <a:ext cx="3843528" cy="3886835"/>
          </a:xfrm>
        </p:spPr>
        <p:txBody>
          <a:bodyPr/>
          <a:lstStyle/>
          <a:p>
            <a:r>
              <a:rPr lang="en-US" b="1" dirty="0" smtClean="0"/>
              <a:t>Theoretical </a:t>
            </a:r>
            <a:br>
              <a:rPr lang="en-US" b="1" dirty="0" smtClean="0"/>
            </a:br>
            <a:r>
              <a:rPr lang="en-US" b="1" dirty="0" smtClean="0"/>
              <a:t>Contributions </a:t>
            </a:r>
            <a:endParaRPr lang="en-US" b="1"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696962723"/>
              </p:ext>
            </p:extLst>
          </p:nvPr>
        </p:nvGraphicFramePr>
        <p:xfrm>
          <a:off x="4078224" y="685801"/>
          <a:ext cx="7687056" cy="5394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lang="en-US" smtClean="0"/>
              <a:t>RedMiLL2022: Aslam Tabassum</a:t>
            </a:r>
            <a:endParaRPr lang="en-US"/>
          </a:p>
        </p:txBody>
      </p:sp>
      <p:sp>
        <p:nvSpPr>
          <p:cNvPr id="5" name="Slide Number Placeholder 4"/>
          <p:cNvSpPr>
            <a:spLocks noGrp="1"/>
          </p:cNvSpPr>
          <p:nvPr>
            <p:ph type="sldNum" sz="quarter" idx="12"/>
          </p:nvPr>
        </p:nvSpPr>
        <p:spPr/>
        <p:txBody>
          <a:bodyPr/>
          <a:lstStyle/>
          <a:p>
            <a:fld id="{E8DC9CB8-2772-4064-8A0C-B79CBCF206C8}" type="slidenum">
              <a:rPr lang="en-US" smtClean="0"/>
              <a:t>19</a:t>
            </a:fld>
            <a:endParaRPr lang="en-US"/>
          </a:p>
        </p:txBody>
      </p:sp>
    </p:spTree>
    <p:extLst>
      <p:ext uri="{BB962C8B-B14F-4D97-AF65-F5344CB8AC3E}">
        <p14:creationId xmlns:p14="http://schemas.microsoft.com/office/powerpoint/2010/main" val="1954568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5042" y="2141374"/>
            <a:ext cx="3061138" cy="1325563"/>
          </a:xfrm>
        </p:spPr>
        <p:txBody>
          <a:bodyPr/>
          <a:lstStyle/>
          <a:p>
            <a:r>
              <a:rPr lang="en-US" b="1" dirty="0" smtClean="0"/>
              <a:t>Contents </a:t>
            </a:r>
            <a:endParaRPr lang="en-US" b="1" dirty="0"/>
          </a:p>
        </p:txBody>
      </p:sp>
      <p:sp>
        <p:nvSpPr>
          <p:cNvPr id="3" name="Content Placeholder 2"/>
          <p:cNvSpPr>
            <a:spLocks noGrp="1"/>
          </p:cNvSpPr>
          <p:nvPr>
            <p:ph idx="1"/>
          </p:nvPr>
        </p:nvSpPr>
        <p:spPr>
          <a:xfrm>
            <a:off x="5307724" y="1135117"/>
            <a:ext cx="6358759" cy="5315116"/>
          </a:xfrm>
        </p:spPr>
        <p:txBody>
          <a:bodyPr>
            <a:normAutofit/>
          </a:bodyPr>
          <a:lstStyle/>
          <a:p>
            <a:r>
              <a:rPr lang="en-US" dirty="0" smtClean="0"/>
              <a:t>Financial Literacy? </a:t>
            </a:r>
          </a:p>
          <a:p>
            <a:r>
              <a:rPr lang="en-US" dirty="0" smtClean="0"/>
              <a:t>Problem Statement </a:t>
            </a:r>
          </a:p>
          <a:p>
            <a:r>
              <a:rPr lang="en-US" dirty="0" smtClean="0"/>
              <a:t>Aim </a:t>
            </a:r>
            <a:r>
              <a:rPr lang="en-US" dirty="0" smtClean="0"/>
              <a:t>&amp; objectives </a:t>
            </a:r>
            <a:endParaRPr lang="en-US" dirty="0" smtClean="0"/>
          </a:p>
          <a:p>
            <a:r>
              <a:rPr lang="en-US" dirty="0"/>
              <a:t>Conceptualizing </a:t>
            </a:r>
            <a:r>
              <a:rPr lang="en-US" dirty="0" smtClean="0"/>
              <a:t>FIL</a:t>
            </a:r>
            <a:endParaRPr lang="en-US" dirty="0" smtClean="0"/>
          </a:p>
          <a:p>
            <a:r>
              <a:rPr lang="en-US" dirty="0" smtClean="0"/>
              <a:t>Theoretical Framework</a:t>
            </a:r>
          </a:p>
          <a:p>
            <a:r>
              <a:rPr lang="en-US" dirty="0" smtClean="0"/>
              <a:t>Axiological </a:t>
            </a:r>
            <a:r>
              <a:rPr lang="en-US" dirty="0" smtClean="0"/>
              <a:t>Position</a:t>
            </a:r>
          </a:p>
          <a:p>
            <a:r>
              <a:rPr lang="en-US" dirty="0" smtClean="0"/>
              <a:t>Societal Relevance </a:t>
            </a:r>
          </a:p>
          <a:p>
            <a:r>
              <a:rPr lang="en-US" dirty="0" smtClean="0"/>
              <a:t>Expected Results</a:t>
            </a:r>
          </a:p>
          <a:p>
            <a:r>
              <a:rPr lang="en-US" dirty="0" smtClean="0"/>
              <a:t>Contribution/Implications</a:t>
            </a:r>
          </a:p>
          <a:p>
            <a:endParaRPr lang="en-US" dirty="0" smtClean="0"/>
          </a:p>
        </p:txBody>
      </p:sp>
      <p:sp>
        <p:nvSpPr>
          <p:cNvPr id="4" name="Footer Placeholder 3"/>
          <p:cNvSpPr>
            <a:spLocks noGrp="1"/>
          </p:cNvSpPr>
          <p:nvPr>
            <p:ph type="ftr" sz="quarter" idx="11"/>
          </p:nvPr>
        </p:nvSpPr>
        <p:spPr/>
        <p:txBody>
          <a:bodyPr/>
          <a:lstStyle/>
          <a:p>
            <a:r>
              <a:rPr lang="en-US" smtClean="0"/>
              <a:t>RedMiLL2022: Aslam Tabassum</a:t>
            </a:r>
            <a:endParaRPr lang="en-US"/>
          </a:p>
        </p:txBody>
      </p:sp>
      <p:sp>
        <p:nvSpPr>
          <p:cNvPr id="5" name="Slide Number Placeholder 4"/>
          <p:cNvSpPr>
            <a:spLocks noGrp="1"/>
          </p:cNvSpPr>
          <p:nvPr>
            <p:ph type="sldNum" sz="quarter" idx="12"/>
          </p:nvPr>
        </p:nvSpPr>
        <p:spPr/>
        <p:txBody>
          <a:bodyPr/>
          <a:lstStyle/>
          <a:p>
            <a:fld id="{E8DC9CB8-2772-4064-8A0C-B79CBCF206C8}" type="slidenum">
              <a:rPr lang="en-US" smtClean="0"/>
              <a:t>2</a:t>
            </a:fld>
            <a:endParaRPr lang="en-US"/>
          </a:p>
        </p:txBody>
      </p:sp>
    </p:spTree>
    <p:extLst>
      <p:ext uri="{BB962C8B-B14F-4D97-AF65-F5344CB8AC3E}">
        <p14:creationId xmlns:p14="http://schemas.microsoft.com/office/powerpoint/2010/main" val="16162758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256" y="1691640"/>
            <a:ext cx="3038856" cy="3338195"/>
          </a:xfrm>
        </p:spPr>
        <p:txBody>
          <a:bodyPr>
            <a:normAutofit/>
          </a:bodyPr>
          <a:lstStyle/>
          <a:p>
            <a:r>
              <a:rPr lang="en-US" sz="4000" b="1" dirty="0" smtClean="0"/>
              <a:t>Practical </a:t>
            </a:r>
            <a:br>
              <a:rPr lang="en-US" sz="4000" b="1" dirty="0" smtClean="0"/>
            </a:br>
            <a:r>
              <a:rPr lang="en-US" sz="4000" b="1" dirty="0" smtClean="0"/>
              <a:t>Contributions </a:t>
            </a:r>
            <a:endParaRPr lang="en-US" sz="40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857452104"/>
              </p:ext>
            </p:extLst>
          </p:nvPr>
        </p:nvGraphicFramePr>
        <p:xfrm>
          <a:off x="3118104" y="457200"/>
          <a:ext cx="8805672"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lang="en-US" smtClean="0"/>
              <a:t>RedMiLL2022: Aslam Tabassum</a:t>
            </a:r>
            <a:endParaRPr lang="en-US"/>
          </a:p>
        </p:txBody>
      </p:sp>
      <p:sp>
        <p:nvSpPr>
          <p:cNvPr id="4" name="Slide Number Placeholder 3"/>
          <p:cNvSpPr>
            <a:spLocks noGrp="1"/>
          </p:cNvSpPr>
          <p:nvPr>
            <p:ph type="sldNum" sz="quarter" idx="12"/>
          </p:nvPr>
        </p:nvSpPr>
        <p:spPr/>
        <p:txBody>
          <a:bodyPr/>
          <a:lstStyle/>
          <a:p>
            <a:fld id="{E8DC9CB8-2772-4064-8A0C-B79CBCF206C8}" type="slidenum">
              <a:rPr lang="en-US" smtClean="0"/>
              <a:t>20</a:t>
            </a:fld>
            <a:endParaRPr lang="en-US"/>
          </a:p>
        </p:txBody>
      </p:sp>
    </p:spTree>
    <p:extLst>
      <p:ext uri="{BB962C8B-B14F-4D97-AF65-F5344CB8AC3E}">
        <p14:creationId xmlns:p14="http://schemas.microsoft.com/office/powerpoint/2010/main" val="15451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53948" y="2331721"/>
            <a:ext cx="4650740" cy="2253044"/>
          </a:xfrm>
        </p:spPr>
        <p:txBody>
          <a:bodyPr/>
          <a:lstStyle/>
          <a:p>
            <a:r>
              <a:rPr lang="en-US" b="1" dirty="0" smtClean="0"/>
              <a:t>Thankyou!</a:t>
            </a:r>
            <a:endParaRPr lang="en-US" b="1" dirty="0"/>
          </a:p>
        </p:txBody>
      </p:sp>
      <p:sp>
        <p:nvSpPr>
          <p:cNvPr id="2" name="Footer Placeholder 1"/>
          <p:cNvSpPr>
            <a:spLocks noGrp="1"/>
          </p:cNvSpPr>
          <p:nvPr>
            <p:ph type="ftr" sz="quarter" idx="11"/>
          </p:nvPr>
        </p:nvSpPr>
        <p:spPr/>
        <p:txBody>
          <a:bodyPr/>
          <a:lstStyle/>
          <a:p>
            <a:r>
              <a:rPr lang="en-US" smtClean="0"/>
              <a:t>RedMiLL2022: Aslam Tabassum</a:t>
            </a:r>
            <a:endParaRPr lang="en-US"/>
          </a:p>
        </p:txBody>
      </p:sp>
      <p:sp>
        <p:nvSpPr>
          <p:cNvPr id="3" name="Slide Number Placeholder 2"/>
          <p:cNvSpPr>
            <a:spLocks noGrp="1"/>
          </p:cNvSpPr>
          <p:nvPr>
            <p:ph type="sldNum" sz="quarter" idx="12"/>
          </p:nvPr>
        </p:nvSpPr>
        <p:spPr/>
        <p:txBody>
          <a:bodyPr/>
          <a:lstStyle/>
          <a:p>
            <a:fld id="{E8DC9CB8-2772-4064-8A0C-B79CBCF206C8}" type="slidenum">
              <a:rPr lang="en-US" smtClean="0"/>
              <a:t>21</a:t>
            </a:fld>
            <a:endParaRPr lang="en-US"/>
          </a:p>
        </p:txBody>
      </p:sp>
    </p:spTree>
    <p:extLst>
      <p:ext uri="{BB962C8B-B14F-4D97-AF65-F5344CB8AC3E}">
        <p14:creationId xmlns:p14="http://schemas.microsoft.com/office/powerpoint/2010/main" val="30505558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724" y="1142892"/>
            <a:ext cx="2913993" cy="3681358"/>
          </a:xfrm>
        </p:spPr>
        <p:txBody>
          <a:bodyPr/>
          <a:lstStyle/>
          <a:p>
            <a:r>
              <a:rPr lang="en-US" b="1" dirty="0" smtClean="0"/>
              <a:t>Financial </a:t>
            </a:r>
            <a:br>
              <a:rPr lang="en-US" b="1" dirty="0" smtClean="0"/>
            </a:br>
            <a:r>
              <a:rPr lang="en-US" b="1" dirty="0" smtClean="0"/>
              <a:t>Literacy/</a:t>
            </a:r>
            <a:br>
              <a:rPr lang="en-US" b="1" dirty="0" smtClean="0"/>
            </a:br>
            <a:r>
              <a:rPr lang="en-US" b="1" dirty="0" smtClean="0"/>
              <a:t>knowledge? </a:t>
            </a:r>
            <a:endParaRPr lang="en-US"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380053"/>
              </p:ext>
            </p:extLst>
          </p:nvPr>
        </p:nvGraphicFramePr>
        <p:xfrm>
          <a:off x="3405351" y="416537"/>
          <a:ext cx="8008885" cy="6014373"/>
        </p:xfrm>
        <a:graphic>
          <a:graphicData uri="http://schemas.openxmlformats.org/drawingml/2006/table">
            <a:tbl>
              <a:tblPr firstRow="1" bandRow="1">
                <a:tableStyleId>{21E4AEA4-8DFA-4A89-87EB-49C32662AFE0}</a:tableStyleId>
              </a:tblPr>
              <a:tblGrid>
                <a:gridCol w="6533562">
                  <a:extLst>
                    <a:ext uri="{9D8B030D-6E8A-4147-A177-3AD203B41FA5}">
                      <a16:colId xmlns:a16="http://schemas.microsoft.com/office/drawing/2014/main" val="3772886551"/>
                    </a:ext>
                  </a:extLst>
                </a:gridCol>
                <a:gridCol w="1475323">
                  <a:extLst>
                    <a:ext uri="{9D8B030D-6E8A-4147-A177-3AD203B41FA5}">
                      <a16:colId xmlns:a16="http://schemas.microsoft.com/office/drawing/2014/main" val="2167825377"/>
                    </a:ext>
                  </a:extLst>
                </a:gridCol>
              </a:tblGrid>
              <a:tr h="381225">
                <a:tc>
                  <a:txBody>
                    <a:bodyPr/>
                    <a:lstStyle/>
                    <a:p>
                      <a:endParaRPr lang="en-US" dirty="0"/>
                    </a:p>
                  </a:txBody>
                  <a:tcPr anchor="ctr"/>
                </a:tc>
                <a:tc>
                  <a:txBody>
                    <a:bodyPr/>
                    <a:lstStyle/>
                    <a:p>
                      <a:endParaRPr lang="en-US" dirty="0"/>
                    </a:p>
                  </a:txBody>
                  <a:tcPr anchor="ctr"/>
                </a:tc>
                <a:extLst>
                  <a:ext uri="{0D108BD9-81ED-4DB2-BD59-A6C34878D82A}">
                    <a16:rowId xmlns:a16="http://schemas.microsoft.com/office/drawing/2014/main" val="3292367130"/>
                  </a:ext>
                </a:extLst>
              </a:tr>
              <a:tr h="68244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effectLst/>
                        </a:rPr>
                        <a:t>As one’s </a:t>
                      </a:r>
                      <a:r>
                        <a:rPr lang="en-US" sz="1800" b="1" kern="1200" dirty="0" smtClean="0">
                          <a:effectLst/>
                        </a:rPr>
                        <a:t>understanding and knowledge of financial concepts. </a:t>
                      </a:r>
                      <a:endParaRPr lang="en-US" b="1" dirty="0" smtClean="0"/>
                    </a:p>
                  </a:txBody>
                  <a:tcPr anchor="ctr"/>
                </a:tc>
                <a:tc>
                  <a:txBody>
                    <a:bodyPr/>
                    <a:lstStyle/>
                    <a:p>
                      <a:pPr algn="ctr"/>
                      <a:r>
                        <a:rPr lang="en-US" sz="1800" kern="1200" dirty="0" smtClean="0">
                          <a:effectLst/>
                        </a:rPr>
                        <a:t>(Fox et al., 2005) </a:t>
                      </a:r>
                      <a:endParaRPr lang="en-US" dirty="0"/>
                    </a:p>
                  </a:txBody>
                  <a:tcPr anchor="ctr"/>
                </a:tc>
                <a:extLst>
                  <a:ext uri="{0D108BD9-81ED-4DB2-BD59-A6C34878D82A}">
                    <a16:rowId xmlns:a16="http://schemas.microsoft.com/office/drawing/2014/main" val="190574222"/>
                  </a:ext>
                </a:extLst>
              </a:tr>
              <a:tr h="95306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effectLst/>
                        </a:rPr>
                        <a:t>Refers to the </a:t>
                      </a:r>
                      <a:r>
                        <a:rPr lang="en-US" sz="1800" b="1" kern="1200" dirty="0" smtClean="0">
                          <a:effectLst/>
                        </a:rPr>
                        <a:t>individual’s ability to interpret and understand basic financial concepts</a:t>
                      </a:r>
                      <a:r>
                        <a:rPr lang="en-US" sz="1800" kern="1200" dirty="0" smtClean="0">
                          <a:effectLst/>
                        </a:rPr>
                        <a:t> and apply that </a:t>
                      </a:r>
                      <a:r>
                        <a:rPr lang="en-US" sz="1800" b="1" kern="1200" dirty="0" smtClean="0">
                          <a:effectLst/>
                        </a:rPr>
                        <a:t>financial knowledge to make informed decisions. </a:t>
                      </a:r>
                      <a:endParaRPr lang="en-US" b="1"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kern="1200" dirty="0" smtClean="0">
                          <a:effectLst/>
                        </a:rPr>
                        <a:t> (</a:t>
                      </a:r>
                      <a:r>
                        <a:rPr lang="en-US" sz="1800" kern="1200" dirty="0" err="1" smtClean="0">
                          <a:effectLst/>
                        </a:rPr>
                        <a:t>Remund</a:t>
                      </a:r>
                      <a:r>
                        <a:rPr lang="en-US" sz="1800" kern="1200" dirty="0" smtClean="0">
                          <a:effectLst/>
                        </a:rPr>
                        <a:t>, 2010).</a:t>
                      </a:r>
                    </a:p>
                    <a:p>
                      <a:pPr algn="ctr"/>
                      <a:endParaRPr lang="en-US" dirty="0"/>
                    </a:p>
                  </a:txBody>
                  <a:tcPr anchor="ctr"/>
                </a:tc>
                <a:extLst>
                  <a:ext uri="{0D108BD9-81ED-4DB2-BD59-A6C34878D82A}">
                    <a16:rowId xmlns:a16="http://schemas.microsoft.com/office/drawing/2014/main" val="1119615859"/>
                  </a:ext>
                </a:extLst>
              </a:tr>
              <a:tr h="1149995">
                <a:tc>
                  <a:txBody>
                    <a:bodyPr/>
                    <a:lstStyle/>
                    <a:p>
                      <a:r>
                        <a:rPr lang="en-US" sz="1800" kern="1200" dirty="0" smtClean="0">
                          <a:effectLst/>
                        </a:rPr>
                        <a:t>Understanding the </a:t>
                      </a:r>
                      <a:r>
                        <a:rPr lang="en-US" sz="1800" b="1" kern="1200" dirty="0" smtClean="0">
                          <a:solidFill>
                            <a:schemeClr val="tx1"/>
                          </a:solidFill>
                          <a:effectLst/>
                        </a:rPr>
                        <a:t>financial facts, concepts, principles, and technological tools</a:t>
                      </a:r>
                      <a:r>
                        <a:rPr lang="en-US" sz="1800" kern="1200" dirty="0" smtClean="0">
                          <a:effectLst/>
                        </a:rPr>
                        <a:t>, that are critical for sound financial decision making. </a:t>
                      </a:r>
                      <a:endParaRPr lang="en-US" dirty="0"/>
                    </a:p>
                  </a:txBody>
                  <a:tcPr anchor="ctr"/>
                </a:tc>
                <a:tc>
                  <a:txBody>
                    <a:bodyPr/>
                    <a:lstStyle/>
                    <a:p>
                      <a:pPr algn="ctr"/>
                      <a:r>
                        <a:rPr lang="en-US" sz="1800" kern="1200" dirty="0" smtClean="0">
                          <a:effectLst/>
                        </a:rPr>
                        <a:t>(Lusardi, </a:t>
                      </a:r>
                      <a:r>
                        <a:rPr lang="en-US" sz="1800" kern="1200" dirty="0" err="1" smtClean="0">
                          <a:effectLst/>
                        </a:rPr>
                        <a:t>Thaden</a:t>
                      </a:r>
                      <a:r>
                        <a:rPr lang="en-US" sz="1800" kern="1200" dirty="0" smtClean="0">
                          <a:effectLst/>
                        </a:rPr>
                        <a:t> &amp; </a:t>
                      </a:r>
                      <a:r>
                        <a:rPr lang="en-US" sz="1800" kern="1200" dirty="0" err="1" smtClean="0">
                          <a:effectLst/>
                        </a:rPr>
                        <a:t>Rookey</a:t>
                      </a:r>
                      <a:r>
                        <a:rPr lang="en-US" sz="1800" kern="1200" dirty="0" smtClean="0">
                          <a:effectLst/>
                        </a:rPr>
                        <a:t>, 2005) </a:t>
                      </a:r>
                      <a:endParaRPr lang="en-US" dirty="0"/>
                    </a:p>
                  </a:txBody>
                  <a:tcPr anchor="ctr"/>
                </a:tc>
                <a:extLst>
                  <a:ext uri="{0D108BD9-81ED-4DB2-BD59-A6C34878D82A}">
                    <a16:rowId xmlns:a16="http://schemas.microsoft.com/office/drawing/2014/main" val="4268181559"/>
                  </a:ext>
                </a:extLst>
              </a:tr>
              <a:tr h="667142">
                <a:tc>
                  <a:txBody>
                    <a:bodyPr/>
                    <a:lstStyle/>
                    <a:p>
                      <a:r>
                        <a:rPr lang="en-US" sz="1800" kern="1200" dirty="0" smtClean="0">
                          <a:effectLst/>
                        </a:rPr>
                        <a:t>The ability to use knowledge and skills to manage financial resources effectively for a lifetime of financial well-being”. </a:t>
                      </a:r>
                      <a:endParaRPr lang="en-US" dirty="0"/>
                    </a:p>
                  </a:txBody>
                  <a:tcPr anchor="ctr"/>
                </a:tc>
                <a:tc>
                  <a:txBody>
                    <a:bodyPr/>
                    <a:lstStyle/>
                    <a:p>
                      <a:pPr algn="ctr"/>
                      <a:r>
                        <a:rPr lang="en-US" sz="1800" kern="1200" dirty="0" smtClean="0">
                          <a:effectLst/>
                        </a:rPr>
                        <a:t>Hung et al., (2009, p. 4)</a:t>
                      </a:r>
                      <a:endParaRPr lang="en-US" dirty="0"/>
                    </a:p>
                  </a:txBody>
                  <a:tcPr anchor="ctr"/>
                </a:tc>
                <a:extLst>
                  <a:ext uri="{0D108BD9-81ED-4DB2-BD59-A6C34878D82A}">
                    <a16:rowId xmlns:a16="http://schemas.microsoft.com/office/drawing/2014/main" val="44205176"/>
                  </a:ext>
                </a:extLst>
              </a:tr>
              <a:tr h="114999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effectLst/>
                        </a:rPr>
                        <a:t>A person’s ability to obtain, understand and evaluate the relevant information essential to make financial decisions, with a focus on the awareness of the likely financial consequences</a:t>
                      </a:r>
                      <a:endParaRPr lang="en-US"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kern="1200" dirty="0" smtClean="0">
                          <a:effectLst/>
                        </a:rPr>
                        <a:t>Mason &amp; Wilson, 2000). </a:t>
                      </a:r>
                      <a:endParaRPr lang="en-US" dirty="0" smtClean="0"/>
                    </a:p>
                    <a:p>
                      <a:pPr algn="ctr"/>
                      <a:endParaRPr lang="en-US" dirty="0"/>
                    </a:p>
                  </a:txBody>
                  <a:tcPr anchor="ctr"/>
                </a:tc>
                <a:extLst>
                  <a:ext uri="{0D108BD9-81ED-4DB2-BD59-A6C34878D82A}">
                    <a16:rowId xmlns:a16="http://schemas.microsoft.com/office/drawing/2014/main" val="3876407287"/>
                  </a:ext>
                </a:extLst>
              </a:tr>
              <a:tr h="95306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 combination of awareness, knowledge, skills, attitude, and behaviors necessary to make sound financial decisions and ultimately achieve individual financial wellbeing. </a:t>
                      </a:r>
                      <a:endParaRPr lang="en-US" dirty="0"/>
                    </a:p>
                  </a:txBody>
                  <a:tcPr anchor="ctr"/>
                </a:tc>
                <a:tc>
                  <a:txBody>
                    <a:bodyPr/>
                    <a:lstStyle/>
                    <a:p>
                      <a:pPr algn="ctr"/>
                      <a:r>
                        <a:rPr lang="en-US" dirty="0" smtClean="0"/>
                        <a:t>OECD, 2000</a:t>
                      </a:r>
                      <a:endParaRPr lang="en-US" dirty="0"/>
                    </a:p>
                  </a:txBody>
                  <a:tcPr anchor="ctr"/>
                </a:tc>
                <a:extLst>
                  <a:ext uri="{0D108BD9-81ED-4DB2-BD59-A6C34878D82A}">
                    <a16:rowId xmlns:a16="http://schemas.microsoft.com/office/drawing/2014/main" val="1223505284"/>
                  </a:ext>
                </a:extLst>
              </a:tr>
            </a:tbl>
          </a:graphicData>
        </a:graphic>
      </p:graphicFrame>
      <p:sp>
        <p:nvSpPr>
          <p:cNvPr id="3" name="Footer Placeholder 2"/>
          <p:cNvSpPr>
            <a:spLocks noGrp="1"/>
          </p:cNvSpPr>
          <p:nvPr>
            <p:ph type="ftr" sz="quarter" idx="11"/>
          </p:nvPr>
        </p:nvSpPr>
        <p:spPr/>
        <p:txBody>
          <a:bodyPr/>
          <a:lstStyle/>
          <a:p>
            <a:r>
              <a:rPr lang="en-US" smtClean="0"/>
              <a:t>RedMiLL2022: Aslam Tabassum</a:t>
            </a:r>
            <a:endParaRPr lang="en-US"/>
          </a:p>
        </p:txBody>
      </p:sp>
      <p:sp>
        <p:nvSpPr>
          <p:cNvPr id="5" name="Slide Number Placeholder 4"/>
          <p:cNvSpPr>
            <a:spLocks noGrp="1"/>
          </p:cNvSpPr>
          <p:nvPr>
            <p:ph type="sldNum" sz="quarter" idx="12"/>
          </p:nvPr>
        </p:nvSpPr>
        <p:spPr/>
        <p:txBody>
          <a:bodyPr/>
          <a:lstStyle/>
          <a:p>
            <a:fld id="{E8DC9CB8-2772-4064-8A0C-B79CBCF206C8}" type="slidenum">
              <a:rPr lang="en-US" smtClean="0"/>
              <a:t>3</a:t>
            </a:fld>
            <a:endParaRPr lang="en-US"/>
          </a:p>
        </p:txBody>
      </p:sp>
    </p:spTree>
    <p:extLst>
      <p:ext uri="{BB962C8B-B14F-4D97-AF65-F5344CB8AC3E}">
        <p14:creationId xmlns:p14="http://schemas.microsoft.com/office/powerpoint/2010/main" val="12097625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24" y="1594835"/>
            <a:ext cx="4669221" cy="3513192"/>
          </a:xfrm>
        </p:spPr>
        <p:txBody>
          <a:bodyPr/>
          <a:lstStyle/>
          <a:p>
            <a:r>
              <a:rPr lang="en-US" b="1" dirty="0" smtClean="0"/>
              <a:t>Social Issue/</a:t>
            </a:r>
            <a:br>
              <a:rPr lang="en-US" b="1" dirty="0" smtClean="0"/>
            </a:br>
            <a:r>
              <a:rPr lang="en-US" b="1" dirty="0" smtClean="0"/>
              <a:t>Problem </a:t>
            </a:r>
            <a:r>
              <a:rPr lang="en-US" b="1" dirty="0" smtClean="0"/>
              <a:t>Statement </a:t>
            </a:r>
            <a:endParaRPr lang="en-US" b="1" dirty="0"/>
          </a:p>
        </p:txBody>
      </p:sp>
      <p:sp>
        <p:nvSpPr>
          <p:cNvPr id="3" name="Content Placeholder 2"/>
          <p:cNvSpPr>
            <a:spLocks noGrp="1"/>
          </p:cNvSpPr>
          <p:nvPr>
            <p:ph idx="1"/>
          </p:nvPr>
        </p:nvSpPr>
        <p:spPr>
          <a:xfrm>
            <a:off x="6230007" y="924910"/>
            <a:ext cx="4816366" cy="5286704"/>
          </a:xfrm>
        </p:spPr>
        <p:txBody>
          <a:bodyPr>
            <a:normAutofit lnSpcReduction="10000"/>
          </a:bodyPr>
          <a:lstStyle/>
          <a:p>
            <a:r>
              <a:rPr lang="en-US" dirty="0" smtClean="0"/>
              <a:t>Constantly evolving complex financial information landscape</a:t>
            </a:r>
          </a:p>
          <a:p>
            <a:r>
              <a:rPr lang="en-US" dirty="0" smtClean="0"/>
              <a:t>To combat financial crisis</a:t>
            </a:r>
          </a:p>
          <a:p>
            <a:r>
              <a:rPr lang="en-US" dirty="0" smtClean="0"/>
              <a:t>Developing countries &amp;  financial illiteracy</a:t>
            </a:r>
          </a:p>
          <a:p>
            <a:r>
              <a:rPr lang="en-US" dirty="0" smtClean="0"/>
              <a:t>Need Appropriate financial education/training</a:t>
            </a:r>
          </a:p>
          <a:p>
            <a:r>
              <a:rPr lang="en-US" dirty="0" smtClean="0"/>
              <a:t>Understand their current FIL competencies </a:t>
            </a:r>
            <a:endParaRPr lang="en-US" dirty="0"/>
          </a:p>
          <a:p>
            <a:r>
              <a:rPr lang="en-US" dirty="0" smtClean="0"/>
              <a:t>Less explored, comparatively emerging new research area</a:t>
            </a:r>
            <a:endParaRPr lang="en-US" dirty="0"/>
          </a:p>
        </p:txBody>
      </p:sp>
      <p:sp>
        <p:nvSpPr>
          <p:cNvPr id="4" name="Footer Placeholder 3"/>
          <p:cNvSpPr>
            <a:spLocks noGrp="1"/>
          </p:cNvSpPr>
          <p:nvPr>
            <p:ph type="ftr" sz="quarter" idx="11"/>
          </p:nvPr>
        </p:nvSpPr>
        <p:spPr/>
        <p:txBody>
          <a:bodyPr/>
          <a:lstStyle/>
          <a:p>
            <a:r>
              <a:rPr lang="en-US" smtClean="0"/>
              <a:t>RedMiLL2022: Aslam Tabassum</a:t>
            </a:r>
            <a:endParaRPr lang="en-US"/>
          </a:p>
        </p:txBody>
      </p:sp>
      <p:sp>
        <p:nvSpPr>
          <p:cNvPr id="5" name="Slide Number Placeholder 4"/>
          <p:cNvSpPr>
            <a:spLocks noGrp="1"/>
          </p:cNvSpPr>
          <p:nvPr>
            <p:ph type="sldNum" sz="quarter" idx="12"/>
          </p:nvPr>
        </p:nvSpPr>
        <p:spPr/>
        <p:txBody>
          <a:bodyPr/>
          <a:lstStyle/>
          <a:p>
            <a:fld id="{E8DC9CB8-2772-4064-8A0C-B79CBCF206C8}" type="slidenum">
              <a:rPr lang="en-US" smtClean="0"/>
              <a:t>4</a:t>
            </a:fld>
            <a:endParaRPr lang="en-US"/>
          </a:p>
        </p:txBody>
      </p:sp>
    </p:spTree>
    <p:extLst>
      <p:ext uri="{BB962C8B-B14F-4D97-AF65-F5344CB8AC3E}">
        <p14:creationId xmlns:p14="http://schemas.microsoft.com/office/powerpoint/2010/main" val="99915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5042" y="1714145"/>
            <a:ext cx="2283372" cy="1873578"/>
          </a:xfrm>
        </p:spPr>
        <p:txBody>
          <a:bodyPr/>
          <a:lstStyle/>
          <a:p>
            <a:r>
              <a:rPr lang="en-US" b="1" dirty="0" smtClean="0"/>
              <a:t>Research Aim </a:t>
            </a:r>
            <a:endParaRPr lang="en-US" b="1" dirty="0"/>
          </a:p>
        </p:txBody>
      </p:sp>
      <p:sp>
        <p:nvSpPr>
          <p:cNvPr id="3" name="Content Placeholder 2"/>
          <p:cNvSpPr>
            <a:spLocks noGrp="1"/>
          </p:cNvSpPr>
          <p:nvPr>
            <p:ph idx="1"/>
          </p:nvPr>
        </p:nvSpPr>
        <p:spPr>
          <a:xfrm>
            <a:off x="4603530" y="998483"/>
            <a:ext cx="6750269" cy="5178480"/>
          </a:xfrm>
        </p:spPr>
        <p:txBody>
          <a:bodyPr/>
          <a:lstStyle/>
          <a:p>
            <a:pPr marL="0" indent="0">
              <a:buNone/>
            </a:pP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Therefore, based on the above discussed scenario </a:t>
            </a:r>
            <a:r>
              <a:rPr lang="en-US" dirty="0">
                <a:latin typeface="Times New Roman" panose="02020603050405020304" pitchFamily="18" charset="0"/>
                <a:cs typeface="Times New Roman" panose="02020603050405020304" pitchFamily="18" charset="0"/>
              </a:rPr>
              <a:t>my doctoral aims </a:t>
            </a:r>
            <a:endParaRPr lang="en-US" dirty="0" smtClean="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lgn="ctr">
              <a:buNone/>
            </a:pPr>
            <a:r>
              <a:rPr lang="en-US" dirty="0" smtClean="0">
                <a:latin typeface="Times New Roman" panose="02020603050405020304" pitchFamily="18" charset="0"/>
                <a:cs typeface="Times New Roman" panose="02020603050405020304" pitchFamily="18" charset="0"/>
              </a:rPr>
              <a:t>To </a:t>
            </a:r>
            <a:r>
              <a:rPr lang="en-US" dirty="0">
                <a:latin typeface="Times New Roman" panose="02020603050405020304" pitchFamily="18" charset="0"/>
                <a:cs typeface="Times New Roman" panose="02020603050405020304" pitchFamily="18" charset="0"/>
              </a:rPr>
              <a:t>examine the financial information literacy (FIL) level of the university student.  Also, it aims to understand how learning of financial information literacy among students is affected by cognitive, behavioral, and environmental factors through social cognitive theory (Bandura, 1986). </a:t>
            </a:r>
            <a:endParaRPr lang="en-US" dirty="0">
              <a:solidFill>
                <a:srgbClr val="002060"/>
              </a:solidFill>
              <a:latin typeface="Times New Roman" panose="02020603050405020304" pitchFamily="18" charset="0"/>
              <a:cs typeface="Times New Roman" panose="02020603050405020304" pitchFamily="18" charset="0"/>
            </a:endParaRPr>
          </a:p>
          <a:p>
            <a:endParaRPr lang="en-US" dirty="0"/>
          </a:p>
        </p:txBody>
      </p:sp>
      <p:sp>
        <p:nvSpPr>
          <p:cNvPr id="4" name="Footer Placeholder 3"/>
          <p:cNvSpPr>
            <a:spLocks noGrp="1"/>
          </p:cNvSpPr>
          <p:nvPr>
            <p:ph type="ftr" sz="quarter" idx="11"/>
          </p:nvPr>
        </p:nvSpPr>
        <p:spPr/>
        <p:txBody>
          <a:bodyPr/>
          <a:lstStyle/>
          <a:p>
            <a:r>
              <a:rPr lang="en-US" smtClean="0"/>
              <a:t>RedMiLL2022: Aslam Tabassum</a:t>
            </a:r>
            <a:endParaRPr lang="en-US"/>
          </a:p>
        </p:txBody>
      </p:sp>
      <p:sp>
        <p:nvSpPr>
          <p:cNvPr id="5" name="Slide Number Placeholder 4"/>
          <p:cNvSpPr>
            <a:spLocks noGrp="1"/>
          </p:cNvSpPr>
          <p:nvPr>
            <p:ph type="sldNum" sz="quarter" idx="12"/>
          </p:nvPr>
        </p:nvSpPr>
        <p:spPr/>
        <p:txBody>
          <a:bodyPr/>
          <a:lstStyle/>
          <a:p>
            <a:fld id="{E8DC9CB8-2772-4064-8A0C-B79CBCF206C8}" type="slidenum">
              <a:rPr lang="en-US" smtClean="0"/>
              <a:t>5</a:t>
            </a:fld>
            <a:endParaRPr lang="en-US"/>
          </a:p>
        </p:txBody>
      </p:sp>
    </p:spTree>
    <p:extLst>
      <p:ext uri="{BB962C8B-B14F-4D97-AF65-F5344CB8AC3E}">
        <p14:creationId xmlns:p14="http://schemas.microsoft.com/office/powerpoint/2010/main" val="9161838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875" y="2036270"/>
            <a:ext cx="2598683" cy="2367565"/>
          </a:xfrm>
        </p:spPr>
        <p:txBody>
          <a:bodyPr>
            <a:normAutofit/>
          </a:bodyPr>
          <a:lstStyle/>
          <a:p>
            <a:r>
              <a:rPr lang="en-US" b="1" dirty="0" smtClean="0"/>
              <a:t>Research</a:t>
            </a:r>
            <a:r>
              <a:rPr lang="en-US" dirty="0" smtClean="0"/>
              <a:t> </a:t>
            </a:r>
            <a:br>
              <a:rPr lang="en-US" dirty="0" smtClean="0"/>
            </a:br>
            <a:r>
              <a:rPr lang="en-US" b="1" dirty="0" smtClean="0"/>
              <a:t>Objectives</a:t>
            </a:r>
            <a:endParaRPr lang="en-US" b="1" dirty="0"/>
          </a:p>
        </p:txBody>
      </p:sp>
      <p:sp>
        <p:nvSpPr>
          <p:cNvPr id="3" name="Content Placeholder 2"/>
          <p:cNvSpPr>
            <a:spLocks noGrp="1"/>
          </p:cNvSpPr>
          <p:nvPr>
            <p:ph idx="1"/>
          </p:nvPr>
        </p:nvSpPr>
        <p:spPr>
          <a:xfrm>
            <a:off x="4130566" y="777765"/>
            <a:ext cx="7399282" cy="5430729"/>
          </a:xfrm>
        </p:spPr>
        <p:txBody>
          <a:bodyPr>
            <a:normAutofit fontScale="92500" lnSpcReduction="10000"/>
          </a:bodyPr>
          <a:lstStyle/>
          <a:p>
            <a:pPr marL="0" indent="0" algn="ctr">
              <a:buNone/>
            </a:pPr>
            <a:r>
              <a:rPr lang="en-US" dirty="0" smtClean="0"/>
              <a:t>To examine the financial information literacy (FIL) level of university students.</a:t>
            </a:r>
          </a:p>
          <a:p>
            <a:pPr marL="0" indent="0">
              <a:spcBef>
                <a:spcPts val="0"/>
              </a:spcBef>
              <a:buNone/>
            </a:pPr>
            <a:endParaRPr lang="en-US" dirty="0" smtClean="0"/>
          </a:p>
          <a:p>
            <a:pPr marL="457200" lvl="1" indent="0">
              <a:buNone/>
            </a:pPr>
            <a:r>
              <a:rPr lang="en-US" dirty="0"/>
              <a:t>• To examine the influence of </a:t>
            </a:r>
            <a:r>
              <a:rPr lang="en-US" b="1" i="1" dirty="0" smtClean="0"/>
              <a:t>personal, cognitive factors, effective factors</a:t>
            </a:r>
            <a:r>
              <a:rPr lang="en-US" b="1" dirty="0" smtClean="0"/>
              <a:t>  </a:t>
            </a:r>
            <a:r>
              <a:rPr lang="en-US" dirty="0" smtClean="0"/>
              <a:t>in </a:t>
            </a:r>
            <a:r>
              <a:rPr lang="en-US" dirty="0"/>
              <a:t>predicting university students’ financial information literacy. </a:t>
            </a:r>
          </a:p>
          <a:p>
            <a:pPr marL="0" lvl="1" indent="0">
              <a:buNone/>
            </a:pPr>
            <a:endParaRPr lang="en-US" dirty="0"/>
          </a:p>
          <a:p>
            <a:pPr marL="457200" lvl="1" indent="0">
              <a:buNone/>
            </a:pPr>
            <a:r>
              <a:rPr lang="en-US" dirty="0" smtClean="0"/>
              <a:t>• </a:t>
            </a:r>
            <a:r>
              <a:rPr lang="en-US" dirty="0"/>
              <a:t>To examine the influence of </a:t>
            </a:r>
            <a:r>
              <a:rPr lang="en-US" b="1" dirty="0"/>
              <a:t>behavioral factors </a:t>
            </a:r>
            <a:r>
              <a:rPr lang="en-US" dirty="0" smtClean="0"/>
              <a:t>predicting </a:t>
            </a:r>
            <a:r>
              <a:rPr lang="en-US" dirty="0"/>
              <a:t>university students’ financial information literacy. </a:t>
            </a:r>
            <a:endParaRPr lang="en-US" dirty="0" smtClean="0"/>
          </a:p>
          <a:p>
            <a:pPr marL="457200" lvl="1" indent="0">
              <a:buNone/>
            </a:pPr>
            <a:endParaRPr lang="en-US" dirty="0"/>
          </a:p>
          <a:p>
            <a:pPr marL="457200" lvl="1" indent="0">
              <a:buNone/>
            </a:pPr>
            <a:r>
              <a:rPr lang="en-US" dirty="0"/>
              <a:t>• To examine the influence of </a:t>
            </a:r>
            <a:r>
              <a:rPr lang="en-US" b="1" dirty="0"/>
              <a:t>environmental </a:t>
            </a:r>
            <a:r>
              <a:rPr lang="en-US" b="1" dirty="0" smtClean="0"/>
              <a:t>factors </a:t>
            </a:r>
            <a:r>
              <a:rPr lang="en-US" dirty="0"/>
              <a:t>predicting university students’ financial information literacy. </a:t>
            </a:r>
            <a:endParaRPr lang="en-US" dirty="0" smtClean="0"/>
          </a:p>
          <a:p>
            <a:pPr marL="0" lvl="1" indent="0">
              <a:spcBef>
                <a:spcPts val="0"/>
              </a:spcBef>
              <a:buNone/>
            </a:pPr>
            <a:endParaRPr lang="en-US" dirty="0"/>
          </a:p>
          <a:p>
            <a:pPr marL="457200" lvl="1" indent="0">
              <a:buNone/>
            </a:pPr>
            <a:r>
              <a:rPr lang="en-US" dirty="0"/>
              <a:t>• To determine the relationship between </a:t>
            </a:r>
            <a:r>
              <a:rPr lang="en-US" b="1" i="1" dirty="0"/>
              <a:t>financial information literacy </a:t>
            </a:r>
            <a:r>
              <a:rPr lang="en-US" dirty="0"/>
              <a:t>and the outcome variable </a:t>
            </a:r>
            <a:r>
              <a:rPr lang="en-US" b="1" dirty="0"/>
              <a:t>(</a:t>
            </a:r>
            <a:r>
              <a:rPr lang="en-US" b="1" i="1" dirty="0"/>
              <a:t>personal finance management behavior</a:t>
            </a:r>
            <a:r>
              <a:rPr lang="en-US" b="1" dirty="0"/>
              <a:t>). </a:t>
            </a:r>
          </a:p>
          <a:p>
            <a:pPr marL="457200" lvl="1" indent="0">
              <a:buNone/>
            </a:pPr>
            <a:endParaRPr lang="en-US" dirty="0"/>
          </a:p>
        </p:txBody>
      </p:sp>
      <p:sp>
        <p:nvSpPr>
          <p:cNvPr id="4" name="Footer Placeholder 3"/>
          <p:cNvSpPr>
            <a:spLocks noGrp="1"/>
          </p:cNvSpPr>
          <p:nvPr>
            <p:ph type="ftr" sz="quarter" idx="11"/>
          </p:nvPr>
        </p:nvSpPr>
        <p:spPr/>
        <p:txBody>
          <a:bodyPr/>
          <a:lstStyle/>
          <a:p>
            <a:r>
              <a:rPr lang="en-US" smtClean="0"/>
              <a:t>RedMiLL2022: Aslam Tabassum</a:t>
            </a:r>
            <a:endParaRPr lang="en-US"/>
          </a:p>
        </p:txBody>
      </p:sp>
      <p:sp>
        <p:nvSpPr>
          <p:cNvPr id="5" name="Slide Number Placeholder 4"/>
          <p:cNvSpPr>
            <a:spLocks noGrp="1"/>
          </p:cNvSpPr>
          <p:nvPr>
            <p:ph type="sldNum" sz="quarter" idx="12"/>
          </p:nvPr>
        </p:nvSpPr>
        <p:spPr/>
        <p:txBody>
          <a:bodyPr/>
          <a:lstStyle/>
          <a:p>
            <a:fld id="{E8DC9CB8-2772-4064-8A0C-B79CBCF206C8}" type="slidenum">
              <a:rPr lang="en-US" smtClean="0"/>
              <a:t>6</a:t>
            </a:fld>
            <a:endParaRPr lang="en-US"/>
          </a:p>
        </p:txBody>
      </p:sp>
    </p:spTree>
    <p:extLst>
      <p:ext uri="{BB962C8B-B14F-4D97-AF65-F5344CB8AC3E}">
        <p14:creationId xmlns:p14="http://schemas.microsoft.com/office/powerpoint/2010/main" val="14795645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019" y="350361"/>
            <a:ext cx="3604645" cy="1681639"/>
          </a:xfrm>
        </p:spPr>
        <p:txBody>
          <a:bodyPr>
            <a:normAutofit fontScale="90000"/>
          </a:bodyPr>
          <a:lstStyle/>
          <a:p>
            <a:r>
              <a:rPr lang="en-US" b="1" dirty="0" smtClean="0"/>
              <a:t>Conceptualizing</a:t>
            </a:r>
            <a:br>
              <a:rPr lang="en-US" b="1" dirty="0" smtClean="0"/>
            </a:br>
            <a:r>
              <a:rPr lang="en-US" b="1" dirty="0" smtClean="0"/>
              <a:t> FIL</a:t>
            </a:r>
            <a:endParaRPr lang="en-US" b="1" dirty="0"/>
          </a:p>
        </p:txBody>
      </p:sp>
      <p:grpSp>
        <p:nvGrpSpPr>
          <p:cNvPr id="6" name="Group 5"/>
          <p:cNvGrpSpPr/>
          <p:nvPr/>
        </p:nvGrpSpPr>
        <p:grpSpPr>
          <a:xfrm>
            <a:off x="4074674" y="567559"/>
            <a:ext cx="7844057" cy="5832939"/>
            <a:chOff x="3806820" y="350361"/>
            <a:chExt cx="8191099" cy="6096621"/>
          </a:xfrm>
        </p:grpSpPr>
        <p:grpSp>
          <p:nvGrpSpPr>
            <p:cNvPr id="5" name="Group 4"/>
            <p:cNvGrpSpPr/>
            <p:nvPr/>
          </p:nvGrpSpPr>
          <p:grpSpPr>
            <a:xfrm>
              <a:off x="3806820" y="350361"/>
              <a:ext cx="8191099" cy="6096621"/>
              <a:chOff x="3724975" y="350361"/>
              <a:chExt cx="8191099" cy="6096621"/>
            </a:xfrm>
          </p:grpSpPr>
          <p:sp>
            <p:nvSpPr>
              <p:cNvPr id="4" name="Rounded Rectangle 3"/>
              <p:cNvSpPr/>
              <p:nvPr/>
            </p:nvSpPr>
            <p:spPr>
              <a:xfrm>
                <a:off x="3724975" y="350361"/>
                <a:ext cx="8191099" cy="6096621"/>
              </a:xfrm>
              <a:prstGeom prst="roundRect">
                <a:avLst/>
              </a:prstGeom>
              <a:solidFill>
                <a:srgbClr val="E6E6E6"/>
              </a:solidFill>
              <a:ln>
                <a:solidFill>
                  <a:schemeClr val="tx1"/>
                </a:solidFill>
              </a:ln>
            </p:spPr>
            <p:style>
              <a:lnRef idx="2">
                <a:schemeClr val="accent2"/>
              </a:lnRef>
              <a:fillRef idx="1">
                <a:schemeClr val="lt1"/>
              </a:fillRef>
              <a:effectRef idx="0">
                <a:schemeClr val="accent2"/>
              </a:effectRef>
              <a:fontRef idx="minor">
                <a:schemeClr val="dk1"/>
              </a:fontRef>
            </p:style>
            <p:txBody>
              <a:bodyPr rtlCol="0" anchor="b"/>
              <a:lstStyle/>
              <a:p>
                <a:endParaRPr lang="en-US" sz="8500" dirty="0" smtClean="0">
                  <a:solidFill>
                    <a:srgbClr val="002060"/>
                  </a:solidFill>
                  <a:latin typeface="Times New Roman" panose="02020603050405020304" pitchFamily="18" charset="0"/>
                  <a:cs typeface="Times New Roman" panose="02020603050405020304" pitchFamily="18" charset="0"/>
                </a:endParaRPr>
              </a:p>
              <a:p>
                <a:endParaRPr lang="en-US" sz="2800" dirty="0" smtClean="0">
                  <a:solidFill>
                    <a:schemeClr val="tx1"/>
                  </a:solidFill>
                  <a:latin typeface="Arial" panose="020B0604020202020204" pitchFamily="34" charset="0"/>
                  <a:cs typeface="Arial" panose="020B0604020202020204" pitchFamily="34" charset="0"/>
                </a:endParaRPr>
              </a:p>
              <a:p>
                <a:endParaRPr lang="en-US" sz="2800" dirty="0">
                  <a:solidFill>
                    <a:schemeClr val="tx1"/>
                  </a:solidFill>
                  <a:latin typeface="Arial" panose="020B0604020202020204" pitchFamily="34" charset="0"/>
                  <a:cs typeface="Arial" panose="020B0604020202020204" pitchFamily="34" charset="0"/>
                </a:endParaRPr>
              </a:p>
              <a:p>
                <a:pPr algn="ctr"/>
                <a:r>
                  <a:rPr lang="en-US" b="1" dirty="0" smtClean="0">
                    <a:solidFill>
                      <a:schemeClr val="tx1"/>
                    </a:solidFill>
                    <a:latin typeface="Arial" panose="020B0604020202020204" pitchFamily="34" charset="0"/>
                    <a:cs typeface="Arial" panose="020B0604020202020204" pitchFamily="34" charset="0"/>
                  </a:rPr>
                  <a:t>Financial Information Literacy</a:t>
                </a:r>
                <a:endParaRPr lang="en-US" b="1" dirty="0">
                  <a:solidFill>
                    <a:schemeClr val="tx1"/>
                  </a:solidFill>
                  <a:latin typeface="Arial" panose="020B0604020202020204" pitchFamily="34" charset="0"/>
                  <a:cs typeface="Arial" panose="020B0604020202020204" pitchFamily="34" charset="0"/>
                </a:endParaRPr>
              </a:p>
            </p:txBody>
          </p:sp>
          <p:graphicFrame>
            <p:nvGraphicFramePr>
              <p:cNvPr id="14" name="Diagram 13"/>
              <p:cNvGraphicFramePr/>
              <p:nvPr>
                <p:extLst>
                  <p:ext uri="{D42A27DB-BD31-4B8C-83A1-F6EECF244321}">
                    <p14:modId xmlns:p14="http://schemas.microsoft.com/office/powerpoint/2010/main" val="734310781"/>
                  </p:ext>
                </p:extLst>
              </p:nvPr>
            </p:nvGraphicFramePr>
            <p:xfrm>
              <a:off x="4081850" y="3166712"/>
              <a:ext cx="7477350" cy="30004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 name="TextBox 15"/>
              <p:cNvSpPr txBox="1"/>
              <p:nvPr/>
            </p:nvSpPr>
            <p:spPr>
              <a:xfrm>
                <a:off x="8829964" y="3596308"/>
                <a:ext cx="1288020" cy="2246769"/>
              </a:xfrm>
              <a:prstGeom prst="rect">
                <a:avLst/>
              </a:prstGeom>
              <a:noFill/>
            </p:spPr>
            <p:txBody>
              <a:bodyPr wrap="square" rtlCol="0">
                <a:spAutoFit/>
              </a:bodyPr>
              <a:lstStyle/>
              <a:p>
                <a:pPr lvl="0"/>
                <a:r>
                  <a:rPr lang="en-US" sz="1400" b="1" dirty="0" smtClean="0"/>
                  <a:t>Ability to consider ethical &amp; legal issues associated with financial data (privacy &amp; security concerns)</a:t>
                </a:r>
                <a:endParaRPr lang="en-US" sz="1400" b="1" dirty="0"/>
              </a:p>
              <a:p>
                <a:endParaRPr lang="en-US" sz="1400" b="1" dirty="0"/>
              </a:p>
            </p:txBody>
          </p:sp>
          <p:sp>
            <p:nvSpPr>
              <p:cNvPr id="18" name="TextBox 17"/>
              <p:cNvSpPr txBox="1"/>
              <p:nvPr/>
            </p:nvSpPr>
            <p:spPr>
              <a:xfrm>
                <a:off x="10365555" y="3596308"/>
                <a:ext cx="1193645" cy="2031325"/>
              </a:xfrm>
              <a:prstGeom prst="rect">
                <a:avLst/>
              </a:prstGeom>
              <a:noFill/>
            </p:spPr>
            <p:txBody>
              <a:bodyPr wrap="square" rtlCol="0">
                <a:spAutoFit/>
              </a:bodyPr>
              <a:lstStyle/>
              <a:p>
                <a:r>
                  <a:rPr lang="en-US" sz="1400" b="1" dirty="0" smtClean="0"/>
                  <a:t>Ability to use financial information for financial decision making </a:t>
                </a:r>
              </a:p>
              <a:p>
                <a:endParaRPr lang="en-US" sz="1400" b="1" dirty="0"/>
              </a:p>
              <a:p>
                <a:endParaRPr lang="en-US" sz="1400" b="1" dirty="0" smtClean="0"/>
              </a:p>
              <a:p>
                <a:endParaRPr lang="en-US" sz="1400" b="1" dirty="0"/>
              </a:p>
            </p:txBody>
          </p:sp>
        </p:grpSp>
        <p:graphicFrame>
          <p:nvGraphicFramePr>
            <p:cNvPr id="19" name="Diagram 18"/>
            <p:cNvGraphicFramePr/>
            <p:nvPr>
              <p:extLst>
                <p:ext uri="{D42A27DB-BD31-4B8C-83A1-F6EECF244321}">
                  <p14:modId xmlns:p14="http://schemas.microsoft.com/office/powerpoint/2010/main" val="4136656344"/>
                </p:ext>
              </p:extLst>
            </p:nvPr>
          </p:nvGraphicFramePr>
          <p:xfrm>
            <a:off x="5357340" y="350361"/>
            <a:ext cx="5090060" cy="321823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sp>
        <p:nvSpPr>
          <p:cNvPr id="3" name="Rectangle 2"/>
          <p:cNvSpPr/>
          <p:nvPr/>
        </p:nvSpPr>
        <p:spPr>
          <a:xfrm>
            <a:off x="760800" y="2727277"/>
            <a:ext cx="2818110" cy="340546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a:t>
            </a:r>
            <a:r>
              <a:rPr lang="en-US" i="1" dirty="0" smtClean="0"/>
              <a:t>financial </a:t>
            </a:r>
            <a:r>
              <a:rPr lang="en-US" i="1" dirty="0"/>
              <a:t>information literacy (FIL) as possession of knowledge, skills and competencies that people develop to seek, comprehend, evaluate and use financial information and concepts to make informed financial decisions to achieve ultimate financial </a:t>
            </a:r>
            <a:r>
              <a:rPr lang="en-US" i="1" dirty="0" smtClean="0"/>
              <a:t>wellbeing”</a:t>
            </a:r>
            <a:endParaRPr lang="en-US" i="1" dirty="0"/>
          </a:p>
        </p:txBody>
      </p:sp>
      <p:sp>
        <p:nvSpPr>
          <p:cNvPr id="7" name="Footer Placeholder 6"/>
          <p:cNvSpPr>
            <a:spLocks noGrp="1"/>
          </p:cNvSpPr>
          <p:nvPr>
            <p:ph type="ftr" sz="quarter" idx="11"/>
          </p:nvPr>
        </p:nvSpPr>
        <p:spPr/>
        <p:txBody>
          <a:bodyPr/>
          <a:lstStyle/>
          <a:p>
            <a:r>
              <a:rPr lang="en-US" smtClean="0"/>
              <a:t>RedMiLL2022: Aslam Tabassum</a:t>
            </a:r>
            <a:endParaRPr lang="en-US"/>
          </a:p>
        </p:txBody>
      </p:sp>
      <p:sp>
        <p:nvSpPr>
          <p:cNvPr id="8" name="Slide Number Placeholder 7"/>
          <p:cNvSpPr>
            <a:spLocks noGrp="1"/>
          </p:cNvSpPr>
          <p:nvPr>
            <p:ph type="sldNum" sz="quarter" idx="12"/>
          </p:nvPr>
        </p:nvSpPr>
        <p:spPr/>
        <p:txBody>
          <a:bodyPr/>
          <a:lstStyle/>
          <a:p>
            <a:fld id="{E8DC9CB8-2772-4064-8A0C-B79CBCF206C8}" type="slidenum">
              <a:rPr lang="en-US" smtClean="0"/>
              <a:t>7</a:t>
            </a:fld>
            <a:endParaRPr lang="en-US"/>
          </a:p>
        </p:txBody>
      </p:sp>
    </p:spTree>
    <p:extLst>
      <p:ext uri="{BB962C8B-B14F-4D97-AF65-F5344CB8AC3E}">
        <p14:creationId xmlns:p14="http://schemas.microsoft.com/office/powerpoint/2010/main" val="18398502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Theoretical Framework</a:t>
            </a:r>
            <a:endParaRPr lang="en-US" b="1" dirty="0"/>
          </a:p>
        </p:txBody>
      </p:sp>
      <p:sp>
        <p:nvSpPr>
          <p:cNvPr id="3" name="Content Placeholder 2"/>
          <p:cNvSpPr>
            <a:spLocks noGrp="1"/>
          </p:cNvSpPr>
          <p:nvPr>
            <p:ph sz="half" idx="1"/>
          </p:nvPr>
        </p:nvSpPr>
        <p:spPr>
          <a:xfrm>
            <a:off x="838200" y="1485900"/>
            <a:ext cx="5575126" cy="5779196"/>
          </a:xfrm>
        </p:spPr>
        <p:txBody>
          <a:bodyPr>
            <a:normAutofit fontScale="70000" lnSpcReduction="20000"/>
          </a:bodyPr>
          <a:lstStyle/>
          <a:p>
            <a:r>
              <a:rPr lang="en-US" sz="3600" dirty="0"/>
              <a:t>The current study will investigate financial information literacy, through broad theoretical perspectives such as social cognitive theory. </a:t>
            </a:r>
            <a:endParaRPr lang="en-US" sz="3600" dirty="0" smtClean="0"/>
          </a:p>
          <a:p>
            <a:r>
              <a:rPr lang="en-US" sz="3600" dirty="0" smtClean="0"/>
              <a:t>Albert Bandura (Canadian-American psychologist)</a:t>
            </a:r>
          </a:p>
          <a:p>
            <a:r>
              <a:rPr lang="en-US" sz="3600" dirty="0" smtClean="0"/>
              <a:t>In 1960 social learning theory (</a:t>
            </a:r>
            <a:r>
              <a:rPr lang="en-US" sz="3600" dirty="0" err="1"/>
              <a:t>SLT</a:t>
            </a:r>
            <a:r>
              <a:rPr lang="en-US" sz="3600" dirty="0"/>
              <a:t>), also known as observation learning </a:t>
            </a:r>
            <a:r>
              <a:rPr lang="en-US" sz="3600" dirty="0" smtClean="0"/>
              <a:t>theory</a:t>
            </a:r>
          </a:p>
          <a:p>
            <a:r>
              <a:rPr lang="en-US" sz="3600" dirty="0" err="1" smtClean="0"/>
              <a:t>SLT</a:t>
            </a:r>
            <a:r>
              <a:rPr lang="en-US" sz="3600" dirty="0" smtClean="0"/>
              <a:t> believes that people </a:t>
            </a:r>
            <a:r>
              <a:rPr lang="en-US" sz="3600" dirty="0"/>
              <a:t>can acquire new behaviors by observing and imitating others in a social context.  </a:t>
            </a:r>
            <a:endParaRPr lang="en-US" sz="3600" dirty="0" smtClean="0"/>
          </a:p>
          <a:p>
            <a:r>
              <a:rPr lang="en-US" sz="3600" dirty="0" smtClean="0"/>
              <a:t>It  </a:t>
            </a:r>
            <a:r>
              <a:rPr lang="en-US" sz="3600" dirty="0"/>
              <a:t>acknowledges the importance of observing, modeling, and imitating the behaviors, attitudes, and emotional reactions of others</a:t>
            </a:r>
            <a:r>
              <a:rPr lang="en-US" sz="3600" dirty="0" smtClean="0"/>
              <a:t>.</a:t>
            </a:r>
            <a:endParaRPr lang="en-US" sz="3600" dirty="0"/>
          </a:p>
          <a:p>
            <a:r>
              <a:rPr lang="en-US" sz="3600" dirty="0"/>
              <a:t>Social Cognitive Theory 1896</a:t>
            </a:r>
            <a:r>
              <a:rPr lang="en-US" sz="3600" dirty="0" smtClean="0"/>
              <a:t>. </a:t>
            </a:r>
          </a:p>
          <a:p>
            <a:endParaRPr lang="en-US" dirty="0" smtClean="0"/>
          </a:p>
          <a:p>
            <a:pPr marL="0" indent="0">
              <a:buNone/>
            </a:pPr>
            <a:r>
              <a:rPr lang="en-US" dirty="0" smtClean="0"/>
              <a:t> </a:t>
            </a:r>
            <a:endParaRPr lang="en-US" dirty="0"/>
          </a:p>
        </p:txBody>
      </p:sp>
      <p:sp>
        <p:nvSpPr>
          <p:cNvPr id="13" name="Rectangle 14"/>
          <p:cNvSpPr>
            <a:spLocks noChangeArrowheads="1"/>
          </p:cNvSpPr>
          <p:nvPr/>
        </p:nvSpPr>
        <p:spPr bwMode="auto">
          <a:xfrm>
            <a:off x="-193964" y="-121530"/>
            <a:ext cx="18473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6103" y="1312164"/>
            <a:ext cx="3567113" cy="4539996"/>
          </a:xfrm>
          <a:prstGeom prst="rect">
            <a:avLst/>
          </a:prstGeom>
        </p:spPr>
      </p:pic>
      <p:sp>
        <p:nvSpPr>
          <p:cNvPr id="4" name="Footer Placeholder 3"/>
          <p:cNvSpPr>
            <a:spLocks noGrp="1"/>
          </p:cNvSpPr>
          <p:nvPr>
            <p:ph type="ftr" sz="quarter" idx="11"/>
          </p:nvPr>
        </p:nvSpPr>
        <p:spPr/>
        <p:txBody>
          <a:bodyPr/>
          <a:lstStyle/>
          <a:p>
            <a:r>
              <a:rPr lang="en-US" smtClean="0"/>
              <a:t>RedMiLL2022: Aslam Tabassum</a:t>
            </a:r>
            <a:endParaRPr lang="en-US"/>
          </a:p>
        </p:txBody>
      </p:sp>
      <p:sp>
        <p:nvSpPr>
          <p:cNvPr id="5" name="Slide Number Placeholder 4"/>
          <p:cNvSpPr>
            <a:spLocks noGrp="1"/>
          </p:cNvSpPr>
          <p:nvPr>
            <p:ph type="sldNum" sz="quarter" idx="12"/>
          </p:nvPr>
        </p:nvSpPr>
        <p:spPr/>
        <p:txBody>
          <a:bodyPr/>
          <a:lstStyle/>
          <a:p>
            <a:fld id="{E8DC9CB8-2772-4064-8A0C-B79CBCF206C8}" type="slidenum">
              <a:rPr lang="en-US" smtClean="0"/>
              <a:t>8</a:t>
            </a:fld>
            <a:endParaRPr lang="en-US"/>
          </a:p>
        </p:txBody>
      </p:sp>
    </p:spTree>
    <p:extLst>
      <p:ext uri="{BB962C8B-B14F-4D97-AF65-F5344CB8AC3E}">
        <p14:creationId xmlns:p14="http://schemas.microsoft.com/office/powerpoint/2010/main" val="18062907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Social Cognitive </a:t>
            </a:r>
            <a:r>
              <a:rPr lang="en-US" dirty="0" smtClean="0"/>
              <a:t>Theoretical Perspective </a:t>
            </a:r>
            <a:endParaRPr lang="en-US" dirty="0"/>
          </a:p>
        </p:txBody>
      </p:sp>
      <p:sp>
        <p:nvSpPr>
          <p:cNvPr id="3" name="Content Placeholder 2"/>
          <p:cNvSpPr>
            <a:spLocks noGrp="1"/>
          </p:cNvSpPr>
          <p:nvPr>
            <p:ph sz="half" idx="1"/>
          </p:nvPr>
        </p:nvSpPr>
        <p:spPr>
          <a:xfrm>
            <a:off x="838200" y="1478072"/>
            <a:ext cx="5412288" cy="5379928"/>
          </a:xfrm>
        </p:spPr>
        <p:txBody>
          <a:bodyPr>
            <a:normAutofit fontScale="77500" lnSpcReduction="20000"/>
          </a:bodyPr>
          <a:lstStyle/>
          <a:p>
            <a:r>
              <a:rPr lang="en-US" dirty="0" smtClean="0"/>
              <a:t>Upgraded version of </a:t>
            </a:r>
            <a:r>
              <a:rPr lang="en-US" dirty="0" err="1" smtClean="0"/>
              <a:t>SLT</a:t>
            </a:r>
            <a:r>
              <a:rPr lang="en-US" dirty="0" smtClean="0"/>
              <a:t>, </a:t>
            </a:r>
          </a:p>
          <a:p>
            <a:r>
              <a:rPr lang="en-US" dirty="0" smtClean="0"/>
              <a:t>Acknowledges the important of Self-efficacy</a:t>
            </a:r>
          </a:p>
          <a:p>
            <a:r>
              <a:rPr lang="en-US" dirty="0" smtClean="0"/>
              <a:t>Provide mechanism to understand the human behavior in a social context. </a:t>
            </a:r>
          </a:p>
          <a:p>
            <a:r>
              <a:rPr lang="en-US" dirty="0"/>
              <a:t>The </a:t>
            </a:r>
            <a:r>
              <a:rPr lang="en-US" dirty="0" smtClean="0"/>
              <a:t>SCT offers </a:t>
            </a:r>
            <a:r>
              <a:rPr lang="en-US" dirty="0"/>
              <a:t>the conceptual underpinning to look at the determinants and mechanisms of human thought, affect, and action (Bandura, 1986). </a:t>
            </a:r>
            <a:endParaRPr lang="en-US" dirty="0" smtClean="0"/>
          </a:p>
          <a:p>
            <a:r>
              <a:rPr lang="en-US" dirty="0" smtClean="0"/>
              <a:t>Rooted </a:t>
            </a:r>
            <a:r>
              <a:rPr lang="en-US" dirty="0"/>
              <a:t>in the notion of human agency, the social cognitive theory assumes that individuals can affect what they do and are influenced by their observations and relation with their external environments (Bandura, 1986). </a:t>
            </a:r>
            <a:endParaRPr lang="en-US" dirty="0" smtClean="0"/>
          </a:p>
          <a:p>
            <a:r>
              <a:rPr lang="en-US" dirty="0" smtClean="0"/>
              <a:t>SCT assumes </a:t>
            </a:r>
            <a:r>
              <a:rPr lang="en-US" dirty="0"/>
              <a:t>that human functioning is influenced by personal/ cognitive determinants, behavioral, and environmental determinants (Bandura, 1986, 1997). </a:t>
            </a:r>
            <a:endParaRPr lang="en-US" dirty="0" smtClean="0"/>
          </a:p>
        </p:txBody>
      </p:sp>
      <p:sp>
        <p:nvSpPr>
          <p:cNvPr id="5" name="Rectangle 4"/>
          <p:cNvSpPr/>
          <p:nvPr/>
        </p:nvSpPr>
        <p:spPr>
          <a:xfrm>
            <a:off x="6989523" y="5423724"/>
            <a:ext cx="4985279" cy="923330"/>
          </a:xfrm>
          <a:prstGeom prst="rect">
            <a:avLst/>
          </a:prstGeom>
        </p:spPr>
        <p:txBody>
          <a:bodyPr wrap="square">
            <a:spAutoFit/>
          </a:bodyPr>
          <a:lstStyle/>
          <a:p>
            <a:pPr lvl="0" eaLnBrk="0" fontAlgn="base" hangingPunct="0">
              <a:spcBef>
                <a:spcPct val="0"/>
              </a:spcBef>
              <a:spcAft>
                <a:spcPct val="0"/>
              </a:spcAft>
            </a:pPr>
            <a:r>
              <a:rPr lang="en-US" alt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Source</a:t>
            </a:r>
            <a:r>
              <a:rPr lang="en-US" alt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Adapted from </a:t>
            </a:r>
            <a:r>
              <a:rPr lang="en-US" altLang="en-US"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Social Foundations of Thought and Action: </a:t>
            </a:r>
            <a:r>
              <a:rPr lang="en-US" altLang="en-US"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 Social Cognitive Theory </a:t>
            </a:r>
            <a:r>
              <a:rPr lang="en-US" altLang="en-US"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alt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p.6) by (Bandura, 1986</a:t>
            </a:r>
            <a:r>
              <a:rPr lang="en-US" alt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altLang="en-US" i="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altLang="en-US" sz="105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3950" y="1814564"/>
            <a:ext cx="5060435" cy="3485283"/>
          </a:xfrm>
          <a:prstGeom prst="rect">
            <a:avLst/>
          </a:prstGeom>
        </p:spPr>
      </p:pic>
      <p:sp>
        <p:nvSpPr>
          <p:cNvPr id="4" name="Footer Placeholder 3"/>
          <p:cNvSpPr>
            <a:spLocks noGrp="1"/>
          </p:cNvSpPr>
          <p:nvPr>
            <p:ph type="ftr" sz="quarter" idx="11"/>
          </p:nvPr>
        </p:nvSpPr>
        <p:spPr/>
        <p:txBody>
          <a:bodyPr/>
          <a:lstStyle/>
          <a:p>
            <a:r>
              <a:rPr lang="en-US" smtClean="0"/>
              <a:t>RedMiLL2022: Aslam Tabassum</a:t>
            </a:r>
            <a:endParaRPr lang="en-US"/>
          </a:p>
        </p:txBody>
      </p:sp>
      <p:sp>
        <p:nvSpPr>
          <p:cNvPr id="7" name="Slide Number Placeholder 6"/>
          <p:cNvSpPr>
            <a:spLocks noGrp="1"/>
          </p:cNvSpPr>
          <p:nvPr>
            <p:ph type="sldNum" sz="quarter" idx="12"/>
          </p:nvPr>
        </p:nvSpPr>
        <p:spPr/>
        <p:txBody>
          <a:bodyPr/>
          <a:lstStyle/>
          <a:p>
            <a:fld id="{E8DC9CB8-2772-4064-8A0C-B79CBCF206C8}" type="slidenum">
              <a:rPr lang="en-US" smtClean="0"/>
              <a:t>9</a:t>
            </a:fld>
            <a:endParaRPr lang="en-US"/>
          </a:p>
        </p:txBody>
      </p:sp>
    </p:spTree>
    <p:extLst>
      <p:ext uri="{BB962C8B-B14F-4D97-AF65-F5344CB8AC3E}">
        <p14:creationId xmlns:p14="http://schemas.microsoft.com/office/powerpoint/2010/main" val="6310107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0360DE83AB5FD40B8D597C091A86769" ma:contentTypeVersion="16" ma:contentTypeDescription="Crée un document." ma:contentTypeScope="" ma:versionID="0c620889a90334d1f8fcec21d6653e9e">
  <xsd:schema xmlns:xsd="http://www.w3.org/2001/XMLSchema" xmlns:xs="http://www.w3.org/2001/XMLSchema" xmlns:p="http://schemas.microsoft.com/office/2006/metadata/properties" xmlns:ns2="641f41f7-597d-4de3-889f-a9fa275aa0e9" xmlns:ns3="56dc9712-fdda-4c88-acd0-8c37e7566f5a" targetNamespace="http://schemas.microsoft.com/office/2006/metadata/properties" ma:root="true" ma:fieldsID="f22824aa5126ca8f21b82fbfa51db56a" ns2:_="" ns3:_="">
    <xsd:import namespace="641f41f7-597d-4de3-889f-a9fa275aa0e9"/>
    <xsd:import namespace="56dc9712-fdda-4c88-acd0-8c37e7566f5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1f41f7-597d-4de3-889f-a9fa275aa0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6e87909b-6f91-4c34-a78b-ec0d666c48e5"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6dc9712-fdda-4c88-acd0-8c37e7566f5a" elementFormDefault="qualified">
    <xsd:import namespace="http://schemas.microsoft.com/office/2006/documentManagement/types"/>
    <xsd:import namespace="http://schemas.microsoft.com/office/infopath/2007/PartnerControls"/>
    <xsd:element name="SharedWithUsers" ma:index="1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dd56e091-d7d9-44c1-900b-318042d2aeb0}" ma:internalName="TaxCatchAll" ma:showField="CatchAllData" ma:web="56dc9712-fdda-4c88-acd0-8c37e7566f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41f41f7-597d-4de3-889f-a9fa275aa0e9">
      <Terms xmlns="http://schemas.microsoft.com/office/infopath/2007/PartnerControls"/>
    </lcf76f155ced4ddcb4097134ff3c332f>
    <TaxCatchAll xmlns="56dc9712-fdda-4c88-acd0-8c37e7566f5a" xsi:nil="true"/>
  </documentManagement>
</p:properties>
</file>

<file path=customXml/itemProps1.xml><?xml version="1.0" encoding="utf-8"?>
<ds:datastoreItem xmlns:ds="http://schemas.openxmlformats.org/officeDocument/2006/customXml" ds:itemID="{780240DA-98AB-4539-900C-624BA2AC9EA3}"/>
</file>

<file path=customXml/itemProps2.xml><?xml version="1.0" encoding="utf-8"?>
<ds:datastoreItem xmlns:ds="http://schemas.openxmlformats.org/officeDocument/2006/customXml" ds:itemID="{306FEF9C-891F-4EBD-B5BB-A2683CF0531A}"/>
</file>

<file path=customXml/itemProps3.xml><?xml version="1.0" encoding="utf-8"?>
<ds:datastoreItem xmlns:ds="http://schemas.openxmlformats.org/officeDocument/2006/customXml" ds:itemID="{B9122DE3-BCA9-4329-A65B-F7F93C0AE6DC}"/>
</file>

<file path=docProps/app.xml><?xml version="1.0" encoding="utf-8"?>
<Properties xmlns="http://schemas.openxmlformats.org/officeDocument/2006/extended-properties" xmlns:vt="http://schemas.openxmlformats.org/officeDocument/2006/docPropsVTypes">
  <Template/>
  <TotalTime>3341</TotalTime>
  <Words>1514</Words>
  <Application>Microsoft Office PowerPoint</Application>
  <PresentationFormat>Widescreen</PresentationFormat>
  <Paragraphs>192</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Arial Narrow</vt:lpstr>
      <vt:lpstr>Calibri</vt:lpstr>
      <vt:lpstr>Calibri Light</vt:lpstr>
      <vt:lpstr>Times New Roman</vt:lpstr>
      <vt:lpstr>Office Theme</vt:lpstr>
      <vt:lpstr>Antecedents of Financial Information Literacy and Financial Management Behavior of University Students: Social Cognitive Perspective </vt:lpstr>
      <vt:lpstr>Contents </vt:lpstr>
      <vt:lpstr>Financial  Literacy/ knowledge? </vt:lpstr>
      <vt:lpstr>Social Issue/ Problem Statement </vt:lpstr>
      <vt:lpstr>Research Aim </vt:lpstr>
      <vt:lpstr>Research  Objectives</vt:lpstr>
      <vt:lpstr>Conceptualizing  FIL</vt:lpstr>
      <vt:lpstr>Theoretical Framework</vt:lpstr>
      <vt:lpstr>Social Cognitive Theoretical Perspective </vt:lpstr>
      <vt:lpstr>Personal factors </vt:lpstr>
      <vt:lpstr>Behavioral  Factor</vt:lpstr>
      <vt:lpstr>Environmental Factor</vt:lpstr>
      <vt:lpstr>Personnel Finance Management Behavior </vt:lpstr>
      <vt:lpstr>Present Study’s Theoretical Framework    Grey boxes Shows the Application of Social Cognitive </vt:lpstr>
      <vt:lpstr>Axiological Position</vt:lpstr>
      <vt:lpstr>Societal Relevance</vt:lpstr>
      <vt:lpstr>Expected  Results</vt:lpstr>
      <vt:lpstr>Contributions/Implication </vt:lpstr>
      <vt:lpstr>Theoretical  Contributions </vt:lpstr>
      <vt:lpstr>Practical  Contributions </vt:lpstr>
      <vt:lpstr>Thankyou!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Antecedents of Financial Information Literacy and Financial Management Behavior of University Students: Social Cognitive Perspective</dc:title>
  <dc:creator>TRC 3</dc:creator>
  <cp:lastModifiedBy>TRC 3</cp:lastModifiedBy>
  <cp:revision>112</cp:revision>
  <cp:lastPrinted>2022-08-27T10:12:48Z</cp:lastPrinted>
  <dcterms:created xsi:type="dcterms:W3CDTF">2022-08-03T10:59:01Z</dcterms:created>
  <dcterms:modified xsi:type="dcterms:W3CDTF">2022-09-16T04:46:23Z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0x01010020360DE83AB5FD40B8D597C091A86769</vt:lpwstr>
  </property>
</Properties>
</file>