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257" r:id="rId3"/>
    <p:sldId id="258" r:id="rId4"/>
    <p:sldId id="268" r:id="rId5"/>
    <p:sldId id="261" r:id="rId6"/>
    <p:sldId id="272" r:id="rId7"/>
    <p:sldId id="260" r:id="rId8"/>
    <p:sldId id="265" r:id="rId9"/>
    <p:sldId id="273" r:id="rId10"/>
    <p:sldId id="270" r:id="rId11"/>
    <p:sldId id="271" r:id="rId12"/>
    <p:sldId id="275" r:id="rId13"/>
    <p:sldId id="277" r:id="rId14"/>
    <p:sldId id="26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4660"/>
  </p:normalViewPr>
  <p:slideViewPr>
    <p:cSldViewPr snapToGrid="0">
      <p:cViewPr varScale="1">
        <p:scale>
          <a:sx n="65" d="100"/>
          <a:sy n="65" d="100"/>
        </p:scale>
        <p:origin x="66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EC403C-F02C-4C92-99C5-20A1A7B9D8FF}" type="doc">
      <dgm:prSet loTypeId="urn:microsoft.com/office/officeart/2005/8/layout/pyramid3" loCatId="pyramid" qsTypeId="urn:microsoft.com/office/officeart/2005/8/quickstyle/simple2" qsCatId="simple" csTypeId="urn:microsoft.com/office/officeart/2005/8/colors/colorful2" csCatId="colorful" phldr="1"/>
      <dgm:spPr/>
    </dgm:pt>
    <dgm:pt modelId="{87C3EEF0-0F58-49C6-B750-F3B1BE090C7D}">
      <dgm:prSet phldrT="[Text]"/>
      <dgm:spPr/>
      <dgm:t>
        <a:bodyPr/>
        <a:lstStyle/>
        <a:p>
          <a:r>
            <a:rPr lang="en-US" dirty="0" smtClean="0"/>
            <a:t>Browse, search &amp; review related  Literature (financial literacy, financial knowledge, adults, youth, Pakistan’s Perspective)</a:t>
          </a:r>
          <a:endParaRPr lang="en-US" dirty="0"/>
        </a:p>
      </dgm:t>
    </dgm:pt>
    <dgm:pt modelId="{7D36E93C-A038-49B1-9150-10E85B483DAF}" type="parTrans" cxnId="{164ECC10-5C5A-41A8-A61B-060E01DD077F}">
      <dgm:prSet/>
      <dgm:spPr/>
      <dgm:t>
        <a:bodyPr/>
        <a:lstStyle/>
        <a:p>
          <a:endParaRPr lang="en-US"/>
        </a:p>
      </dgm:t>
    </dgm:pt>
    <dgm:pt modelId="{4AEFE0C2-244E-4E06-AAFF-B1D1CB3C785E}" type="sibTrans" cxnId="{164ECC10-5C5A-41A8-A61B-060E01DD077F}">
      <dgm:prSet/>
      <dgm:spPr/>
      <dgm:t>
        <a:bodyPr/>
        <a:lstStyle/>
        <a:p>
          <a:endParaRPr lang="en-US"/>
        </a:p>
      </dgm:t>
    </dgm:pt>
    <dgm:pt modelId="{B307A62E-85C5-4327-8A65-F0E5AEB6E9A7}">
      <dgm:prSet phldrT="[Text]"/>
      <dgm:spPr/>
      <dgm:t>
        <a:bodyPr/>
        <a:lstStyle/>
        <a:p>
          <a:r>
            <a:rPr lang="en-US" dirty="0" smtClean="0"/>
            <a:t>Narrow down a the specific research questions</a:t>
          </a:r>
        </a:p>
        <a:p>
          <a:r>
            <a:rPr lang="en-US" dirty="0" smtClean="0"/>
            <a:t>(What is the FIL level of university students, how learning of FIL is effected by certain factors)</a:t>
          </a:r>
        </a:p>
      </dgm:t>
    </dgm:pt>
    <dgm:pt modelId="{26A09F5C-48F1-4BD3-B36D-297DE5AE0D80}" type="parTrans" cxnId="{822BB70D-0C0F-47C2-893C-AD768306E6B1}">
      <dgm:prSet/>
      <dgm:spPr/>
      <dgm:t>
        <a:bodyPr/>
        <a:lstStyle/>
        <a:p>
          <a:endParaRPr lang="en-US"/>
        </a:p>
      </dgm:t>
    </dgm:pt>
    <dgm:pt modelId="{A0E22BBE-F487-41BD-884C-95FF25FA54F4}" type="sibTrans" cxnId="{822BB70D-0C0F-47C2-893C-AD768306E6B1}">
      <dgm:prSet/>
      <dgm:spPr/>
      <dgm:t>
        <a:bodyPr/>
        <a:lstStyle/>
        <a:p>
          <a:endParaRPr lang="en-US"/>
        </a:p>
      </dgm:t>
    </dgm:pt>
    <dgm:pt modelId="{42F46D38-66DA-4FE2-BC51-549AB537E562}">
      <dgm:prSet phldrT="[Text]"/>
      <dgm:spPr/>
      <dgm:t>
        <a:bodyPr anchor="t"/>
        <a:lstStyle/>
        <a:p>
          <a:pPr>
            <a:lnSpc>
              <a:spcPct val="100000"/>
            </a:lnSpc>
            <a:spcAft>
              <a:spcPts val="0"/>
            </a:spcAft>
          </a:pPr>
          <a:r>
            <a:rPr lang="en-US" dirty="0" smtClean="0"/>
            <a:t>Formulate </a:t>
          </a:r>
        </a:p>
        <a:p>
          <a:pPr>
            <a:lnSpc>
              <a:spcPct val="100000"/>
            </a:lnSpc>
            <a:spcAft>
              <a:spcPts val="0"/>
            </a:spcAft>
          </a:pPr>
          <a:r>
            <a:rPr lang="en-US" dirty="0" smtClean="0"/>
            <a:t>Research question, H</a:t>
          </a:r>
        </a:p>
        <a:p>
          <a:pPr>
            <a:lnSpc>
              <a:spcPct val="100000"/>
            </a:lnSpc>
            <a:spcAft>
              <a:spcPts val="0"/>
            </a:spcAft>
          </a:pPr>
          <a:r>
            <a:rPr lang="en-US" dirty="0" smtClean="0"/>
            <a:t>based on </a:t>
          </a:r>
        </a:p>
        <a:p>
          <a:pPr>
            <a:lnSpc>
              <a:spcPct val="100000"/>
            </a:lnSpc>
            <a:spcAft>
              <a:spcPts val="0"/>
            </a:spcAft>
          </a:pPr>
          <a:r>
            <a:rPr lang="en-US" dirty="0" smtClean="0"/>
            <a:t>existing</a:t>
          </a:r>
        </a:p>
        <a:p>
          <a:pPr>
            <a:lnSpc>
              <a:spcPct val="100000"/>
            </a:lnSpc>
            <a:spcAft>
              <a:spcPts val="0"/>
            </a:spcAft>
          </a:pPr>
          <a:r>
            <a:rPr lang="en-US" dirty="0" smtClean="0"/>
            <a:t> literature</a:t>
          </a:r>
          <a:endParaRPr lang="en-US" dirty="0"/>
        </a:p>
      </dgm:t>
    </dgm:pt>
    <dgm:pt modelId="{F5A612C6-886F-4669-8A9B-FCEF1EB3FEFB}" type="parTrans" cxnId="{9D0BEC73-77A8-4B4A-87C2-ADCE392C6B06}">
      <dgm:prSet/>
      <dgm:spPr/>
      <dgm:t>
        <a:bodyPr/>
        <a:lstStyle/>
        <a:p>
          <a:endParaRPr lang="en-US"/>
        </a:p>
      </dgm:t>
    </dgm:pt>
    <dgm:pt modelId="{2B1BFA9D-AB5B-44B1-87D3-9659EA22DED2}" type="sibTrans" cxnId="{9D0BEC73-77A8-4B4A-87C2-ADCE392C6B06}">
      <dgm:prSet/>
      <dgm:spPr/>
      <dgm:t>
        <a:bodyPr/>
        <a:lstStyle/>
        <a:p>
          <a:endParaRPr lang="en-US"/>
        </a:p>
      </dgm:t>
    </dgm:pt>
    <dgm:pt modelId="{B35A7291-3198-48AB-8CFC-DD852FF33A2B}">
      <dgm:prSet/>
      <dgm:spPr/>
      <dgm:t>
        <a:bodyPr/>
        <a:lstStyle/>
        <a:p>
          <a:r>
            <a:rPr lang="en-US" dirty="0" smtClean="0"/>
            <a:t>Starts with a general  topic i.e.  Financial Literacy</a:t>
          </a:r>
          <a:endParaRPr lang="en-US" dirty="0"/>
        </a:p>
      </dgm:t>
    </dgm:pt>
    <dgm:pt modelId="{C7588BE6-5382-4E3A-8B4A-2B9B6A57AC18}" type="parTrans" cxnId="{22F69895-F7F8-4D67-AAF6-CDB4A83C581D}">
      <dgm:prSet/>
      <dgm:spPr/>
      <dgm:t>
        <a:bodyPr/>
        <a:lstStyle/>
        <a:p>
          <a:endParaRPr lang="en-US"/>
        </a:p>
      </dgm:t>
    </dgm:pt>
    <dgm:pt modelId="{E476511A-0366-4D1E-8ACD-2BF9582367C8}" type="sibTrans" cxnId="{22F69895-F7F8-4D67-AAF6-CDB4A83C581D}">
      <dgm:prSet/>
      <dgm:spPr/>
      <dgm:t>
        <a:bodyPr/>
        <a:lstStyle/>
        <a:p>
          <a:endParaRPr lang="en-US"/>
        </a:p>
      </dgm:t>
    </dgm:pt>
    <dgm:pt modelId="{B4864BE1-579A-440B-973A-24E5EB0B392E}" type="pres">
      <dgm:prSet presAssocID="{04EC403C-F02C-4C92-99C5-20A1A7B9D8FF}" presName="Name0" presStyleCnt="0">
        <dgm:presLayoutVars>
          <dgm:dir/>
          <dgm:animLvl val="lvl"/>
          <dgm:resizeHandles val="exact"/>
        </dgm:presLayoutVars>
      </dgm:prSet>
      <dgm:spPr/>
    </dgm:pt>
    <dgm:pt modelId="{7FAE4454-7D73-486E-90E8-83B79B8DF4CC}" type="pres">
      <dgm:prSet presAssocID="{B35A7291-3198-48AB-8CFC-DD852FF33A2B}" presName="Name8" presStyleCnt="0"/>
      <dgm:spPr/>
    </dgm:pt>
    <dgm:pt modelId="{808987DE-B36A-48CE-B7C9-B0EDCA1436B5}" type="pres">
      <dgm:prSet presAssocID="{B35A7291-3198-48AB-8CFC-DD852FF33A2B}" presName="level" presStyleLbl="node1" presStyleIdx="0" presStyleCnt="4" custScaleY="49001">
        <dgm:presLayoutVars>
          <dgm:chMax val="1"/>
          <dgm:bulletEnabled val="1"/>
        </dgm:presLayoutVars>
      </dgm:prSet>
      <dgm:spPr/>
      <dgm:t>
        <a:bodyPr/>
        <a:lstStyle/>
        <a:p>
          <a:endParaRPr lang="en-US"/>
        </a:p>
      </dgm:t>
    </dgm:pt>
    <dgm:pt modelId="{4C470E22-807C-4759-A17E-059D04BEC135}" type="pres">
      <dgm:prSet presAssocID="{B35A7291-3198-48AB-8CFC-DD852FF33A2B}" presName="levelTx" presStyleLbl="revTx" presStyleIdx="0" presStyleCnt="0">
        <dgm:presLayoutVars>
          <dgm:chMax val="1"/>
          <dgm:bulletEnabled val="1"/>
        </dgm:presLayoutVars>
      </dgm:prSet>
      <dgm:spPr/>
      <dgm:t>
        <a:bodyPr/>
        <a:lstStyle/>
        <a:p>
          <a:endParaRPr lang="en-US"/>
        </a:p>
      </dgm:t>
    </dgm:pt>
    <dgm:pt modelId="{6BE2665A-204C-4854-9C34-A443BD931666}" type="pres">
      <dgm:prSet presAssocID="{87C3EEF0-0F58-49C6-B750-F3B1BE090C7D}" presName="Name8" presStyleCnt="0"/>
      <dgm:spPr/>
    </dgm:pt>
    <dgm:pt modelId="{330EE2F8-6D03-4448-8C04-5BDE59F5D2BD}" type="pres">
      <dgm:prSet presAssocID="{87C3EEF0-0F58-49C6-B750-F3B1BE090C7D}" presName="level" presStyleLbl="node1" presStyleIdx="1" presStyleCnt="4" custScaleY="65857">
        <dgm:presLayoutVars>
          <dgm:chMax val="1"/>
          <dgm:bulletEnabled val="1"/>
        </dgm:presLayoutVars>
      </dgm:prSet>
      <dgm:spPr/>
      <dgm:t>
        <a:bodyPr/>
        <a:lstStyle/>
        <a:p>
          <a:endParaRPr lang="en-US"/>
        </a:p>
      </dgm:t>
    </dgm:pt>
    <dgm:pt modelId="{F9E5E554-C9D0-4CA5-A7EE-DC2828089AB1}" type="pres">
      <dgm:prSet presAssocID="{87C3EEF0-0F58-49C6-B750-F3B1BE090C7D}" presName="levelTx" presStyleLbl="revTx" presStyleIdx="0" presStyleCnt="0">
        <dgm:presLayoutVars>
          <dgm:chMax val="1"/>
          <dgm:bulletEnabled val="1"/>
        </dgm:presLayoutVars>
      </dgm:prSet>
      <dgm:spPr/>
      <dgm:t>
        <a:bodyPr/>
        <a:lstStyle/>
        <a:p>
          <a:endParaRPr lang="en-US"/>
        </a:p>
      </dgm:t>
    </dgm:pt>
    <dgm:pt modelId="{E8687298-73D5-4490-80E6-536F2972A970}" type="pres">
      <dgm:prSet presAssocID="{B307A62E-85C5-4327-8A65-F0E5AEB6E9A7}" presName="Name8" presStyleCnt="0"/>
      <dgm:spPr/>
    </dgm:pt>
    <dgm:pt modelId="{923BFF16-C41A-4833-B320-E46033EC1229}" type="pres">
      <dgm:prSet presAssocID="{B307A62E-85C5-4327-8A65-F0E5AEB6E9A7}" presName="level" presStyleLbl="node1" presStyleIdx="2" presStyleCnt="4" custAng="0" custScaleY="91435">
        <dgm:presLayoutVars>
          <dgm:chMax val="1"/>
          <dgm:bulletEnabled val="1"/>
        </dgm:presLayoutVars>
      </dgm:prSet>
      <dgm:spPr/>
      <dgm:t>
        <a:bodyPr/>
        <a:lstStyle/>
        <a:p>
          <a:endParaRPr lang="en-US"/>
        </a:p>
      </dgm:t>
    </dgm:pt>
    <dgm:pt modelId="{5243F5F1-EDF7-4897-B098-D57DD31F5772}" type="pres">
      <dgm:prSet presAssocID="{B307A62E-85C5-4327-8A65-F0E5AEB6E9A7}" presName="levelTx" presStyleLbl="revTx" presStyleIdx="0" presStyleCnt="0">
        <dgm:presLayoutVars>
          <dgm:chMax val="1"/>
          <dgm:bulletEnabled val="1"/>
        </dgm:presLayoutVars>
      </dgm:prSet>
      <dgm:spPr/>
      <dgm:t>
        <a:bodyPr/>
        <a:lstStyle/>
        <a:p>
          <a:endParaRPr lang="en-US"/>
        </a:p>
      </dgm:t>
    </dgm:pt>
    <dgm:pt modelId="{F5EE94F4-55F3-4C96-A075-70006DB3A2E6}" type="pres">
      <dgm:prSet presAssocID="{42F46D38-66DA-4FE2-BC51-549AB537E562}" presName="Name8" presStyleCnt="0"/>
      <dgm:spPr/>
    </dgm:pt>
    <dgm:pt modelId="{5D3BF5EB-6434-4E3A-B004-FF2B4B619808}" type="pres">
      <dgm:prSet presAssocID="{42F46D38-66DA-4FE2-BC51-549AB537E562}" presName="level" presStyleLbl="node1" presStyleIdx="3" presStyleCnt="4" custScaleX="100750" custScaleY="118364" custLinFactNeighborY="532">
        <dgm:presLayoutVars>
          <dgm:chMax val="1"/>
          <dgm:bulletEnabled val="1"/>
        </dgm:presLayoutVars>
      </dgm:prSet>
      <dgm:spPr/>
      <dgm:t>
        <a:bodyPr/>
        <a:lstStyle/>
        <a:p>
          <a:endParaRPr lang="en-US"/>
        </a:p>
      </dgm:t>
    </dgm:pt>
    <dgm:pt modelId="{D3DAB632-6A4A-471D-8042-DDA56CFBBC1F}" type="pres">
      <dgm:prSet presAssocID="{42F46D38-66DA-4FE2-BC51-549AB537E562}" presName="levelTx" presStyleLbl="revTx" presStyleIdx="0" presStyleCnt="0">
        <dgm:presLayoutVars>
          <dgm:chMax val="1"/>
          <dgm:bulletEnabled val="1"/>
        </dgm:presLayoutVars>
      </dgm:prSet>
      <dgm:spPr/>
      <dgm:t>
        <a:bodyPr/>
        <a:lstStyle/>
        <a:p>
          <a:endParaRPr lang="en-US"/>
        </a:p>
      </dgm:t>
    </dgm:pt>
  </dgm:ptLst>
  <dgm:cxnLst>
    <dgm:cxn modelId="{164ECC10-5C5A-41A8-A61B-060E01DD077F}" srcId="{04EC403C-F02C-4C92-99C5-20A1A7B9D8FF}" destId="{87C3EEF0-0F58-49C6-B750-F3B1BE090C7D}" srcOrd="1" destOrd="0" parTransId="{7D36E93C-A038-49B1-9150-10E85B483DAF}" sibTransId="{4AEFE0C2-244E-4E06-AAFF-B1D1CB3C785E}"/>
    <dgm:cxn modelId="{D0581922-9479-4B5E-B4E6-841789AC9A1A}" type="presOf" srcId="{04EC403C-F02C-4C92-99C5-20A1A7B9D8FF}" destId="{B4864BE1-579A-440B-973A-24E5EB0B392E}" srcOrd="0" destOrd="0" presId="urn:microsoft.com/office/officeart/2005/8/layout/pyramid3"/>
    <dgm:cxn modelId="{6A0E11C0-DECE-41CD-B7BA-13AB1264D1F4}" type="presOf" srcId="{42F46D38-66DA-4FE2-BC51-549AB537E562}" destId="{5D3BF5EB-6434-4E3A-B004-FF2B4B619808}" srcOrd="0" destOrd="0" presId="urn:microsoft.com/office/officeart/2005/8/layout/pyramid3"/>
    <dgm:cxn modelId="{81F59747-2D3A-479B-8D22-74B85466E5EA}" type="presOf" srcId="{87C3EEF0-0F58-49C6-B750-F3B1BE090C7D}" destId="{330EE2F8-6D03-4448-8C04-5BDE59F5D2BD}" srcOrd="0" destOrd="0" presId="urn:microsoft.com/office/officeart/2005/8/layout/pyramid3"/>
    <dgm:cxn modelId="{9D0BEC73-77A8-4B4A-87C2-ADCE392C6B06}" srcId="{04EC403C-F02C-4C92-99C5-20A1A7B9D8FF}" destId="{42F46D38-66DA-4FE2-BC51-549AB537E562}" srcOrd="3" destOrd="0" parTransId="{F5A612C6-886F-4669-8A9B-FCEF1EB3FEFB}" sibTransId="{2B1BFA9D-AB5B-44B1-87D3-9659EA22DED2}"/>
    <dgm:cxn modelId="{58BD76FB-5031-42AE-A022-D9929311AF67}" type="presOf" srcId="{B35A7291-3198-48AB-8CFC-DD852FF33A2B}" destId="{4C470E22-807C-4759-A17E-059D04BEC135}" srcOrd="1" destOrd="0" presId="urn:microsoft.com/office/officeart/2005/8/layout/pyramid3"/>
    <dgm:cxn modelId="{FB357A57-A6E8-444D-A9B6-BC1C312B29FE}" type="presOf" srcId="{B307A62E-85C5-4327-8A65-F0E5AEB6E9A7}" destId="{5243F5F1-EDF7-4897-B098-D57DD31F5772}" srcOrd="1" destOrd="0" presId="urn:microsoft.com/office/officeart/2005/8/layout/pyramid3"/>
    <dgm:cxn modelId="{822BB70D-0C0F-47C2-893C-AD768306E6B1}" srcId="{04EC403C-F02C-4C92-99C5-20A1A7B9D8FF}" destId="{B307A62E-85C5-4327-8A65-F0E5AEB6E9A7}" srcOrd="2" destOrd="0" parTransId="{26A09F5C-48F1-4BD3-B36D-297DE5AE0D80}" sibTransId="{A0E22BBE-F487-41BD-884C-95FF25FA54F4}"/>
    <dgm:cxn modelId="{F6E1BD61-7158-42A8-BD2C-F65F50C68BFA}" type="presOf" srcId="{B35A7291-3198-48AB-8CFC-DD852FF33A2B}" destId="{808987DE-B36A-48CE-B7C9-B0EDCA1436B5}" srcOrd="0" destOrd="0" presId="urn:microsoft.com/office/officeart/2005/8/layout/pyramid3"/>
    <dgm:cxn modelId="{C8B3CFFB-0A5C-4A66-9C48-F40D67F40026}" type="presOf" srcId="{42F46D38-66DA-4FE2-BC51-549AB537E562}" destId="{D3DAB632-6A4A-471D-8042-DDA56CFBBC1F}" srcOrd="1" destOrd="0" presId="urn:microsoft.com/office/officeart/2005/8/layout/pyramid3"/>
    <dgm:cxn modelId="{77CA2DB9-0E17-422B-94EB-6DBDBC5293D9}" type="presOf" srcId="{87C3EEF0-0F58-49C6-B750-F3B1BE090C7D}" destId="{F9E5E554-C9D0-4CA5-A7EE-DC2828089AB1}" srcOrd="1" destOrd="0" presId="urn:microsoft.com/office/officeart/2005/8/layout/pyramid3"/>
    <dgm:cxn modelId="{38E5F365-D586-45C9-9086-D0DED77E4241}" type="presOf" srcId="{B307A62E-85C5-4327-8A65-F0E5AEB6E9A7}" destId="{923BFF16-C41A-4833-B320-E46033EC1229}" srcOrd="0" destOrd="0" presId="urn:microsoft.com/office/officeart/2005/8/layout/pyramid3"/>
    <dgm:cxn modelId="{22F69895-F7F8-4D67-AAF6-CDB4A83C581D}" srcId="{04EC403C-F02C-4C92-99C5-20A1A7B9D8FF}" destId="{B35A7291-3198-48AB-8CFC-DD852FF33A2B}" srcOrd="0" destOrd="0" parTransId="{C7588BE6-5382-4E3A-8B4A-2B9B6A57AC18}" sibTransId="{E476511A-0366-4D1E-8ACD-2BF9582367C8}"/>
    <dgm:cxn modelId="{C6226AC7-A9A9-4344-9539-9C6C2C2CEBA8}" type="presParOf" srcId="{B4864BE1-579A-440B-973A-24E5EB0B392E}" destId="{7FAE4454-7D73-486E-90E8-83B79B8DF4CC}" srcOrd="0" destOrd="0" presId="urn:microsoft.com/office/officeart/2005/8/layout/pyramid3"/>
    <dgm:cxn modelId="{635535A7-2BF7-446A-8AD3-51BBAFC64285}" type="presParOf" srcId="{7FAE4454-7D73-486E-90E8-83B79B8DF4CC}" destId="{808987DE-B36A-48CE-B7C9-B0EDCA1436B5}" srcOrd="0" destOrd="0" presId="urn:microsoft.com/office/officeart/2005/8/layout/pyramid3"/>
    <dgm:cxn modelId="{714DCDC4-62DD-487D-A8CB-6433A2D25DEC}" type="presParOf" srcId="{7FAE4454-7D73-486E-90E8-83B79B8DF4CC}" destId="{4C470E22-807C-4759-A17E-059D04BEC135}" srcOrd="1" destOrd="0" presId="urn:microsoft.com/office/officeart/2005/8/layout/pyramid3"/>
    <dgm:cxn modelId="{C71523D5-CF9C-4FEC-998B-17E6C336EA06}" type="presParOf" srcId="{B4864BE1-579A-440B-973A-24E5EB0B392E}" destId="{6BE2665A-204C-4854-9C34-A443BD931666}" srcOrd="1" destOrd="0" presId="urn:microsoft.com/office/officeart/2005/8/layout/pyramid3"/>
    <dgm:cxn modelId="{8E813B10-98FA-4B56-8D76-500315A04C38}" type="presParOf" srcId="{6BE2665A-204C-4854-9C34-A443BD931666}" destId="{330EE2F8-6D03-4448-8C04-5BDE59F5D2BD}" srcOrd="0" destOrd="0" presId="urn:microsoft.com/office/officeart/2005/8/layout/pyramid3"/>
    <dgm:cxn modelId="{80A7F9B7-A74E-41A4-8F09-AEAE944103F4}" type="presParOf" srcId="{6BE2665A-204C-4854-9C34-A443BD931666}" destId="{F9E5E554-C9D0-4CA5-A7EE-DC2828089AB1}" srcOrd="1" destOrd="0" presId="urn:microsoft.com/office/officeart/2005/8/layout/pyramid3"/>
    <dgm:cxn modelId="{AB0B69B0-29CA-4013-9E50-D4E0E826F126}" type="presParOf" srcId="{B4864BE1-579A-440B-973A-24E5EB0B392E}" destId="{E8687298-73D5-4490-80E6-536F2972A970}" srcOrd="2" destOrd="0" presId="urn:microsoft.com/office/officeart/2005/8/layout/pyramid3"/>
    <dgm:cxn modelId="{5D302C7C-FADE-4285-9EB2-5792718539AF}" type="presParOf" srcId="{E8687298-73D5-4490-80E6-536F2972A970}" destId="{923BFF16-C41A-4833-B320-E46033EC1229}" srcOrd="0" destOrd="0" presId="urn:microsoft.com/office/officeart/2005/8/layout/pyramid3"/>
    <dgm:cxn modelId="{FEB76BFE-EEBA-456B-8632-63586488FAE2}" type="presParOf" srcId="{E8687298-73D5-4490-80E6-536F2972A970}" destId="{5243F5F1-EDF7-4897-B098-D57DD31F5772}" srcOrd="1" destOrd="0" presId="urn:microsoft.com/office/officeart/2005/8/layout/pyramid3"/>
    <dgm:cxn modelId="{BAD7EA29-C705-4865-9E94-D879A130C632}" type="presParOf" srcId="{B4864BE1-579A-440B-973A-24E5EB0B392E}" destId="{F5EE94F4-55F3-4C96-A075-70006DB3A2E6}" srcOrd="3" destOrd="0" presId="urn:microsoft.com/office/officeart/2005/8/layout/pyramid3"/>
    <dgm:cxn modelId="{2DAADC61-5085-4D5F-839C-3FCA57CAD084}" type="presParOf" srcId="{F5EE94F4-55F3-4C96-A075-70006DB3A2E6}" destId="{5D3BF5EB-6434-4E3A-B004-FF2B4B619808}" srcOrd="0" destOrd="0" presId="urn:microsoft.com/office/officeart/2005/8/layout/pyramid3"/>
    <dgm:cxn modelId="{66DF1DDE-A386-4FFF-B378-13EF5F6DED18}" type="presParOf" srcId="{F5EE94F4-55F3-4C96-A075-70006DB3A2E6}" destId="{D3DAB632-6A4A-471D-8042-DDA56CFBBC1F}"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C78324-3E35-42A2-8E5B-6773C672E12E}"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7B392DE1-5368-4C5B-8774-AC519C1879FE}">
      <dgm:prSet phldrT="[Text]" custT="1"/>
      <dgm:spPr/>
      <dgm:t>
        <a:bodyPr/>
        <a:lstStyle/>
        <a:p>
          <a:r>
            <a:rPr lang="en-US" sz="2000" b="1" baseline="0" dirty="0" smtClean="0">
              <a:latin typeface="Times New Roman" panose="02020603050405020304" pitchFamily="18" charset="0"/>
              <a:cs typeface="Times New Roman" panose="02020603050405020304" pitchFamily="18" charset="0"/>
            </a:rPr>
            <a:t>Research Philosophy</a:t>
          </a:r>
          <a:endParaRPr lang="en-US" sz="2000" b="1" dirty="0"/>
        </a:p>
      </dgm:t>
    </dgm:pt>
    <dgm:pt modelId="{A2ED5466-584B-4034-8ED7-84D1633106FF}" type="parTrans" cxnId="{F0DCCFDE-E248-4CA6-9E9C-FEC5C97139D4}">
      <dgm:prSet/>
      <dgm:spPr/>
      <dgm:t>
        <a:bodyPr/>
        <a:lstStyle/>
        <a:p>
          <a:endParaRPr lang="en-US"/>
        </a:p>
      </dgm:t>
    </dgm:pt>
    <dgm:pt modelId="{DFB8ACC1-B1EA-498A-9176-EB1559DFCAF7}" type="sibTrans" cxnId="{F0DCCFDE-E248-4CA6-9E9C-FEC5C97139D4}">
      <dgm:prSet/>
      <dgm:spPr/>
      <dgm:t>
        <a:bodyPr/>
        <a:lstStyle/>
        <a:p>
          <a:endParaRPr lang="en-US"/>
        </a:p>
      </dgm:t>
    </dgm:pt>
    <dgm:pt modelId="{94049F43-1FD6-4722-B292-010DDABBAF6A}">
      <dgm:prSet phldrT="[Text]" custT="1"/>
      <dgm:spPr/>
      <dgm:t>
        <a:bodyPr/>
        <a:lstStyle/>
        <a:p>
          <a:r>
            <a:rPr lang="en-US" sz="1800" b="1" baseline="0" dirty="0" smtClean="0">
              <a:latin typeface="Times New Roman" panose="02020603050405020304" pitchFamily="18" charset="0"/>
              <a:cs typeface="Times New Roman" panose="02020603050405020304" pitchFamily="18" charset="0"/>
            </a:rPr>
            <a:t>Post-Positivist Paradigm </a:t>
          </a:r>
          <a:endParaRPr lang="en-US" sz="1800" dirty="0"/>
        </a:p>
      </dgm:t>
    </dgm:pt>
    <dgm:pt modelId="{51DC4C9D-7D9E-4F78-A2B3-53D64A446292}" type="parTrans" cxnId="{F9BCB49B-E65B-4652-A127-2B8F4E4080A3}">
      <dgm:prSet/>
      <dgm:spPr/>
      <dgm:t>
        <a:bodyPr/>
        <a:lstStyle/>
        <a:p>
          <a:endParaRPr lang="en-US"/>
        </a:p>
      </dgm:t>
    </dgm:pt>
    <dgm:pt modelId="{4C3D41CC-3EF8-496A-BCE1-EE964EC90173}" type="sibTrans" cxnId="{F9BCB49B-E65B-4652-A127-2B8F4E4080A3}">
      <dgm:prSet/>
      <dgm:spPr/>
      <dgm:t>
        <a:bodyPr/>
        <a:lstStyle/>
        <a:p>
          <a:endParaRPr lang="en-US"/>
        </a:p>
      </dgm:t>
    </dgm:pt>
    <dgm:pt modelId="{E3B4A7C6-E29F-4A38-9E45-7D68111E5B6D}">
      <dgm:prSet phldrT="[Text]" custT="1"/>
      <dgm:spPr/>
      <dgm:t>
        <a:bodyPr/>
        <a:lstStyle/>
        <a:p>
          <a:r>
            <a:rPr lang="en-US" sz="1800" b="1" dirty="0" smtClean="0"/>
            <a:t>Reductionist, Determinism, Relationship </a:t>
          </a:r>
        </a:p>
      </dgm:t>
    </dgm:pt>
    <dgm:pt modelId="{956C1CB3-9A41-40E8-95A8-4FED82C47093}" type="parTrans" cxnId="{C21BCBBC-1578-4B0F-8A62-30F33D627BA8}">
      <dgm:prSet/>
      <dgm:spPr/>
      <dgm:t>
        <a:bodyPr/>
        <a:lstStyle/>
        <a:p>
          <a:endParaRPr lang="en-US"/>
        </a:p>
      </dgm:t>
    </dgm:pt>
    <dgm:pt modelId="{EDB9A72B-2640-42DB-88CC-1D84AED102B6}" type="sibTrans" cxnId="{C21BCBBC-1578-4B0F-8A62-30F33D627BA8}">
      <dgm:prSet/>
      <dgm:spPr/>
      <dgm:t>
        <a:bodyPr/>
        <a:lstStyle/>
        <a:p>
          <a:endParaRPr lang="en-US"/>
        </a:p>
      </dgm:t>
    </dgm:pt>
    <dgm:pt modelId="{7F2EBF2B-814E-4015-8942-92F10A186935}">
      <dgm:prSet phldrT="[Text]" custT="1"/>
      <dgm:spPr/>
      <dgm:t>
        <a:bodyPr/>
        <a:lstStyle/>
        <a:p>
          <a:r>
            <a:rPr lang="en-US" sz="2000" b="1" dirty="0" smtClean="0"/>
            <a:t>Research Approach/Methods </a:t>
          </a:r>
          <a:endParaRPr lang="en-US" sz="2000" b="1" dirty="0"/>
        </a:p>
      </dgm:t>
    </dgm:pt>
    <dgm:pt modelId="{50EFDB93-D596-4323-86F3-27E072EE6CB1}" type="parTrans" cxnId="{67EE2CD0-8CEA-4B86-AF1B-7B3779DAF967}">
      <dgm:prSet/>
      <dgm:spPr/>
      <dgm:t>
        <a:bodyPr/>
        <a:lstStyle/>
        <a:p>
          <a:endParaRPr lang="en-US"/>
        </a:p>
      </dgm:t>
    </dgm:pt>
    <dgm:pt modelId="{D1C66A41-518B-4323-9497-A6807FEA3B24}" type="sibTrans" cxnId="{67EE2CD0-8CEA-4B86-AF1B-7B3779DAF967}">
      <dgm:prSet/>
      <dgm:spPr/>
      <dgm:t>
        <a:bodyPr/>
        <a:lstStyle/>
        <a:p>
          <a:endParaRPr lang="en-US"/>
        </a:p>
      </dgm:t>
    </dgm:pt>
    <dgm:pt modelId="{04C2EAA5-B860-488F-AF1D-F6FCE30AC1BA}">
      <dgm:prSet phldrT="[Text]" custT="1"/>
      <dgm:spPr/>
      <dgm:t>
        <a:bodyPr/>
        <a:lstStyle/>
        <a:p>
          <a:r>
            <a:rPr lang="en-US" sz="1800" b="1" dirty="0" smtClean="0">
              <a:latin typeface="Times New Roman" panose="02020603050405020304" pitchFamily="18" charset="0"/>
              <a:cs typeface="Times New Roman" panose="02020603050405020304" pitchFamily="18" charset="0"/>
            </a:rPr>
            <a:t>Quantitative </a:t>
          </a:r>
          <a:endParaRPr lang="en-US" sz="1800" b="1" dirty="0">
            <a:latin typeface="Times New Roman" panose="02020603050405020304" pitchFamily="18" charset="0"/>
            <a:cs typeface="Times New Roman" panose="02020603050405020304" pitchFamily="18" charset="0"/>
          </a:endParaRPr>
        </a:p>
      </dgm:t>
    </dgm:pt>
    <dgm:pt modelId="{0E88CB27-E5F8-472A-AB56-BB92CE6EBFBF}" type="parTrans" cxnId="{195C0CC6-DF0A-4BB5-AFDC-D23407C21D3B}">
      <dgm:prSet/>
      <dgm:spPr/>
      <dgm:t>
        <a:bodyPr/>
        <a:lstStyle/>
        <a:p>
          <a:endParaRPr lang="en-US"/>
        </a:p>
      </dgm:t>
    </dgm:pt>
    <dgm:pt modelId="{805E8121-00AE-4C6D-B494-A06D61E3A155}" type="sibTrans" cxnId="{195C0CC6-DF0A-4BB5-AFDC-D23407C21D3B}">
      <dgm:prSet/>
      <dgm:spPr/>
      <dgm:t>
        <a:bodyPr/>
        <a:lstStyle/>
        <a:p>
          <a:endParaRPr lang="en-US"/>
        </a:p>
      </dgm:t>
    </dgm:pt>
    <dgm:pt modelId="{B4414AB3-F6C1-48CC-9BB9-52C2853BC970}">
      <dgm:prSet phldrT="[Text]" custT="1"/>
      <dgm:spPr/>
      <dgm:t>
        <a:bodyPr/>
        <a:lstStyle/>
        <a:p>
          <a:r>
            <a:rPr lang="en-US" sz="1800" b="1" dirty="0" smtClean="0"/>
            <a:t>Survey  </a:t>
          </a:r>
          <a:endParaRPr lang="en-US" sz="1800" b="1" dirty="0"/>
        </a:p>
      </dgm:t>
    </dgm:pt>
    <dgm:pt modelId="{A75FC4F0-3F32-490A-BB13-C4AFA809D6F1}" type="parTrans" cxnId="{2E9B6026-6CC1-4462-9804-B5EDB2395C1A}">
      <dgm:prSet/>
      <dgm:spPr/>
      <dgm:t>
        <a:bodyPr/>
        <a:lstStyle/>
        <a:p>
          <a:endParaRPr lang="en-US"/>
        </a:p>
      </dgm:t>
    </dgm:pt>
    <dgm:pt modelId="{A2163004-5323-44D4-A75C-66508D6300BA}" type="sibTrans" cxnId="{2E9B6026-6CC1-4462-9804-B5EDB2395C1A}">
      <dgm:prSet/>
      <dgm:spPr/>
      <dgm:t>
        <a:bodyPr/>
        <a:lstStyle/>
        <a:p>
          <a:endParaRPr lang="en-US"/>
        </a:p>
      </dgm:t>
    </dgm:pt>
    <dgm:pt modelId="{84EFAC69-185A-4AE1-B238-58F7E4530355}">
      <dgm:prSet phldrT="[Text]" custT="1"/>
      <dgm:spPr/>
      <dgm:t>
        <a:bodyPr/>
        <a:lstStyle/>
        <a:p>
          <a:r>
            <a:rPr lang="en-US" sz="2000" b="1" dirty="0" smtClean="0"/>
            <a:t>Population/Sampling</a:t>
          </a:r>
          <a:endParaRPr lang="en-US" sz="2000" b="1" dirty="0"/>
        </a:p>
      </dgm:t>
    </dgm:pt>
    <dgm:pt modelId="{091D3239-D4B3-451A-B90C-D5A63898E677}" type="parTrans" cxnId="{F785CE85-0892-4351-A51B-210DDE1F044F}">
      <dgm:prSet/>
      <dgm:spPr/>
      <dgm:t>
        <a:bodyPr/>
        <a:lstStyle/>
        <a:p>
          <a:endParaRPr lang="en-US"/>
        </a:p>
      </dgm:t>
    </dgm:pt>
    <dgm:pt modelId="{BB8D6D0F-FD96-4EEE-9389-D9D28B4B0469}" type="sibTrans" cxnId="{F785CE85-0892-4351-A51B-210DDE1F044F}">
      <dgm:prSet/>
      <dgm:spPr/>
      <dgm:t>
        <a:bodyPr/>
        <a:lstStyle/>
        <a:p>
          <a:endParaRPr lang="en-US"/>
        </a:p>
      </dgm:t>
    </dgm:pt>
    <dgm:pt modelId="{8B4FC945-BCE9-4BEC-95C1-AC047CE43769}">
      <dgm:prSet phldrT="[Text]" custT="1"/>
      <dgm:spPr/>
      <dgm:t>
        <a:bodyPr/>
        <a:lstStyle/>
        <a:p>
          <a:r>
            <a:rPr lang="en-US" sz="1700" b="1" dirty="0" smtClean="0"/>
            <a:t>Undergraduate/ postgraduate Students </a:t>
          </a:r>
          <a:r>
            <a:rPr lang="en-US" sz="1700" dirty="0" smtClean="0"/>
            <a:t>(social science discipline, </a:t>
          </a:r>
          <a:r>
            <a:rPr lang="en-US" sz="1700" dirty="0" err="1" smtClean="0"/>
            <a:t>HEC</a:t>
          </a:r>
          <a:r>
            <a:rPr lang="en-US" sz="1700" dirty="0" smtClean="0"/>
            <a:t> recognized top ten general universities (public/ private) of Lahore</a:t>
          </a:r>
          <a:endParaRPr lang="en-US" sz="1700" dirty="0"/>
        </a:p>
      </dgm:t>
    </dgm:pt>
    <dgm:pt modelId="{A20065AD-33D0-481A-A741-FECAD1E54B30}" type="parTrans" cxnId="{5AED0F07-E23B-4359-A4F3-181FD272B291}">
      <dgm:prSet/>
      <dgm:spPr/>
      <dgm:t>
        <a:bodyPr/>
        <a:lstStyle/>
        <a:p>
          <a:endParaRPr lang="en-US"/>
        </a:p>
      </dgm:t>
    </dgm:pt>
    <dgm:pt modelId="{1EEA71D4-C446-46E3-A513-97906BC2B0CA}" type="sibTrans" cxnId="{5AED0F07-E23B-4359-A4F3-181FD272B291}">
      <dgm:prSet/>
      <dgm:spPr/>
      <dgm:t>
        <a:bodyPr/>
        <a:lstStyle/>
        <a:p>
          <a:endParaRPr lang="en-US"/>
        </a:p>
      </dgm:t>
    </dgm:pt>
    <dgm:pt modelId="{651E821E-6BE5-44A6-AD54-4B84583BCEB5}">
      <dgm:prSet phldrT="[Text]" custT="1"/>
      <dgm:spPr/>
      <dgm:t>
        <a:bodyPr/>
        <a:lstStyle/>
        <a:p>
          <a:r>
            <a:rPr lang="en-US" sz="1800" b="1" dirty="0" smtClean="0"/>
            <a:t>Purposive sampling technique </a:t>
          </a:r>
          <a:endParaRPr lang="en-US" sz="1800" b="1" dirty="0"/>
        </a:p>
      </dgm:t>
    </dgm:pt>
    <dgm:pt modelId="{025BEF41-9434-41D6-9D01-AE6FDD5A94A9}" type="parTrans" cxnId="{3B0C08A4-B690-4446-AA01-6627069B6D72}">
      <dgm:prSet/>
      <dgm:spPr/>
      <dgm:t>
        <a:bodyPr/>
        <a:lstStyle/>
        <a:p>
          <a:endParaRPr lang="en-US"/>
        </a:p>
      </dgm:t>
    </dgm:pt>
    <dgm:pt modelId="{19C90DDE-0D9D-48C6-A0D9-0F7F9C231403}" type="sibTrans" cxnId="{3B0C08A4-B690-4446-AA01-6627069B6D72}">
      <dgm:prSet/>
      <dgm:spPr/>
      <dgm:t>
        <a:bodyPr/>
        <a:lstStyle/>
        <a:p>
          <a:endParaRPr lang="en-US"/>
        </a:p>
      </dgm:t>
    </dgm:pt>
    <dgm:pt modelId="{3819B778-E117-45C3-BE29-4D2925336229}">
      <dgm:prSet phldrT="[Text]" custT="1"/>
      <dgm:spPr/>
      <dgm:t>
        <a:bodyPr/>
        <a:lstStyle/>
        <a:p>
          <a:r>
            <a:rPr lang="en-US" sz="2000" b="1" dirty="0" smtClean="0"/>
            <a:t>Data Collection/Analysis </a:t>
          </a:r>
          <a:endParaRPr lang="en-US" sz="2000" b="1" dirty="0"/>
        </a:p>
      </dgm:t>
    </dgm:pt>
    <dgm:pt modelId="{4BC6559B-3DB2-4F18-A218-A5F9E3D817BB}" type="parTrans" cxnId="{41A8E9F7-FBC6-448E-B22B-1366BDB1D737}">
      <dgm:prSet/>
      <dgm:spPr/>
      <dgm:t>
        <a:bodyPr/>
        <a:lstStyle/>
        <a:p>
          <a:endParaRPr lang="en-US"/>
        </a:p>
      </dgm:t>
    </dgm:pt>
    <dgm:pt modelId="{9FD2E2F3-DA4B-4524-B3E8-B73209258FFE}" type="sibTrans" cxnId="{41A8E9F7-FBC6-448E-B22B-1366BDB1D737}">
      <dgm:prSet/>
      <dgm:spPr/>
      <dgm:t>
        <a:bodyPr/>
        <a:lstStyle/>
        <a:p>
          <a:endParaRPr lang="en-US"/>
        </a:p>
      </dgm:t>
    </dgm:pt>
    <dgm:pt modelId="{AB23DF55-17A1-4698-85DD-C23EAF5F82FA}">
      <dgm:prSet phldrT="[Text]" custT="1"/>
      <dgm:spPr/>
      <dgm:t>
        <a:bodyPr/>
        <a:lstStyle/>
        <a:p>
          <a:r>
            <a:rPr lang="en-US" sz="2000" b="1" dirty="0" smtClean="0"/>
            <a:t>Questionnaire</a:t>
          </a:r>
          <a:endParaRPr lang="en-US" sz="2000" b="1" dirty="0"/>
        </a:p>
      </dgm:t>
    </dgm:pt>
    <dgm:pt modelId="{8BB81071-D487-41C4-B008-57BBF346D448}" type="parTrans" cxnId="{7A185306-4144-48B4-94F9-7EA69D32BF5D}">
      <dgm:prSet/>
      <dgm:spPr/>
      <dgm:t>
        <a:bodyPr/>
        <a:lstStyle/>
        <a:p>
          <a:endParaRPr lang="en-US"/>
        </a:p>
      </dgm:t>
    </dgm:pt>
    <dgm:pt modelId="{EA040E9A-A720-46A3-882C-FEF0B41B0B5E}" type="sibTrans" cxnId="{7A185306-4144-48B4-94F9-7EA69D32BF5D}">
      <dgm:prSet/>
      <dgm:spPr/>
      <dgm:t>
        <a:bodyPr/>
        <a:lstStyle/>
        <a:p>
          <a:endParaRPr lang="en-US"/>
        </a:p>
      </dgm:t>
    </dgm:pt>
    <dgm:pt modelId="{84AF9A7E-8394-414F-BD69-AD27D43487FC}">
      <dgm:prSet phldrT="[Text]" custT="1"/>
      <dgm:spPr/>
      <dgm:t>
        <a:bodyPr/>
        <a:lstStyle/>
        <a:p>
          <a:r>
            <a:rPr lang="en-US" sz="1800" b="1" dirty="0" smtClean="0"/>
            <a:t>SPSS-22 and AMOS to test the model and hypotheses.</a:t>
          </a:r>
          <a:endParaRPr lang="en-US" sz="1800" b="1" dirty="0"/>
        </a:p>
      </dgm:t>
    </dgm:pt>
    <dgm:pt modelId="{76087B71-CA26-45BF-9F4A-1B9307F3D400}" type="parTrans" cxnId="{8606B924-AE0A-4F3A-BD9E-027ADBCDF7D4}">
      <dgm:prSet/>
      <dgm:spPr/>
      <dgm:t>
        <a:bodyPr/>
        <a:lstStyle/>
        <a:p>
          <a:endParaRPr lang="en-US"/>
        </a:p>
      </dgm:t>
    </dgm:pt>
    <dgm:pt modelId="{0B8D5CFC-F05F-42BF-B6BE-4DF16B696386}" type="sibTrans" cxnId="{8606B924-AE0A-4F3A-BD9E-027ADBCDF7D4}">
      <dgm:prSet/>
      <dgm:spPr/>
      <dgm:t>
        <a:bodyPr/>
        <a:lstStyle/>
        <a:p>
          <a:endParaRPr lang="en-US"/>
        </a:p>
      </dgm:t>
    </dgm:pt>
    <dgm:pt modelId="{87B29427-5865-460D-8DDE-15915B2CDDDB}" type="pres">
      <dgm:prSet presAssocID="{1EC78324-3E35-42A2-8E5B-6773C672E12E}" presName="Name0" presStyleCnt="0">
        <dgm:presLayoutVars>
          <dgm:dir/>
          <dgm:animLvl val="lvl"/>
          <dgm:resizeHandles val="exact"/>
        </dgm:presLayoutVars>
      </dgm:prSet>
      <dgm:spPr/>
      <dgm:t>
        <a:bodyPr/>
        <a:lstStyle/>
        <a:p>
          <a:endParaRPr lang="en-US"/>
        </a:p>
      </dgm:t>
    </dgm:pt>
    <dgm:pt modelId="{CEBA5C23-4ABE-46EE-99A8-7547D2B2AEDB}" type="pres">
      <dgm:prSet presAssocID="{3819B778-E117-45C3-BE29-4D2925336229}" presName="boxAndChildren" presStyleCnt="0"/>
      <dgm:spPr/>
      <dgm:t>
        <a:bodyPr/>
        <a:lstStyle/>
        <a:p>
          <a:endParaRPr lang="en-US"/>
        </a:p>
      </dgm:t>
    </dgm:pt>
    <dgm:pt modelId="{B9F443FE-23A0-4744-8DAF-62A77B297024}" type="pres">
      <dgm:prSet presAssocID="{3819B778-E117-45C3-BE29-4D2925336229}" presName="parentTextBox" presStyleLbl="node1" presStyleIdx="0" presStyleCnt="4"/>
      <dgm:spPr/>
      <dgm:t>
        <a:bodyPr/>
        <a:lstStyle/>
        <a:p>
          <a:endParaRPr lang="en-US"/>
        </a:p>
      </dgm:t>
    </dgm:pt>
    <dgm:pt modelId="{E760F223-22C8-42AA-AD9A-274FCB701DF9}" type="pres">
      <dgm:prSet presAssocID="{3819B778-E117-45C3-BE29-4D2925336229}" presName="entireBox" presStyleLbl="node1" presStyleIdx="0" presStyleCnt="4"/>
      <dgm:spPr/>
      <dgm:t>
        <a:bodyPr/>
        <a:lstStyle/>
        <a:p>
          <a:endParaRPr lang="en-US"/>
        </a:p>
      </dgm:t>
    </dgm:pt>
    <dgm:pt modelId="{CB711E56-B2A1-4A32-BBDA-D3F8629C3C7A}" type="pres">
      <dgm:prSet presAssocID="{3819B778-E117-45C3-BE29-4D2925336229}" presName="descendantBox" presStyleCnt="0"/>
      <dgm:spPr/>
      <dgm:t>
        <a:bodyPr/>
        <a:lstStyle/>
        <a:p>
          <a:endParaRPr lang="en-US"/>
        </a:p>
      </dgm:t>
    </dgm:pt>
    <dgm:pt modelId="{C83D3204-59D3-40A4-BF3F-0B8DFE7AD79A}" type="pres">
      <dgm:prSet presAssocID="{AB23DF55-17A1-4698-85DD-C23EAF5F82FA}" presName="childTextBox" presStyleLbl="fgAccFollowNode1" presStyleIdx="0" presStyleCnt="8">
        <dgm:presLayoutVars>
          <dgm:bulletEnabled val="1"/>
        </dgm:presLayoutVars>
      </dgm:prSet>
      <dgm:spPr/>
      <dgm:t>
        <a:bodyPr/>
        <a:lstStyle/>
        <a:p>
          <a:endParaRPr lang="en-US"/>
        </a:p>
      </dgm:t>
    </dgm:pt>
    <dgm:pt modelId="{7F4819B5-FE46-40BC-8CFA-F0A787EEE678}" type="pres">
      <dgm:prSet presAssocID="{84AF9A7E-8394-414F-BD69-AD27D43487FC}" presName="childTextBox" presStyleLbl="fgAccFollowNode1" presStyleIdx="1" presStyleCnt="8">
        <dgm:presLayoutVars>
          <dgm:bulletEnabled val="1"/>
        </dgm:presLayoutVars>
      </dgm:prSet>
      <dgm:spPr/>
      <dgm:t>
        <a:bodyPr/>
        <a:lstStyle/>
        <a:p>
          <a:endParaRPr lang="en-US"/>
        </a:p>
      </dgm:t>
    </dgm:pt>
    <dgm:pt modelId="{657ADC42-9CE2-48CC-9460-A156FC8E8FA2}" type="pres">
      <dgm:prSet presAssocID="{BB8D6D0F-FD96-4EEE-9389-D9D28B4B0469}" presName="sp" presStyleCnt="0"/>
      <dgm:spPr/>
      <dgm:t>
        <a:bodyPr/>
        <a:lstStyle/>
        <a:p>
          <a:endParaRPr lang="en-US"/>
        </a:p>
      </dgm:t>
    </dgm:pt>
    <dgm:pt modelId="{15EA944E-04F9-4E0C-8110-A7BC0B6C1F2B}" type="pres">
      <dgm:prSet presAssocID="{84EFAC69-185A-4AE1-B238-58F7E4530355}" presName="arrowAndChildren" presStyleCnt="0"/>
      <dgm:spPr/>
      <dgm:t>
        <a:bodyPr/>
        <a:lstStyle/>
        <a:p>
          <a:endParaRPr lang="en-US"/>
        </a:p>
      </dgm:t>
    </dgm:pt>
    <dgm:pt modelId="{9F9B1FFA-9610-4C6F-B281-8B76F267CAA7}" type="pres">
      <dgm:prSet presAssocID="{84EFAC69-185A-4AE1-B238-58F7E4530355}" presName="parentTextArrow" presStyleLbl="node1" presStyleIdx="0" presStyleCnt="4"/>
      <dgm:spPr/>
      <dgm:t>
        <a:bodyPr/>
        <a:lstStyle/>
        <a:p>
          <a:endParaRPr lang="en-US"/>
        </a:p>
      </dgm:t>
    </dgm:pt>
    <dgm:pt modelId="{138CF53F-46CC-48BD-AF68-6308167451CE}" type="pres">
      <dgm:prSet presAssocID="{84EFAC69-185A-4AE1-B238-58F7E4530355}" presName="arrow" presStyleLbl="node1" presStyleIdx="1" presStyleCnt="4" custAng="0" custScaleY="129906"/>
      <dgm:spPr/>
      <dgm:t>
        <a:bodyPr/>
        <a:lstStyle/>
        <a:p>
          <a:endParaRPr lang="en-US"/>
        </a:p>
      </dgm:t>
    </dgm:pt>
    <dgm:pt modelId="{7FC2FAA5-26CC-4EA2-840A-D94A97849D09}" type="pres">
      <dgm:prSet presAssocID="{84EFAC69-185A-4AE1-B238-58F7E4530355}" presName="descendantArrow" presStyleCnt="0"/>
      <dgm:spPr/>
      <dgm:t>
        <a:bodyPr/>
        <a:lstStyle/>
        <a:p>
          <a:endParaRPr lang="en-US"/>
        </a:p>
      </dgm:t>
    </dgm:pt>
    <dgm:pt modelId="{0073315C-8C0C-49A1-BEDF-B6C53566C8C5}" type="pres">
      <dgm:prSet presAssocID="{8B4FC945-BCE9-4BEC-95C1-AC047CE43769}" presName="childTextArrow" presStyleLbl="fgAccFollowNode1" presStyleIdx="2" presStyleCnt="8" custScaleX="133195" custScaleY="144141">
        <dgm:presLayoutVars>
          <dgm:bulletEnabled val="1"/>
        </dgm:presLayoutVars>
      </dgm:prSet>
      <dgm:spPr/>
      <dgm:t>
        <a:bodyPr/>
        <a:lstStyle/>
        <a:p>
          <a:endParaRPr lang="en-US"/>
        </a:p>
      </dgm:t>
    </dgm:pt>
    <dgm:pt modelId="{4FD41D14-AA09-4F67-9F51-589CCE4A567F}" type="pres">
      <dgm:prSet presAssocID="{651E821E-6BE5-44A6-AD54-4B84583BCEB5}" presName="childTextArrow" presStyleLbl="fgAccFollowNode1" presStyleIdx="3" presStyleCnt="8" custScaleY="140136">
        <dgm:presLayoutVars>
          <dgm:bulletEnabled val="1"/>
        </dgm:presLayoutVars>
      </dgm:prSet>
      <dgm:spPr/>
      <dgm:t>
        <a:bodyPr/>
        <a:lstStyle/>
        <a:p>
          <a:endParaRPr lang="en-US"/>
        </a:p>
      </dgm:t>
    </dgm:pt>
    <dgm:pt modelId="{84826EDE-ACDE-482B-A45F-1FF841AD92FF}" type="pres">
      <dgm:prSet presAssocID="{D1C66A41-518B-4323-9497-A6807FEA3B24}" presName="sp" presStyleCnt="0"/>
      <dgm:spPr/>
      <dgm:t>
        <a:bodyPr/>
        <a:lstStyle/>
        <a:p>
          <a:endParaRPr lang="en-US"/>
        </a:p>
      </dgm:t>
    </dgm:pt>
    <dgm:pt modelId="{C2260159-5494-40C0-9DC5-358E52C43A90}" type="pres">
      <dgm:prSet presAssocID="{7F2EBF2B-814E-4015-8942-92F10A186935}" presName="arrowAndChildren" presStyleCnt="0"/>
      <dgm:spPr/>
      <dgm:t>
        <a:bodyPr/>
        <a:lstStyle/>
        <a:p>
          <a:endParaRPr lang="en-US"/>
        </a:p>
      </dgm:t>
    </dgm:pt>
    <dgm:pt modelId="{2735218A-6CC5-4A3E-A77E-AEEFDED95C45}" type="pres">
      <dgm:prSet presAssocID="{7F2EBF2B-814E-4015-8942-92F10A186935}" presName="parentTextArrow" presStyleLbl="node1" presStyleIdx="1" presStyleCnt="4"/>
      <dgm:spPr/>
      <dgm:t>
        <a:bodyPr/>
        <a:lstStyle/>
        <a:p>
          <a:endParaRPr lang="en-US"/>
        </a:p>
      </dgm:t>
    </dgm:pt>
    <dgm:pt modelId="{CED8C9C3-4E8A-48CF-8DD9-8AF8A74F4EA2}" type="pres">
      <dgm:prSet presAssocID="{7F2EBF2B-814E-4015-8942-92F10A186935}" presName="arrow" presStyleLbl="node1" presStyleIdx="2" presStyleCnt="4"/>
      <dgm:spPr/>
      <dgm:t>
        <a:bodyPr/>
        <a:lstStyle/>
        <a:p>
          <a:endParaRPr lang="en-US"/>
        </a:p>
      </dgm:t>
    </dgm:pt>
    <dgm:pt modelId="{B96F6AB9-54A3-44F5-8285-EC66D614986C}" type="pres">
      <dgm:prSet presAssocID="{7F2EBF2B-814E-4015-8942-92F10A186935}" presName="descendantArrow" presStyleCnt="0"/>
      <dgm:spPr/>
      <dgm:t>
        <a:bodyPr/>
        <a:lstStyle/>
        <a:p>
          <a:endParaRPr lang="en-US"/>
        </a:p>
      </dgm:t>
    </dgm:pt>
    <dgm:pt modelId="{7FEFC3BD-0443-45E1-9937-737522FA48F8}" type="pres">
      <dgm:prSet presAssocID="{04C2EAA5-B860-488F-AF1D-F6FCE30AC1BA}" presName="childTextArrow" presStyleLbl="fgAccFollowNode1" presStyleIdx="4" presStyleCnt="8">
        <dgm:presLayoutVars>
          <dgm:bulletEnabled val="1"/>
        </dgm:presLayoutVars>
      </dgm:prSet>
      <dgm:spPr/>
      <dgm:t>
        <a:bodyPr/>
        <a:lstStyle/>
        <a:p>
          <a:endParaRPr lang="en-US"/>
        </a:p>
      </dgm:t>
    </dgm:pt>
    <dgm:pt modelId="{82BA7F78-35C7-4281-8ABF-192C7042675A}" type="pres">
      <dgm:prSet presAssocID="{B4414AB3-F6C1-48CC-9BB9-52C2853BC970}" presName="childTextArrow" presStyleLbl="fgAccFollowNode1" presStyleIdx="5" presStyleCnt="8">
        <dgm:presLayoutVars>
          <dgm:bulletEnabled val="1"/>
        </dgm:presLayoutVars>
      </dgm:prSet>
      <dgm:spPr/>
      <dgm:t>
        <a:bodyPr/>
        <a:lstStyle/>
        <a:p>
          <a:endParaRPr lang="en-US"/>
        </a:p>
      </dgm:t>
    </dgm:pt>
    <dgm:pt modelId="{A57825A7-C9FD-493E-B239-A30ABFD4A2EF}" type="pres">
      <dgm:prSet presAssocID="{DFB8ACC1-B1EA-498A-9176-EB1559DFCAF7}" presName="sp" presStyleCnt="0"/>
      <dgm:spPr/>
      <dgm:t>
        <a:bodyPr/>
        <a:lstStyle/>
        <a:p>
          <a:endParaRPr lang="en-US"/>
        </a:p>
      </dgm:t>
    </dgm:pt>
    <dgm:pt modelId="{E74E6BB5-8071-4CA6-8F85-5016E2FC7E52}" type="pres">
      <dgm:prSet presAssocID="{7B392DE1-5368-4C5B-8774-AC519C1879FE}" presName="arrowAndChildren" presStyleCnt="0"/>
      <dgm:spPr/>
      <dgm:t>
        <a:bodyPr/>
        <a:lstStyle/>
        <a:p>
          <a:endParaRPr lang="en-US"/>
        </a:p>
      </dgm:t>
    </dgm:pt>
    <dgm:pt modelId="{B18CF91B-13D9-4F83-9CD4-563330392F36}" type="pres">
      <dgm:prSet presAssocID="{7B392DE1-5368-4C5B-8774-AC519C1879FE}" presName="parentTextArrow" presStyleLbl="node1" presStyleIdx="2" presStyleCnt="4"/>
      <dgm:spPr/>
      <dgm:t>
        <a:bodyPr/>
        <a:lstStyle/>
        <a:p>
          <a:endParaRPr lang="en-US"/>
        </a:p>
      </dgm:t>
    </dgm:pt>
    <dgm:pt modelId="{17A916CA-5370-4053-BA14-38A93486F945}" type="pres">
      <dgm:prSet presAssocID="{7B392DE1-5368-4C5B-8774-AC519C1879FE}" presName="arrow" presStyleLbl="node1" presStyleIdx="3" presStyleCnt="4"/>
      <dgm:spPr/>
      <dgm:t>
        <a:bodyPr/>
        <a:lstStyle/>
        <a:p>
          <a:endParaRPr lang="en-US"/>
        </a:p>
      </dgm:t>
    </dgm:pt>
    <dgm:pt modelId="{3EBDFD4E-703F-4563-8068-E12458D3C7C4}" type="pres">
      <dgm:prSet presAssocID="{7B392DE1-5368-4C5B-8774-AC519C1879FE}" presName="descendantArrow" presStyleCnt="0"/>
      <dgm:spPr/>
      <dgm:t>
        <a:bodyPr/>
        <a:lstStyle/>
        <a:p>
          <a:endParaRPr lang="en-US"/>
        </a:p>
      </dgm:t>
    </dgm:pt>
    <dgm:pt modelId="{473444FC-AD42-4510-8D5A-9521705DB1B4}" type="pres">
      <dgm:prSet presAssocID="{94049F43-1FD6-4722-B292-010DDABBAF6A}" presName="childTextArrow" presStyleLbl="fgAccFollowNode1" presStyleIdx="6" presStyleCnt="8" custLinFactNeighborX="-13878">
        <dgm:presLayoutVars>
          <dgm:bulletEnabled val="1"/>
        </dgm:presLayoutVars>
      </dgm:prSet>
      <dgm:spPr/>
      <dgm:t>
        <a:bodyPr/>
        <a:lstStyle/>
        <a:p>
          <a:endParaRPr lang="en-US"/>
        </a:p>
      </dgm:t>
    </dgm:pt>
    <dgm:pt modelId="{EC0C0FA8-3703-430A-9E19-7FAF8085C154}" type="pres">
      <dgm:prSet presAssocID="{E3B4A7C6-E29F-4A38-9E45-7D68111E5B6D}" presName="childTextArrow" presStyleLbl="fgAccFollowNode1" presStyleIdx="7" presStyleCnt="8">
        <dgm:presLayoutVars>
          <dgm:bulletEnabled val="1"/>
        </dgm:presLayoutVars>
      </dgm:prSet>
      <dgm:spPr/>
      <dgm:t>
        <a:bodyPr/>
        <a:lstStyle/>
        <a:p>
          <a:endParaRPr lang="en-US"/>
        </a:p>
      </dgm:t>
    </dgm:pt>
  </dgm:ptLst>
  <dgm:cxnLst>
    <dgm:cxn modelId="{50FCCE59-E120-4D58-A4E7-2E3558B47481}" type="presOf" srcId="{3819B778-E117-45C3-BE29-4D2925336229}" destId="{B9F443FE-23A0-4744-8DAF-62A77B297024}" srcOrd="0" destOrd="0" presId="urn:microsoft.com/office/officeart/2005/8/layout/process4"/>
    <dgm:cxn modelId="{7A185306-4144-48B4-94F9-7EA69D32BF5D}" srcId="{3819B778-E117-45C3-BE29-4D2925336229}" destId="{AB23DF55-17A1-4698-85DD-C23EAF5F82FA}" srcOrd="0" destOrd="0" parTransId="{8BB81071-D487-41C4-B008-57BBF346D448}" sibTransId="{EA040E9A-A720-46A3-882C-FEF0B41B0B5E}"/>
    <dgm:cxn modelId="{F785CE85-0892-4351-A51B-210DDE1F044F}" srcId="{1EC78324-3E35-42A2-8E5B-6773C672E12E}" destId="{84EFAC69-185A-4AE1-B238-58F7E4530355}" srcOrd="2" destOrd="0" parTransId="{091D3239-D4B3-451A-B90C-D5A63898E677}" sibTransId="{BB8D6D0F-FD96-4EEE-9389-D9D28B4B0469}"/>
    <dgm:cxn modelId="{950B3A34-3754-42BF-A34A-911EFD9AF0F4}" type="presOf" srcId="{7B392DE1-5368-4C5B-8774-AC519C1879FE}" destId="{17A916CA-5370-4053-BA14-38A93486F945}" srcOrd="1" destOrd="0" presId="urn:microsoft.com/office/officeart/2005/8/layout/process4"/>
    <dgm:cxn modelId="{82920D81-070E-4495-908C-E03C15B231A1}" type="presOf" srcId="{8B4FC945-BCE9-4BEC-95C1-AC047CE43769}" destId="{0073315C-8C0C-49A1-BEDF-B6C53566C8C5}" srcOrd="0" destOrd="0" presId="urn:microsoft.com/office/officeart/2005/8/layout/process4"/>
    <dgm:cxn modelId="{5621740E-BE6C-4F60-856E-554BFEDF378B}" type="presOf" srcId="{AB23DF55-17A1-4698-85DD-C23EAF5F82FA}" destId="{C83D3204-59D3-40A4-BF3F-0B8DFE7AD79A}" srcOrd="0" destOrd="0" presId="urn:microsoft.com/office/officeart/2005/8/layout/process4"/>
    <dgm:cxn modelId="{2F59F87E-FC04-4490-9B1D-5FAD1617B156}" type="presOf" srcId="{84AF9A7E-8394-414F-BD69-AD27D43487FC}" destId="{7F4819B5-FE46-40BC-8CFA-F0A787EEE678}" srcOrd="0" destOrd="0" presId="urn:microsoft.com/office/officeart/2005/8/layout/process4"/>
    <dgm:cxn modelId="{63877915-E3FB-45D7-9D0A-086EE64E7FD6}" type="presOf" srcId="{E3B4A7C6-E29F-4A38-9E45-7D68111E5B6D}" destId="{EC0C0FA8-3703-430A-9E19-7FAF8085C154}" srcOrd="0" destOrd="0" presId="urn:microsoft.com/office/officeart/2005/8/layout/process4"/>
    <dgm:cxn modelId="{EA49D58A-1B80-4E3F-9F0B-E432FABB6BA7}" type="presOf" srcId="{7F2EBF2B-814E-4015-8942-92F10A186935}" destId="{CED8C9C3-4E8A-48CF-8DD9-8AF8A74F4EA2}" srcOrd="1" destOrd="0" presId="urn:microsoft.com/office/officeart/2005/8/layout/process4"/>
    <dgm:cxn modelId="{C21BCBBC-1578-4B0F-8A62-30F33D627BA8}" srcId="{7B392DE1-5368-4C5B-8774-AC519C1879FE}" destId="{E3B4A7C6-E29F-4A38-9E45-7D68111E5B6D}" srcOrd="1" destOrd="0" parTransId="{956C1CB3-9A41-40E8-95A8-4FED82C47093}" sibTransId="{EDB9A72B-2640-42DB-88CC-1D84AED102B6}"/>
    <dgm:cxn modelId="{A1134C88-8610-49CB-B616-1CF5128ACC33}" type="presOf" srcId="{94049F43-1FD6-4722-B292-010DDABBAF6A}" destId="{473444FC-AD42-4510-8D5A-9521705DB1B4}" srcOrd="0" destOrd="0" presId="urn:microsoft.com/office/officeart/2005/8/layout/process4"/>
    <dgm:cxn modelId="{8606B924-AE0A-4F3A-BD9E-027ADBCDF7D4}" srcId="{3819B778-E117-45C3-BE29-4D2925336229}" destId="{84AF9A7E-8394-414F-BD69-AD27D43487FC}" srcOrd="1" destOrd="0" parTransId="{76087B71-CA26-45BF-9F4A-1B9307F3D400}" sibTransId="{0B8D5CFC-F05F-42BF-B6BE-4DF16B696386}"/>
    <dgm:cxn modelId="{195C0CC6-DF0A-4BB5-AFDC-D23407C21D3B}" srcId="{7F2EBF2B-814E-4015-8942-92F10A186935}" destId="{04C2EAA5-B860-488F-AF1D-F6FCE30AC1BA}" srcOrd="0" destOrd="0" parTransId="{0E88CB27-E5F8-472A-AB56-BB92CE6EBFBF}" sibTransId="{805E8121-00AE-4C6D-B494-A06D61E3A155}"/>
    <dgm:cxn modelId="{130662EB-27F3-46A0-B19A-7A159686474D}" type="presOf" srcId="{651E821E-6BE5-44A6-AD54-4B84583BCEB5}" destId="{4FD41D14-AA09-4F67-9F51-589CCE4A567F}" srcOrd="0" destOrd="0" presId="urn:microsoft.com/office/officeart/2005/8/layout/process4"/>
    <dgm:cxn modelId="{438F9C0F-9918-488E-9D62-C6CEA273BF89}" type="presOf" srcId="{84EFAC69-185A-4AE1-B238-58F7E4530355}" destId="{138CF53F-46CC-48BD-AF68-6308167451CE}" srcOrd="1" destOrd="0" presId="urn:microsoft.com/office/officeart/2005/8/layout/process4"/>
    <dgm:cxn modelId="{F08CDD30-36E8-44B9-9EE3-6BED96F1CEEC}" type="presOf" srcId="{7F2EBF2B-814E-4015-8942-92F10A186935}" destId="{2735218A-6CC5-4A3E-A77E-AEEFDED95C45}" srcOrd="0" destOrd="0" presId="urn:microsoft.com/office/officeart/2005/8/layout/process4"/>
    <dgm:cxn modelId="{F9BCB49B-E65B-4652-A127-2B8F4E4080A3}" srcId="{7B392DE1-5368-4C5B-8774-AC519C1879FE}" destId="{94049F43-1FD6-4722-B292-010DDABBAF6A}" srcOrd="0" destOrd="0" parTransId="{51DC4C9D-7D9E-4F78-A2B3-53D64A446292}" sibTransId="{4C3D41CC-3EF8-496A-BCE1-EE964EC90173}"/>
    <dgm:cxn modelId="{C529DDDE-39D6-4969-B7F9-DAF06D9044BA}" type="presOf" srcId="{84EFAC69-185A-4AE1-B238-58F7E4530355}" destId="{9F9B1FFA-9610-4C6F-B281-8B76F267CAA7}" srcOrd="0" destOrd="0" presId="urn:microsoft.com/office/officeart/2005/8/layout/process4"/>
    <dgm:cxn modelId="{5AED0F07-E23B-4359-A4F3-181FD272B291}" srcId="{84EFAC69-185A-4AE1-B238-58F7E4530355}" destId="{8B4FC945-BCE9-4BEC-95C1-AC047CE43769}" srcOrd="0" destOrd="0" parTransId="{A20065AD-33D0-481A-A741-FECAD1E54B30}" sibTransId="{1EEA71D4-C446-46E3-A513-97906BC2B0CA}"/>
    <dgm:cxn modelId="{67EE2CD0-8CEA-4B86-AF1B-7B3779DAF967}" srcId="{1EC78324-3E35-42A2-8E5B-6773C672E12E}" destId="{7F2EBF2B-814E-4015-8942-92F10A186935}" srcOrd="1" destOrd="0" parTransId="{50EFDB93-D596-4323-86F3-27E072EE6CB1}" sibTransId="{D1C66A41-518B-4323-9497-A6807FEA3B24}"/>
    <dgm:cxn modelId="{41A8E9F7-FBC6-448E-B22B-1366BDB1D737}" srcId="{1EC78324-3E35-42A2-8E5B-6773C672E12E}" destId="{3819B778-E117-45C3-BE29-4D2925336229}" srcOrd="3" destOrd="0" parTransId="{4BC6559B-3DB2-4F18-A218-A5F9E3D817BB}" sibTransId="{9FD2E2F3-DA4B-4524-B3E8-B73209258FFE}"/>
    <dgm:cxn modelId="{2E9B6026-6CC1-4462-9804-B5EDB2395C1A}" srcId="{7F2EBF2B-814E-4015-8942-92F10A186935}" destId="{B4414AB3-F6C1-48CC-9BB9-52C2853BC970}" srcOrd="1" destOrd="0" parTransId="{A75FC4F0-3F32-490A-BB13-C4AFA809D6F1}" sibTransId="{A2163004-5323-44D4-A75C-66508D6300BA}"/>
    <dgm:cxn modelId="{3AE25066-BD25-4BF4-B1EA-A37DDE2D3E77}" type="presOf" srcId="{B4414AB3-F6C1-48CC-9BB9-52C2853BC970}" destId="{82BA7F78-35C7-4281-8ABF-192C7042675A}" srcOrd="0" destOrd="0" presId="urn:microsoft.com/office/officeart/2005/8/layout/process4"/>
    <dgm:cxn modelId="{812DB618-F4A4-4685-9E3B-E047AF9543D7}" type="presOf" srcId="{1EC78324-3E35-42A2-8E5B-6773C672E12E}" destId="{87B29427-5865-460D-8DDE-15915B2CDDDB}" srcOrd="0" destOrd="0" presId="urn:microsoft.com/office/officeart/2005/8/layout/process4"/>
    <dgm:cxn modelId="{F0DCCFDE-E248-4CA6-9E9C-FEC5C97139D4}" srcId="{1EC78324-3E35-42A2-8E5B-6773C672E12E}" destId="{7B392DE1-5368-4C5B-8774-AC519C1879FE}" srcOrd="0" destOrd="0" parTransId="{A2ED5466-584B-4034-8ED7-84D1633106FF}" sibTransId="{DFB8ACC1-B1EA-498A-9176-EB1559DFCAF7}"/>
    <dgm:cxn modelId="{3B0C08A4-B690-4446-AA01-6627069B6D72}" srcId="{84EFAC69-185A-4AE1-B238-58F7E4530355}" destId="{651E821E-6BE5-44A6-AD54-4B84583BCEB5}" srcOrd="1" destOrd="0" parTransId="{025BEF41-9434-41D6-9D01-AE6FDD5A94A9}" sibTransId="{19C90DDE-0D9D-48C6-A0D9-0F7F9C231403}"/>
    <dgm:cxn modelId="{389BC4CE-8AC8-4BFD-ADB4-358DDB333C92}" type="presOf" srcId="{3819B778-E117-45C3-BE29-4D2925336229}" destId="{E760F223-22C8-42AA-AD9A-274FCB701DF9}" srcOrd="1" destOrd="0" presId="urn:microsoft.com/office/officeart/2005/8/layout/process4"/>
    <dgm:cxn modelId="{41865BDA-7D38-4913-AC1B-4C7D8D66F5EA}" type="presOf" srcId="{7B392DE1-5368-4C5B-8774-AC519C1879FE}" destId="{B18CF91B-13D9-4F83-9CD4-563330392F36}" srcOrd="0" destOrd="0" presId="urn:microsoft.com/office/officeart/2005/8/layout/process4"/>
    <dgm:cxn modelId="{020CEA96-E1EB-497A-8E17-5AA6B560955D}" type="presOf" srcId="{04C2EAA5-B860-488F-AF1D-F6FCE30AC1BA}" destId="{7FEFC3BD-0443-45E1-9937-737522FA48F8}" srcOrd="0" destOrd="0" presId="urn:microsoft.com/office/officeart/2005/8/layout/process4"/>
    <dgm:cxn modelId="{B5094CB7-B33B-4DE9-8B11-DAC94FC15E17}" type="presParOf" srcId="{87B29427-5865-460D-8DDE-15915B2CDDDB}" destId="{CEBA5C23-4ABE-46EE-99A8-7547D2B2AEDB}" srcOrd="0" destOrd="0" presId="urn:microsoft.com/office/officeart/2005/8/layout/process4"/>
    <dgm:cxn modelId="{42E24D39-BBD4-477B-A106-3C181C4B911B}" type="presParOf" srcId="{CEBA5C23-4ABE-46EE-99A8-7547D2B2AEDB}" destId="{B9F443FE-23A0-4744-8DAF-62A77B297024}" srcOrd="0" destOrd="0" presId="urn:microsoft.com/office/officeart/2005/8/layout/process4"/>
    <dgm:cxn modelId="{7A0F7DE4-9894-42B1-B7A2-1F26B409080F}" type="presParOf" srcId="{CEBA5C23-4ABE-46EE-99A8-7547D2B2AEDB}" destId="{E760F223-22C8-42AA-AD9A-274FCB701DF9}" srcOrd="1" destOrd="0" presId="urn:microsoft.com/office/officeart/2005/8/layout/process4"/>
    <dgm:cxn modelId="{8A092862-9DEB-4E72-B8E9-2898D2F374AA}" type="presParOf" srcId="{CEBA5C23-4ABE-46EE-99A8-7547D2B2AEDB}" destId="{CB711E56-B2A1-4A32-BBDA-D3F8629C3C7A}" srcOrd="2" destOrd="0" presId="urn:microsoft.com/office/officeart/2005/8/layout/process4"/>
    <dgm:cxn modelId="{5114CC42-BF43-42EB-9F97-0060DCD65279}" type="presParOf" srcId="{CB711E56-B2A1-4A32-BBDA-D3F8629C3C7A}" destId="{C83D3204-59D3-40A4-BF3F-0B8DFE7AD79A}" srcOrd="0" destOrd="0" presId="urn:microsoft.com/office/officeart/2005/8/layout/process4"/>
    <dgm:cxn modelId="{10FBEB0D-4397-49F3-B19F-A193FDECF471}" type="presParOf" srcId="{CB711E56-B2A1-4A32-BBDA-D3F8629C3C7A}" destId="{7F4819B5-FE46-40BC-8CFA-F0A787EEE678}" srcOrd="1" destOrd="0" presId="urn:microsoft.com/office/officeart/2005/8/layout/process4"/>
    <dgm:cxn modelId="{A74E67CB-8092-42EB-8CC1-F60B45CAE56A}" type="presParOf" srcId="{87B29427-5865-460D-8DDE-15915B2CDDDB}" destId="{657ADC42-9CE2-48CC-9460-A156FC8E8FA2}" srcOrd="1" destOrd="0" presId="urn:microsoft.com/office/officeart/2005/8/layout/process4"/>
    <dgm:cxn modelId="{D6FFCBB3-276D-4331-B17D-27B41CBB9F07}" type="presParOf" srcId="{87B29427-5865-460D-8DDE-15915B2CDDDB}" destId="{15EA944E-04F9-4E0C-8110-A7BC0B6C1F2B}" srcOrd="2" destOrd="0" presId="urn:microsoft.com/office/officeart/2005/8/layout/process4"/>
    <dgm:cxn modelId="{28C81D45-3564-4177-8F7C-6ACC3CDDBD8A}" type="presParOf" srcId="{15EA944E-04F9-4E0C-8110-A7BC0B6C1F2B}" destId="{9F9B1FFA-9610-4C6F-B281-8B76F267CAA7}" srcOrd="0" destOrd="0" presId="urn:microsoft.com/office/officeart/2005/8/layout/process4"/>
    <dgm:cxn modelId="{C17F5524-0162-440A-998D-205471DAFF7C}" type="presParOf" srcId="{15EA944E-04F9-4E0C-8110-A7BC0B6C1F2B}" destId="{138CF53F-46CC-48BD-AF68-6308167451CE}" srcOrd="1" destOrd="0" presId="urn:microsoft.com/office/officeart/2005/8/layout/process4"/>
    <dgm:cxn modelId="{BA55D362-5B13-4BA0-A34E-FA865311A717}" type="presParOf" srcId="{15EA944E-04F9-4E0C-8110-A7BC0B6C1F2B}" destId="{7FC2FAA5-26CC-4EA2-840A-D94A97849D09}" srcOrd="2" destOrd="0" presId="urn:microsoft.com/office/officeart/2005/8/layout/process4"/>
    <dgm:cxn modelId="{D8DD8E1E-7BAA-426B-9A5D-565E1CDA7259}" type="presParOf" srcId="{7FC2FAA5-26CC-4EA2-840A-D94A97849D09}" destId="{0073315C-8C0C-49A1-BEDF-B6C53566C8C5}" srcOrd="0" destOrd="0" presId="urn:microsoft.com/office/officeart/2005/8/layout/process4"/>
    <dgm:cxn modelId="{FCAED188-3930-4ACD-84A1-F1085D05E9A6}" type="presParOf" srcId="{7FC2FAA5-26CC-4EA2-840A-D94A97849D09}" destId="{4FD41D14-AA09-4F67-9F51-589CCE4A567F}" srcOrd="1" destOrd="0" presId="urn:microsoft.com/office/officeart/2005/8/layout/process4"/>
    <dgm:cxn modelId="{D052BCAA-7824-4082-BDDD-48F743C1422D}" type="presParOf" srcId="{87B29427-5865-460D-8DDE-15915B2CDDDB}" destId="{84826EDE-ACDE-482B-A45F-1FF841AD92FF}" srcOrd="3" destOrd="0" presId="urn:microsoft.com/office/officeart/2005/8/layout/process4"/>
    <dgm:cxn modelId="{AEFB7CE6-3E3B-4A7A-8A4F-45565578FA1F}" type="presParOf" srcId="{87B29427-5865-460D-8DDE-15915B2CDDDB}" destId="{C2260159-5494-40C0-9DC5-358E52C43A90}" srcOrd="4" destOrd="0" presId="urn:microsoft.com/office/officeart/2005/8/layout/process4"/>
    <dgm:cxn modelId="{8B520B93-D02E-45E7-A61F-6BDA5B6E95EA}" type="presParOf" srcId="{C2260159-5494-40C0-9DC5-358E52C43A90}" destId="{2735218A-6CC5-4A3E-A77E-AEEFDED95C45}" srcOrd="0" destOrd="0" presId="urn:microsoft.com/office/officeart/2005/8/layout/process4"/>
    <dgm:cxn modelId="{911F8056-A067-4F1E-81AC-2E8925C3C882}" type="presParOf" srcId="{C2260159-5494-40C0-9DC5-358E52C43A90}" destId="{CED8C9C3-4E8A-48CF-8DD9-8AF8A74F4EA2}" srcOrd="1" destOrd="0" presId="urn:microsoft.com/office/officeart/2005/8/layout/process4"/>
    <dgm:cxn modelId="{14216402-2F75-4102-9C81-5A8FABECC6E2}" type="presParOf" srcId="{C2260159-5494-40C0-9DC5-358E52C43A90}" destId="{B96F6AB9-54A3-44F5-8285-EC66D614986C}" srcOrd="2" destOrd="0" presId="urn:microsoft.com/office/officeart/2005/8/layout/process4"/>
    <dgm:cxn modelId="{362D6A40-081B-4408-A54B-C4710E47DF8F}" type="presParOf" srcId="{B96F6AB9-54A3-44F5-8285-EC66D614986C}" destId="{7FEFC3BD-0443-45E1-9937-737522FA48F8}" srcOrd="0" destOrd="0" presId="urn:microsoft.com/office/officeart/2005/8/layout/process4"/>
    <dgm:cxn modelId="{2060CBF1-21D8-4F9E-B507-330B56170920}" type="presParOf" srcId="{B96F6AB9-54A3-44F5-8285-EC66D614986C}" destId="{82BA7F78-35C7-4281-8ABF-192C7042675A}" srcOrd="1" destOrd="0" presId="urn:microsoft.com/office/officeart/2005/8/layout/process4"/>
    <dgm:cxn modelId="{0EE47C35-541A-4CEC-8C40-2E85AD613CA9}" type="presParOf" srcId="{87B29427-5865-460D-8DDE-15915B2CDDDB}" destId="{A57825A7-C9FD-493E-B239-A30ABFD4A2EF}" srcOrd="5" destOrd="0" presId="urn:microsoft.com/office/officeart/2005/8/layout/process4"/>
    <dgm:cxn modelId="{3B4CD9EB-341E-49FF-8CB5-7C9C2019E174}" type="presParOf" srcId="{87B29427-5865-460D-8DDE-15915B2CDDDB}" destId="{E74E6BB5-8071-4CA6-8F85-5016E2FC7E52}" srcOrd="6" destOrd="0" presId="urn:microsoft.com/office/officeart/2005/8/layout/process4"/>
    <dgm:cxn modelId="{FE6C8F38-4618-443E-A66D-3D05C5177109}" type="presParOf" srcId="{E74E6BB5-8071-4CA6-8F85-5016E2FC7E52}" destId="{B18CF91B-13D9-4F83-9CD4-563330392F36}" srcOrd="0" destOrd="0" presId="urn:microsoft.com/office/officeart/2005/8/layout/process4"/>
    <dgm:cxn modelId="{8269BD4B-B2C9-473C-A3D8-24BB61CDA44E}" type="presParOf" srcId="{E74E6BB5-8071-4CA6-8F85-5016E2FC7E52}" destId="{17A916CA-5370-4053-BA14-38A93486F945}" srcOrd="1" destOrd="0" presId="urn:microsoft.com/office/officeart/2005/8/layout/process4"/>
    <dgm:cxn modelId="{AF78C954-B61E-42DC-8ED4-5ECEEA2D6868}" type="presParOf" srcId="{E74E6BB5-8071-4CA6-8F85-5016E2FC7E52}" destId="{3EBDFD4E-703F-4563-8068-E12458D3C7C4}" srcOrd="2" destOrd="0" presId="urn:microsoft.com/office/officeart/2005/8/layout/process4"/>
    <dgm:cxn modelId="{141232D0-A1AD-4556-9472-40D2FFD5C65A}" type="presParOf" srcId="{3EBDFD4E-703F-4563-8068-E12458D3C7C4}" destId="{473444FC-AD42-4510-8D5A-9521705DB1B4}" srcOrd="0" destOrd="0" presId="urn:microsoft.com/office/officeart/2005/8/layout/process4"/>
    <dgm:cxn modelId="{AB00692E-2670-42C3-ACF4-462326A93C75}" type="presParOf" srcId="{3EBDFD4E-703F-4563-8068-E12458D3C7C4}" destId="{EC0C0FA8-3703-430A-9E19-7FAF8085C154}" srcOrd="1" destOrd="0" presId="urn:microsoft.com/office/officeart/2005/8/layout/process4"/>
  </dgm:cxnLst>
  <dgm:bg>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987DE-B36A-48CE-B7C9-B0EDCA1436B5}">
      <dsp:nvSpPr>
        <dsp:cNvPr id="0" name=""/>
        <dsp:cNvSpPr/>
      </dsp:nvSpPr>
      <dsp:spPr>
        <a:xfrm rot="10800000">
          <a:off x="0" y="0"/>
          <a:ext cx="7047344" cy="896379"/>
        </a:xfrm>
        <a:prstGeom prst="trapezoid">
          <a:avLst>
            <a:gd name="adj" fmla="val 59331"/>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Starts with a general  topic i.e.  Financial Literacy</a:t>
          </a:r>
          <a:endParaRPr lang="en-US" sz="1800" kern="1200" dirty="0"/>
        </a:p>
      </dsp:txBody>
      <dsp:txXfrm rot="-10800000">
        <a:off x="1233285" y="0"/>
        <a:ext cx="4580774" cy="896379"/>
      </dsp:txXfrm>
    </dsp:sp>
    <dsp:sp modelId="{330EE2F8-6D03-4448-8C04-5BDE59F5D2BD}">
      <dsp:nvSpPr>
        <dsp:cNvPr id="0" name=""/>
        <dsp:cNvSpPr/>
      </dsp:nvSpPr>
      <dsp:spPr>
        <a:xfrm rot="10800000">
          <a:off x="531833" y="896379"/>
          <a:ext cx="5983677" cy="1204728"/>
        </a:xfrm>
        <a:prstGeom prst="trapezoid">
          <a:avLst>
            <a:gd name="adj" fmla="val 59331"/>
          </a:avLst>
        </a:prstGeom>
        <a:solidFill>
          <a:schemeClr val="accent2">
            <a:hueOff val="-485121"/>
            <a:satOff val="-27976"/>
            <a:lumOff val="287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Browse, search &amp; review related  Literature (financial literacy, financial knowledge, adults, youth, Pakistan’s Perspective)</a:t>
          </a:r>
          <a:endParaRPr lang="en-US" sz="1800" kern="1200" dirty="0"/>
        </a:p>
      </dsp:txBody>
      <dsp:txXfrm rot="-10800000">
        <a:off x="1578977" y="896379"/>
        <a:ext cx="3889390" cy="1204728"/>
      </dsp:txXfrm>
    </dsp:sp>
    <dsp:sp modelId="{923BFF16-C41A-4833-B320-E46033EC1229}">
      <dsp:nvSpPr>
        <dsp:cNvPr id="0" name=""/>
        <dsp:cNvSpPr/>
      </dsp:nvSpPr>
      <dsp:spPr>
        <a:xfrm rot="10800000">
          <a:off x="1246614" y="2101108"/>
          <a:ext cx="4554116" cy="1672629"/>
        </a:xfrm>
        <a:prstGeom prst="trapezoid">
          <a:avLst>
            <a:gd name="adj" fmla="val 59331"/>
          </a:avLst>
        </a:prstGeom>
        <a:solidFill>
          <a:schemeClr val="accent2">
            <a:hueOff val="-970242"/>
            <a:satOff val="-55952"/>
            <a:lumOff val="575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Narrow down a the specific research questions</a:t>
          </a:r>
        </a:p>
        <a:p>
          <a:pPr lvl="0" algn="ctr" defTabSz="800100">
            <a:lnSpc>
              <a:spcPct val="90000"/>
            </a:lnSpc>
            <a:spcBef>
              <a:spcPct val="0"/>
            </a:spcBef>
            <a:spcAft>
              <a:spcPct val="35000"/>
            </a:spcAft>
          </a:pPr>
          <a:r>
            <a:rPr lang="en-US" sz="1800" kern="1200" dirty="0" smtClean="0"/>
            <a:t>(What is the FIL level of university students, how learning of FIL is effected by certain factors)</a:t>
          </a:r>
        </a:p>
      </dsp:txBody>
      <dsp:txXfrm rot="-10800000">
        <a:off x="2043584" y="2101108"/>
        <a:ext cx="2960175" cy="1672629"/>
      </dsp:txXfrm>
    </dsp:sp>
    <dsp:sp modelId="{5D3BF5EB-6434-4E3A-B004-FF2B4B619808}">
      <dsp:nvSpPr>
        <dsp:cNvPr id="0" name=""/>
        <dsp:cNvSpPr/>
      </dsp:nvSpPr>
      <dsp:spPr>
        <a:xfrm rot="10800000">
          <a:off x="2229371" y="3773737"/>
          <a:ext cx="2588602" cy="2165243"/>
        </a:xfrm>
        <a:prstGeom prst="trapezoid">
          <a:avLst>
            <a:gd name="adj" fmla="val 59331"/>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t" anchorCtr="0">
          <a:noAutofit/>
        </a:bodyPr>
        <a:lstStyle/>
        <a:p>
          <a:pPr lvl="0" algn="ctr" defTabSz="800100">
            <a:lnSpc>
              <a:spcPct val="100000"/>
            </a:lnSpc>
            <a:spcBef>
              <a:spcPct val="0"/>
            </a:spcBef>
            <a:spcAft>
              <a:spcPts val="0"/>
            </a:spcAft>
          </a:pPr>
          <a:r>
            <a:rPr lang="en-US" sz="1800" kern="1200" dirty="0" smtClean="0"/>
            <a:t>Formulate </a:t>
          </a:r>
        </a:p>
        <a:p>
          <a:pPr lvl="0" algn="ctr" defTabSz="800100">
            <a:lnSpc>
              <a:spcPct val="100000"/>
            </a:lnSpc>
            <a:spcBef>
              <a:spcPct val="0"/>
            </a:spcBef>
            <a:spcAft>
              <a:spcPts val="0"/>
            </a:spcAft>
          </a:pPr>
          <a:r>
            <a:rPr lang="en-US" sz="1800" kern="1200" dirty="0" smtClean="0"/>
            <a:t>Research question, H</a:t>
          </a:r>
        </a:p>
        <a:p>
          <a:pPr lvl="0" algn="ctr" defTabSz="800100">
            <a:lnSpc>
              <a:spcPct val="100000"/>
            </a:lnSpc>
            <a:spcBef>
              <a:spcPct val="0"/>
            </a:spcBef>
            <a:spcAft>
              <a:spcPts val="0"/>
            </a:spcAft>
          </a:pPr>
          <a:r>
            <a:rPr lang="en-US" sz="1800" kern="1200" dirty="0" smtClean="0"/>
            <a:t>based on </a:t>
          </a:r>
        </a:p>
        <a:p>
          <a:pPr lvl="0" algn="ctr" defTabSz="800100">
            <a:lnSpc>
              <a:spcPct val="100000"/>
            </a:lnSpc>
            <a:spcBef>
              <a:spcPct val="0"/>
            </a:spcBef>
            <a:spcAft>
              <a:spcPts val="0"/>
            </a:spcAft>
          </a:pPr>
          <a:r>
            <a:rPr lang="en-US" sz="1800" kern="1200" dirty="0" smtClean="0"/>
            <a:t>existing</a:t>
          </a:r>
        </a:p>
        <a:p>
          <a:pPr lvl="0" algn="ctr" defTabSz="800100">
            <a:lnSpc>
              <a:spcPct val="100000"/>
            </a:lnSpc>
            <a:spcBef>
              <a:spcPct val="0"/>
            </a:spcBef>
            <a:spcAft>
              <a:spcPts val="0"/>
            </a:spcAft>
          </a:pPr>
          <a:r>
            <a:rPr lang="en-US" sz="1800" kern="1200" dirty="0" smtClean="0"/>
            <a:t> literature</a:t>
          </a:r>
          <a:endParaRPr lang="en-US" sz="1800" kern="1200" dirty="0"/>
        </a:p>
      </dsp:txBody>
      <dsp:txXfrm rot="-10800000">
        <a:off x="2229371" y="3773737"/>
        <a:ext cx="2588602" cy="21652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0F223-22C8-42AA-AD9A-274FCB701DF9}">
      <dsp:nvSpPr>
        <dsp:cNvPr id="0" name=""/>
        <dsp:cNvSpPr/>
      </dsp:nvSpPr>
      <dsp:spPr>
        <a:xfrm>
          <a:off x="0" y="5305550"/>
          <a:ext cx="7770091" cy="105463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t>Data Collection/Analysis </a:t>
          </a:r>
          <a:endParaRPr lang="en-US" sz="2000" b="1" kern="1200" dirty="0"/>
        </a:p>
      </dsp:txBody>
      <dsp:txXfrm>
        <a:off x="0" y="5305550"/>
        <a:ext cx="7770091" cy="569505"/>
      </dsp:txXfrm>
    </dsp:sp>
    <dsp:sp modelId="{C83D3204-59D3-40A4-BF3F-0B8DFE7AD79A}">
      <dsp:nvSpPr>
        <dsp:cNvPr id="0" name=""/>
        <dsp:cNvSpPr/>
      </dsp:nvSpPr>
      <dsp:spPr>
        <a:xfrm>
          <a:off x="0" y="5853962"/>
          <a:ext cx="3885045" cy="48513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b="1" kern="1200" dirty="0" smtClean="0"/>
            <a:t>Questionnaire</a:t>
          </a:r>
          <a:endParaRPr lang="en-US" sz="2000" b="1" kern="1200" dirty="0"/>
        </a:p>
      </dsp:txBody>
      <dsp:txXfrm>
        <a:off x="0" y="5853962"/>
        <a:ext cx="3885045" cy="485134"/>
      </dsp:txXfrm>
    </dsp:sp>
    <dsp:sp modelId="{7F4819B5-FE46-40BC-8CFA-F0A787EEE678}">
      <dsp:nvSpPr>
        <dsp:cNvPr id="0" name=""/>
        <dsp:cNvSpPr/>
      </dsp:nvSpPr>
      <dsp:spPr>
        <a:xfrm>
          <a:off x="3885045" y="5853962"/>
          <a:ext cx="3885045" cy="485134"/>
        </a:xfrm>
        <a:prstGeom prst="rect">
          <a:avLst/>
        </a:prstGeom>
        <a:solidFill>
          <a:schemeClr val="accent2">
            <a:tint val="40000"/>
            <a:alpha val="90000"/>
            <a:hueOff val="-121318"/>
            <a:satOff val="-10764"/>
            <a:lumOff val="-110"/>
            <a:alphaOff val="0"/>
          </a:schemeClr>
        </a:solidFill>
        <a:ln w="12700" cap="flat" cmpd="sng" algn="ctr">
          <a:solidFill>
            <a:schemeClr val="accent2">
              <a:tint val="40000"/>
              <a:alpha val="90000"/>
              <a:hueOff val="-121318"/>
              <a:satOff val="-10764"/>
              <a:lumOff val="-1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b="1" kern="1200" dirty="0" smtClean="0"/>
            <a:t>SPSS-22 and AMOS to test the model and hypotheses.</a:t>
          </a:r>
          <a:endParaRPr lang="en-US" sz="1800" b="1" kern="1200" dirty="0"/>
        </a:p>
      </dsp:txBody>
      <dsp:txXfrm>
        <a:off x="3885045" y="5853962"/>
        <a:ext cx="3885045" cy="485134"/>
      </dsp:txXfrm>
    </dsp:sp>
    <dsp:sp modelId="{138CF53F-46CC-48BD-AF68-6308167451CE}">
      <dsp:nvSpPr>
        <dsp:cNvPr id="0" name=""/>
        <dsp:cNvSpPr/>
      </dsp:nvSpPr>
      <dsp:spPr>
        <a:xfrm rot="10800000">
          <a:off x="0" y="3214248"/>
          <a:ext cx="7770091" cy="2107121"/>
        </a:xfrm>
        <a:prstGeom prst="upArrowCallou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t>Population/Sampling</a:t>
          </a:r>
          <a:endParaRPr lang="en-US" sz="2000" b="1" kern="1200" dirty="0"/>
        </a:p>
      </dsp:txBody>
      <dsp:txXfrm rot="-10800000">
        <a:off x="0" y="3214248"/>
        <a:ext cx="7770091" cy="739599"/>
      </dsp:txXfrm>
    </dsp:sp>
    <dsp:sp modelId="{0073315C-8C0C-49A1-BEDF-B6C53566C8C5}">
      <dsp:nvSpPr>
        <dsp:cNvPr id="0" name=""/>
        <dsp:cNvSpPr/>
      </dsp:nvSpPr>
      <dsp:spPr>
        <a:xfrm>
          <a:off x="1039" y="3919086"/>
          <a:ext cx="4436889" cy="699067"/>
        </a:xfrm>
        <a:prstGeom prst="rect">
          <a:avLst/>
        </a:prstGeom>
        <a:solidFill>
          <a:schemeClr val="accent2">
            <a:tint val="40000"/>
            <a:alpha val="90000"/>
            <a:hueOff val="-242636"/>
            <a:satOff val="-21527"/>
            <a:lumOff val="-220"/>
            <a:alphaOff val="0"/>
          </a:schemeClr>
        </a:solidFill>
        <a:ln w="12700" cap="flat" cmpd="sng" algn="ctr">
          <a:solidFill>
            <a:schemeClr val="accent2">
              <a:tint val="40000"/>
              <a:alpha val="90000"/>
              <a:hueOff val="-242636"/>
              <a:satOff val="-21527"/>
              <a:lumOff val="-22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b="1" kern="1200" dirty="0" smtClean="0"/>
            <a:t>Undergraduate/ postgraduate Students </a:t>
          </a:r>
          <a:r>
            <a:rPr lang="en-US" sz="1700" kern="1200" dirty="0" smtClean="0"/>
            <a:t>(social science discipline, </a:t>
          </a:r>
          <a:r>
            <a:rPr lang="en-US" sz="1700" kern="1200" dirty="0" err="1" smtClean="0"/>
            <a:t>HEC</a:t>
          </a:r>
          <a:r>
            <a:rPr lang="en-US" sz="1700" kern="1200" dirty="0" smtClean="0"/>
            <a:t> recognized top ten general universities (public/ private) of Lahore</a:t>
          </a:r>
          <a:endParaRPr lang="en-US" sz="1700" kern="1200" dirty="0"/>
        </a:p>
      </dsp:txBody>
      <dsp:txXfrm>
        <a:off x="1039" y="3919086"/>
        <a:ext cx="4436889" cy="699067"/>
      </dsp:txXfrm>
    </dsp:sp>
    <dsp:sp modelId="{4FD41D14-AA09-4F67-9F51-589CCE4A567F}">
      <dsp:nvSpPr>
        <dsp:cNvPr id="0" name=""/>
        <dsp:cNvSpPr/>
      </dsp:nvSpPr>
      <dsp:spPr>
        <a:xfrm>
          <a:off x="4437928" y="3928798"/>
          <a:ext cx="3331122" cy="679643"/>
        </a:xfrm>
        <a:prstGeom prst="rect">
          <a:avLst/>
        </a:prstGeom>
        <a:solidFill>
          <a:schemeClr val="accent2">
            <a:tint val="40000"/>
            <a:alpha val="90000"/>
            <a:hueOff val="-363954"/>
            <a:satOff val="-32291"/>
            <a:lumOff val="-330"/>
            <a:alphaOff val="0"/>
          </a:schemeClr>
        </a:solidFill>
        <a:ln w="12700" cap="flat" cmpd="sng" algn="ctr">
          <a:solidFill>
            <a:schemeClr val="accent2">
              <a:tint val="40000"/>
              <a:alpha val="90000"/>
              <a:hueOff val="-363954"/>
              <a:satOff val="-32291"/>
              <a:lumOff val="-3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b="1" kern="1200" dirty="0" smtClean="0"/>
            <a:t>Purposive sampling technique </a:t>
          </a:r>
          <a:endParaRPr lang="en-US" sz="1800" b="1" kern="1200" dirty="0"/>
        </a:p>
      </dsp:txBody>
      <dsp:txXfrm>
        <a:off x="4437928" y="3928798"/>
        <a:ext cx="3331122" cy="679643"/>
      </dsp:txXfrm>
    </dsp:sp>
    <dsp:sp modelId="{CED8C9C3-4E8A-48CF-8DD9-8AF8A74F4EA2}">
      <dsp:nvSpPr>
        <dsp:cNvPr id="0" name=""/>
        <dsp:cNvSpPr/>
      </dsp:nvSpPr>
      <dsp:spPr>
        <a:xfrm rot="10800000">
          <a:off x="0" y="1608033"/>
          <a:ext cx="7770091" cy="1622035"/>
        </a:xfrm>
        <a:prstGeom prst="upArrowCallou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dirty="0" smtClean="0"/>
            <a:t>Research Approach/Methods </a:t>
          </a:r>
          <a:endParaRPr lang="en-US" sz="2000" b="1" kern="1200" dirty="0"/>
        </a:p>
      </dsp:txBody>
      <dsp:txXfrm rot="-10800000">
        <a:off x="0" y="1608033"/>
        <a:ext cx="7770091" cy="569334"/>
      </dsp:txXfrm>
    </dsp:sp>
    <dsp:sp modelId="{7FEFC3BD-0443-45E1-9937-737522FA48F8}">
      <dsp:nvSpPr>
        <dsp:cNvPr id="0" name=""/>
        <dsp:cNvSpPr/>
      </dsp:nvSpPr>
      <dsp:spPr>
        <a:xfrm>
          <a:off x="0" y="2177367"/>
          <a:ext cx="3885045" cy="484988"/>
        </a:xfrm>
        <a:prstGeom prst="rect">
          <a:avLst/>
        </a:prstGeom>
        <a:solidFill>
          <a:schemeClr val="accent2">
            <a:tint val="40000"/>
            <a:alpha val="90000"/>
            <a:hueOff val="-485272"/>
            <a:satOff val="-43055"/>
            <a:lumOff val="-439"/>
            <a:alphaOff val="0"/>
          </a:schemeClr>
        </a:solidFill>
        <a:ln w="12700" cap="flat" cmpd="sng" algn="ctr">
          <a:solidFill>
            <a:schemeClr val="accent2">
              <a:tint val="40000"/>
              <a:alpha val="90000"/>
              <a:hueOff val="-485272"/>
              <a:satOff val="-43055"/>
              <a:lumOff val="-4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anose="02020603050405020304" pitchFamily="18" charset="0"/>
              <a:cs typeface="Times New Roman" panose="02020603050405020304" pitchFamily="18" charset="0"/>
            </a:rPr>
            <a:t>Quantitative </a:t>
          </a:r>
          <a:endParaRPr lang="en-US" sz="1800" b="1" kern="1200" dirty="0">
            <a:latin typeface="Times New Roman" panose="02020603050405020304" pitchFamily="18" charset="0"/>
            <a:cs typeface="Times New Roman" panose="02020603050405020304" pitchFamily="18" charset="0"/>
          </a:endParaRPr>
        </a:p>
      </dsp:txBody>
      <dsp:txXfrm>
        <a:off x="0" y="2177367"/>
        <a:ext cx="3885045" cy="484988"/>
      </dsp:txXfrm>
    </dsp:sp>
    <dsp:sp modelId="{82BA7F78-35C7-4281-8ABF-192C7042675A}">
      <dsp:nvSpPr>
        <dsp:cNvPr id="0" name=""/>
        <dsp:cNvSpPr/>
      </dsp:nvSpPr>
      <dsp:spPr>
        <a:xfrm>
          <a:off x="3885045" y="2177367"/>
          <a:ext cx="3885045" cy="484988"/>
        </a:xfrm>
        <a:prstGeom prst="rect">
          <a:avLst/>
        </a:prstGeom>
        <a:solidFill>
          <a:schemeClr val="accent2">
            <a:tint val="40000"/>
            <a:alpha val="90000"/>
            <a:hueOff val="-606590"/>
            <a:satOff val="-53819"/>
            <a:lumOff val="-549"/>
            <a:alphaOff val="0"/>
          </a:schemeClr>
        </a:solidFill>
        <a:ln w="12700" cap="flat" cmpd="sng" algn="ctr">
          <a:solidFill>
            <a:schemeClr val="accent2">
              <a:tint val="40000"/>
              <a:alpha val="90000"/>
              <a:hueOff val="-606590"/>
              <a:satOff val="-53819"/>
              <a:lumOff val="-5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b="1" kern="1200" dirty="0" smtClean="0"/>
            <a:t>Survey  </a:t>
          </a:r>
          <a:endParaRPr lang="en-US" sz="1800" b="1" kern="1200" dirty="0"/>
        </a:p>
      </dsp:txBody>
      <dsp:txXfrm>
        <a:off x="3885045" y="2177367"/>
        <a:ext cx="3885045" cy="484988"/>
      </dsp:txXfrm>
    </dsp:sp>
    <dsp:sp modelId="{17A916CA-5370-4053-BA14-38A93486F945}">
      <dsp:nvSpPr>
        <dsp:cNvPr id="0" name=""/>
        <dsp:cNvSpPr/>
      </dsp:nvSpPr>
      <dsp:spPr>
        <a:xfrm rot="10800000">
          <a:off x="0" y="1817"/>
          <a:ext cx="7770091" cy="1622035"/>
        </a:xfrm>
        <a:prstGeom prst="upArrowCallou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kern="1200" baseline="0" dirty="0" smtClean="0">
              <a:latin typeface="Times New Roman" panose="02020603050405020304" pitchFamily="18" charset="0"/>
              <a:cs typeface="Times New Roman" panose="02020603050405020304" pitchFamily="18" charset="0"/>
            </a:rPr>
            <a:t>Research Philosophy</a:t>
          </a:r>
          <a:endParaRPr lang="en-US" sz="2000" b="1" kern="1200" dirty="0"/>
        </a:p>
      </dsp:txBody>
      <dsp:txXfrm rot="-10800000">
        <a:off x="0" y="1817"/>
        <a:ext cx="7770091" cy="569334"/>
      </dsp:txXfrm>
    </dsp:sp>
    <dsp:sp modelId="{473444FC-AD42-4510-8D5A-9521705DB1B4}">
      <dsp:nvSpPr>
        <dsp:cNvPr id="0" name=""/>
        <dsp:cNvSpPr/>
      </dsp:nvSpPr>
      <dsp:spPr>
        <a:xfrm>
          <a:off x="0" y="571151"/>
          <a:ext cx="3885045" cy="484988"/>
        </a:xfrm>
        <a:prstGeom prst="rect">
          <a:avLst/>
        </a:prstGeom>
        <a:solidFill>
          <a:schemeClr val="accent2">
            <a:tint val="40000"/>
            <a:alpha val="90000"/>
            <a:hueOff val="-727908"/>
            <a:satOff val="-64582"/>
            <a:lumOff val="-659"/>
            <a:alphaOff val="0"/>
          </a:schemeClr>
        </a:solidFill>
        <a:ln w="12700" cap="flat" cmpd="sng" algn="ctr">
          <a:solidFill>
            <a:schemeClr val="accent2">
              <a:tint val="40000"/>
              <a:alpha val="90000"/>
              <a:hueOff val="-727908"/>
              <a:satOff val="-64582"/>
              <a:lumOff val="-6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b="1" kern="1200" baseline="0" dirty="0" smtClean="0">
              <a:latin typeface="Times New Roman" panose="02020603050405020304" pitchFamily="18" charset="0"/>
              <a:cs typeface="Times New Roman" panose="02020603050405020304" pitchFamily="18" charset="0"/>
            </a:rPr>
            <a:t>Post-Positivist Paradigm </a:t>
          </a:r>
          <a:endParaRPr lang="en-US" sz="1800" kern="1200" dirty="0"/>
        </a:p>
      </dsp:txBody>
      <dsp:txXfrm>
        <a:off x="0" y="571151"/>
        <a:ext cx="3885045" cy="484988"/>
      </dsp:txXfrm>
    </dsp:sp>
    <dsp:sp modelId="{EC0C0FA8-3703-430A-9E19-7FAF8085C154}">
      <dsp:nvSpPr>
        <dsp:cNvPr id="0" name=""/>
        <dsp:cNvSpPr/>
      </dsp:nvSpPr>
      <dsp:spPr>
        <a:xfrm>
          <a:off x="3885045" y="571151"/>
          <a:ext cx="3885045" cy="48498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b="1" kern="1200" dirty="0" smtClean="0"/>
            <a:t>Reductionist, Determinism, Relationship </a:t>
          </a:r>
        </a:p>
      </dsp:txBody>
      <dsp:txXfrm>
        <a:off x="3885045" y="571151"/>
        <a:ext cx="3885045" cy="484988"/>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2"/>
            <a:ext cx="3037840" cy="466434"/>
          </a:xfrm>
          <a:prstGeom prst="rect">
            <a:avLst/>
          </a:prstGeom>
        </p:spPr>
        <p:txBody>
          <a:bodyPr vert="horz" lIns="93177" tIns="46589" rIns="93177" bIns="46589" rtlCol="0"/>
          <a:lstStyle>
            <a:lvl1pPr algn="r">
              <a:defRPr sz="1200"/>
            </a:lvl1pPr>
          </a:lstStyle>
          <a:p>
            <a:fld id="{39A8DC51-EC11-47CA-AD8E-6828906EC5DD}" type="datetimeFigureOut">
              <a:rPr lang="en-US" smtClean="0"/>
              <a:t>9/8/2022</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906459B-C66D-45C5-A9CB-DC63D547F132}" type="slidenum">
              <a:rPr lang="en-US" smtClean="0"/>
              <a:t>‹#›</a:t>
            </a:fld>
            <a:endParaRPr lang="en-US"/>
          </a:p>
        </p:txBody>
      </p:sp>
    </p:spTree>
    <p:extLst>
      <p:ext uri="{BB962C8B-B14F-4D97-AF65-F5344CB8AC3E}">
        <p14:creationId xmlns:p14="http://schemas.microsoft.com/office/powerpoint/2010/main" val="3864467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2"/>
            <a:ext cx="3037840" cy="466434"/>
          </a:xfrm>
          <a:prstGeom prst="rect">
            <a:avLst/>
          </a:prstGeom>
        </p:spPr>
        <p:txBody>
          <a:bodyPr vert="horz" lIns="93177" tIns="46589" rIns="93177" bIns="46589" rtlCol="0"/>
          <a:lstStyle>
            <a:lvl1pPr algn="r">
              <a:defRPr sz="1200"/>
            </a:lvl1pPr>
          </a:lstStyle>
          <a:p>
            <a:fld id="{CBE9F4D8-8C66-4DFD-9BCE-67AA9F5C0C01}" type="datetimeFigureOut">
              <a:rPr lang="en-US" smtClean="0"/>
              <a:t>9/8/2022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1"/>
            <a:ext cx="5608320" cy="3660459"/>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A4F8741-1E2F-467E-A08D-85B19AB697C8}" type="slidenum">
              <a:rPr lang="en-US" smtClean="0"/>
              <a:t>‹#›</a:t>
            </a:fld>
            <a:endParaRPr lang="en-US"/>
          </a:p>
        </p:txBody>
      </p:sp>
    </p:spTree>
    <p:extLst>
      <p:ext uri="{BB962C8B-B14F-4D97-AF65-F5344CB8AC3E}">
        <p14:creationId xmlns:p14="http://schemas.microsoft.com/office/powerpoint/2010/main" val="4251882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4F8741-1E2F-467E-A08D-85B19AB697C8}" type="slidenum">
              <a:rPr lang="en-US" smtClean="0"/>
              <a:t>10</a:t>
            </a:fld>
            <a:endParaRPr lang="en-US"/>
          </a:p>
        </p:txBody>
      </p:sp>
    </p:spTree>
    <p:extLst>
      <p:ext uri="{BB962C8B-B14F-4D97-AF65-F5344CB8AC3E}">
        <p14:creationId xmlns:p14="http://schemas.microsoft.com/office/powerpoint/2010/main" val="3958566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18C302-1A78-4AD9-B454-8B8294CD12A4}" type="datetime1">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2905034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6A38D0-7E7A-4A07-93FE-A8903F1BBAD7}" type="datetime1">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2532901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E2435A-6AE1-482A-A273-074C3C6938E4}" type="datetime1">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1993829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5F025B-78A7-4D09-9E90-A44F1E11C5D9}" type="datetime1">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200562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C119E51-B483-4A3A-800A-0E0FE51C60B9}" type="datetime1">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3339594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747725-4A6F-49D3-ABEB-53208AEBC2C9}" type="datetime1">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70678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124CC2-F07C-4D5F-8ACC-FA78714B1880}" type="datetime1">
              <a:rPr lang="en-US" smtClean="0"/>
              <a:t>9/8/2022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1259016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B9F3FF-D72F-4F9D-B8EA-2B26D40FFF06}" type="datetime1">
              <a:rPr lang="en-US" smtClean="0"/>
              <a:t>9/8/2022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323029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1C5A30-3D0A-4641-8960-685F3FA043F9}" type="datetime1">
              <a:rPr lang="en-US" smtClean="0"/>
              <a:t>9/8/2022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1889095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EB658F-1D16-44C5-BBBA-CA98C567324A}" type="datetime1">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1493238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EC38E7B-10ED-4A49-BAAA-0E2204EA9E5A}" type="datetime1">
              <a:rPr lang="en-US" smtClean="0"/>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53C4AF-9AA4-4589-B674-18AF20AF1811}" type="slidenum">
              <a:rPr lang="en-US" smtClean="0"/>
              <a:t>‹#›</a:t>
            </a:fld>
            <a:endParaRPr lang="en-US"/>
          </a:p>
        </p:txBody>
      </p:sp>
    </p:spTree>
    <p:extLst>
      <p:ext uri="{BB962C8B-B14F-4D97-AF65-F5344CB8AC3E}">
        <p14:creationId xmlns:p14="http://schemas.microsoft.com/office/powerpoint/2010/main" val="1582171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C0A02-29BA-4513-AC99-D9B573F61589}" type="datetime1">
              <a:rPr lang="en-US" smtClean="0"/>
              <a:t>9/8/2022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53C4AF-9AA4-4589-B674-18AF20AF1811}" type="slidenum">
              <a:rPr lang="en-US" smtClean="0"/>
              <a:t>‹#›</a:t>
            </a:fld>
            <a:endParaRPr lang="en-US"/>
          </a:p>
        </p:txBody>
      </p:sp>
    </p:spTree>
    <p:extLst>
      <p:ext uri="{BB962C8B-B14F-4D97-AF65-F5344CB8AC3E}">
        <p14:creationId xmlns:p14="http://schemas.microsoft.com/office/powerpoint/2010/main" val="168043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abassumaslam5@gmail.com" TargetMode="External"/><Relationship Id="rId2" Type="http://schemas.openxmlformats.org/officeDocument/2006/relationships/hyperlink" Target="mailto:tabassum@lahoreschool.edu.pk"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f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t>Quantitative Measures to Financial Information Literacy</a:t>
            </a:r>
            <a:endParaRPr lang="en-US" b="1" dirty="0"/>
          </a:p>
        </p:txBody>
      </p:sp>
      <p:sp>
        <p:nvSpPr>
          <p:cNvPr id="4" name="Subtitle 2"/>
          <p:cNvSpPr txBox="1">
            <a:spLocks/>
          </p:cNvSpPr>
          <p:nvPr/>
        </p:nvSpPr>
        <p:spPr>
          <a:xfrm>
            <a:off x="323868" y="4680010"/>
            <a:ext cx="5883564" cy="2313853"/>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spcBef>
                <a:spcPts val="0"/>
              </a:spcBef>
            </a:pPr>
            <a:r>
              <a:rPr lang="en-US" smtClean="0"/>
              <a:t>​​</a:t>
            </a:r>
            <a:r>
              <a:rPr lang="en-US" smtClean="0">
                <a:latin typeface="Times New Roman" panose="02020603050405020304" pitchFamily="18" charset="0"/>
                <a:cs typeface="Times New Roman" panose="02020603050405020304" pitchFamily="18" charset="0"/>
              </a:rPr>
              <a:t>Presented By: </a:t>
            </a:r>
          </a:p>
          <a:p>
            <a:pPr algn="l">
              <a:lnSpc>
                <a:spcPct val="110000"/>
              </a:lnSpc>
              <a:spcBef>
                <a:spcPts val="0"/>
              </a:spcBef>
            </a:pPr>
            <a:r>
              <a:rPr lang="en-US" b="1" smtClean="0">
                <a:latin typeface="Times New Roman" panose="02020603050405020304" pitchFamily="18" charset="0"/>
                <a:cs typeface="Times New Roman" panose="02020603050405020304" pitchFamily="18" charset="0"/>
              </a:rPr>
              <a:t>Tabassum Aslam </a:t>
            </a:r>
          </a:p>
          <a:p>
            <a:pPr algn="l">
              <a:lnSpc>
                <a:spcPct val="110000"/>
              </a:lnSpc>
              <a:spcBef>
                <a:spcPts val="0"/>
              </a:spcBef>
            </a:pPr>
            <a:r>
              <a:rPr lang="en-US" b="1" smtClean="0">
                <a:latin typeface="Times New Roman" panose="02020603050405020304" pitchFamily="18" charset="0"/>
                <a:cs typeface="Times New Roman" panose="02020603050405020304" pitchFamily="18" charset="0"/>
              </a:rPr>
              <a:t>Ph.D. Scholar, </a:t>
            </a:r>
            <a:r>
              <a:rPr lang="en-US" smtClean="0">
                <a:latin typeface="Times New Roman" panose="02020603050405020304" pitchFamily="18" charset="0"/>
                <a:cs typeface="Times New Roman" panose="02020603050405020304" pitchFamily="18" charset="0"/>
              </a:rPr>
              <a:t>Institute of Information Management, Punjab University, Lahore</a:t>
            </a:r>
          </a:p>
          <a:p>
            <a:pPr algn="l">
              <a:lnSpc>
                <a:spcPct val="110000"/>
              </a:lnSpc>
              <a:spcBef>
                <a:spcPts val="0"/>
              </a:spcBef>
            </a:pPr>
            <a:r>
              <a:rPr lang="en-US" b="1" smtClean="0">
                <a:latin typeface="Times New Roman" panose="02020603050405020304" pitchFamily="18" charset="0"/>
                <a:cs typeface="Times New Roman" panose="02020603050405020304" pitchFamily="18" charset="0"/>
              </a:rPr>
              <a:t>Librarian</a:t>
            </a:r>
            <a:r>
              <a:rPr lang="en-US" smtClean="0">
                <a:latin typeface="Times New Roman" panose="02020603050405020304" pitchFamily="18" charset="0"/>
                <a:cs typeface="Times New Roman" panose="02020603050405020304" pitchFamily="18" charset="0"/>
              </a:rPr>
              <a:t>, Lahore School of Economics, Teaching Research &amp; Resource Center-3 (Social Sciences), &amp; Case Study Unit,</a:t>
            </a:r>
          </a:p>
          <a:p>
            <a:pPr algn="l">
              <a:lnSpc>
                <a:spcPct val="110000"/>
              </a:lnSpc>
              <a:spcBef>
                <a:spcPts val="0"/>
              </a:spcBef>
            </a:pPr>
            <a:r>
              <a:rPr lang="en-US" smtClean="0">
                <a:latin typeface="Times New Roman" panose="02020603050405020304" pitchFamily="18" charset="0"/>
                <a:cs typeface="Times New Roman" panose="02020603050405020304" pitchFamily="18" charset="0"/>
              </a:rPr>
              <a:t>E-mail: </a:t>
            </a:r>
            <a:r>
              <a:rPr lang="en-US" smtClean="0">
                <a:latin typeface="Times New Roman" panose="02020603050405020304" pitchFamily="18" charset="0"/>
                <a:cs typeface="Times New Roman" panose="02020603050405020304" pitchFamily="18" charset="0"/>
                <a:hlinkClick r:id="rId2"/>
              </a:rPr>
              <a:t>tabassum@lahoreschool.edu.pk</a:t>
            </a:r>
            <a:r>
              <a:rPr lang="en-US" smtClean="0">
                <a:latin typeface="Times New Roman" panose="02020603050405020304" pitchFamily="18" charset="0"/>
                <a:cs typeface="Times New Roman" panose="02020603050405020304" pitchFamily="18" charset="0"/>
              </a:rPr>
              <a:t>, E-mail: </a:t>
            </a:r>
            <a:r>
              <a:rPr lang="en-US" smtClean="0">
                <a:latin typeface="Times New Roman" panose="02020603050405020304" pitchFamily="18" charset="0"/>
                <a:cs typeface="Times New Roman" panose="02020603050405020304" pitchFamily="18" charset="0"/>
                <a:hlinkClick r:id="rId3"/>
              </a:rPr>
              <a:t>tabassumaslam5@gmail.com</a:t>
            </a:r>
            <a:r>
              <a:rPr lang="en-US"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9790545" y="5911272"/>
            <a:ext cx="2245856" cy="798946"/>
            <a:chOff x="9790545" y="5911272"/>
            <a:chExt cx="2245856" cy="798946"/>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545" y="5911272"/>
              <a:ext cx="826222" cy="791945"/>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86473" y="5929745"/>
              <a:ext cx="1349928" cy="780473"/>
            </a:xfrm>
            <a:prstGeom prst="rect">
              <a:avLst/>
            </a:prstGeom>
          </p:spPr>
        </p:pic>
      </p:grpSp>
      <p:sp>
        <p:nvSpPr>
          <p:cNvPr id="9" name="Subtitle 2"/>
          <p:cNvSpPr txBox="1">
            <a:spLocks/>
          </p:cNvSpPr>
          <p:nvPr/>
        </p:nvSpPr>
        <p:spPr>
          <a:xfrm>
            <a:off x="5173395" y="3401535"/>
            <a:ext cx="4057904" cy="50818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spcBef>
                <a:spcPts val="0"/>
              </a:spcBef>
            </a:pPr>
            <a:r>
              <a:rPr lang="en-US" sz="1200" dirty="0" smtClean="0"/>
              <a:t>Supervised </a:t>
            </a:r>
            <a:r>
              <a:rPr lang="en-US" sz="1200" dirty="0" smtClean="0">
                <a:latin typeface="Times New Roman" panose="02020603050405020304" pitchFamily="18" charset="0"/>
                <a:cs typeface="Times New Roman" panose="02020603050405020304" pitchFamily="18" charset="0"/>
              </a:rPr>
              <a:t>By: </a:t>
            </a:r>
          </a:p>
          <a:p>
            <a:pPr algn="l">
              <a:lnSpc>
                <a:spcPct val="110000"/>
              </a:lnSpc>
              <a:spcBef>
                <a:spcPts val="0"/>
              </a:spcBef>
            </a:pPr>
            <a:r>
              <a:rPr lang="en-US" sz="1200" dirty="0" smtClean="0">
                <a:latin typeface="Times New Roman" panose="02020603050405020304" pitchFamily="18" charset="0"/>
                <a:cs typeface="Times New Roman" panose="02020603050405020304" pitchFamily="18" charset="0"/>
              </a:rPr>
              <a:t>Prof Dr. Khalid </a:t>
            </a:r>
            <a:r>
              <a:rPr lang="en-US" sz="1200" dirty="0" err="1" smtClean="0">
                <a:latin typeface="Times New Roman" panose="02020603050405020304" pitchFamily="18" charset="0"/>
                <a:cs typeface="Times New Roman" panose="02020603050405020304" pitchFamily="18" charset="0"/>
              </a:rPr>
              <a:t>Mehmood</a:t>
            </a:r>
            <a:r>
              <a:rPr lang="en-US" sz="1200" dirty="0" smtClean="0">
                <a:latin typeface="Times New Roman" panose="02020603050405020304" pitchFamily="18" charset="0"/>
                <a:cs typeface="Times New Roman" panose="02020603050405020304" pitchFamily="18" charset="0"/>
              </a:rPr>
              <a:t>, IIM, Dr. </a:t>
            </a:r>
            <a:r>
              <a:rPr lang="en-US" sz="1200" dirty="0" err="1" smtClean="0">
                <a:latin typeface="Times New Roman" panose="02020603050405020304" pitchFamily="18" charset="0"/>
                <a:cs typeface="Times New Roman" panose="02020603050405020304" pitchFamily="18" charset="0"/>
              </a:rPr>
              <a:t>Syeda</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Hina</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Batool</a:t>
            </a:r>
            <a:endParaRPr lang="en-US"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2834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0449"/>
            <a:ext cx="3499624" cy="4003288"/>
          </a:xfrm>
        </p:spPr>
        <p:txBody>
          <a:bodyPr>
            <a:normAutofit/>
          </a:bodyPr>
          <a:lstStyle/>
          <a:p>
            <a:r>
              <a:rPr lang="en-US" b="1" dirty="0" smtClean="0"/>
              <a:t>FIL Definition and Methods Choice (relevancy)  </a:t>
            </a:r>
            <a:endParaRPr lang="en-US" b="1" dirty="0"/>
          </a:p>
        </p:txBody>
      </p:sp>
      <p:sp>
        <p:nvSpPr>
          <p:cNvPr id="3" name="Content Placeholder 2"/>
          <p:cNvSpPr>
            <a:spLocks noGrp="1"/>
          </p:cNvSpPr>
          <p:nvPr>
            <p:ph idx="1"/>
          </p:nvPr>
        </p:nvSpPr>
        <p:spPr>
          <a:xfrm>
            <a:off x="4204010" y="669073"/>
            <a:ext cx="7515922" cy="5731727"/>
          </a:xfrm>
        </p:spPr>
        <p:txBody>
          <a:bodyPr/>
          <a:lstStyle/>
          <a:p>
            <a:r>
              <a:rPr lang="en-US" dirty="0" smtClean="0"/>
              <a:t>As per the operational definition of FIL, the researcher conceptualize FIL as competency or skill. </a:t>
            </a:r>
          </a:p>
          <a:p>
            <a:r>
              <a:rPr lang="en-US" dirty="0" smtClean="0"/>
              <a:t> </a:t>
            </a:r>
            <a:r>
              <a:rPr lang="en-US" dirty="0"/>
              <a:t>B</a:t>
            </a:r>
            <a:r>
              <a:rPr lang="en-US" dirty="0" smtClean="0"/>
              <a:t>est-suited to measure the participant’s own perception of FIL competency </a:t>
            </a:r>
            <a:r>
              <a:rPr lang="en-US" dirty="0"/>
              <a:t>or </a:t>
            </a:r>
            <a:r>
              <a:rPr lang="en-US" dirty="0" smtClean="0"/>
              <a:t>skills. </a:t>
            </a:r>
          </a:p>
          <a:p>
            <a:endParaRPr lang="en-US" dirty="0"/>
          </a:p>
          <a:p>
            <a:r>
              <a:rPr lang="en-US" dirty="0" smtClean="0"/>
              <a:t>To test the relationship between independent (personnel, behavioral and environmental)and dependent (FIL) variables. </a:t>
            </a:r>
          </a:p>
          <a:p>
            <a:r>
              <a:rPr lang="en-US" dirty="0" smtClean="0"/>
              <a:t> </a:t>
            </a:r>
          </a:p>
          <a:p>
            <a:endParaRPr lang="en-US" dirty="0"/>
          </a:p>
          <a:p>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10</a:t>
            </a:fld>
            <a:endParaRPr lang="en-US"/>
          </a:p>
        </p:txBody>
      </p:sp>
    </p:spTree>
    <p:extLst>
      <p:ext uri="{BB962C8B-B14F-4D97-AF65-F5344CB8AC3E}">
        <p14:creationId xmlns:p14="http://schemas.microsoft.com/office/powerpoint/2010/main" val="15916729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444" y="956139"/>
            <a:ext cx="4135244" cy="4463353"/>
          </a:xfrm>
        </p:spPr>
        <p:txBody>
          <a:bodyPr>
            <a:normAutofit/>
          </a:bodyPr>
          <a:lstStyle/>
          <a:p>
            <a:r>
              <a:rPr lang="en-US" b="1" dirty="0" smtClean="0"/>
              <a:t>Relationship to the Research </a:t>
            </a:r>
            <a:r>
              <a:rPr lang="en-US" b="1" dirty="0"/>
              <a:t>P</a:t>
            </a:r>
            <a:r>
              <a:rPr lang="en-US" b="1" dirty="0" smtClean="0"/>
              <a:t>articipants </a:t>
            </a:r>
            <a:endParaRPr lang="en-US" b="1" dirty="0"/>
          </a:p>
        </p:txBody>
      </p:sp>
      <p:sp>
        <p:nvSpPr>
          <p:cNvPr id="3" name="Content Placeholder 2"/>
          <p:cNvSpPr>
            <a:spLocks noGrp="1"/>
          </p:cNvSpPr>
          <p:nvPr>
            <p:ph idx="1"/>
          </p:nvPr>
        </p:nvSpPr>
        <p:spPr>
          <a:xfrm>
            <a:off x="5653668" y="1382751"/>
            <a:ext cx="5700132" cy="4794212"/>
          </a:xfrm>
        </p:spPr>
        <p:txBody>
          <a:bodyPr/>
          <a:lstStyle/>
          <a:p>
            <a:r>
              <a:rPr lang="en-US" dirty="0" smtClean="0"/>
              <a:t>Survey method is useful in measuring participants perception </a:t>
            </a:r>
          </a:p>
          <a:p>
            <a:r>
              <a:rPr lang="en-US" dirty="0" smtClean="0"/>
              <a:t>Quantitative studies are not designed to consider participants as partner of analysis. </a:t>
            </a:r>
          </a:p>
          <a:p>
            <a:r>
              <a:rPr lang="en-US" dirty="0" smtClean="0"/>
              <a:t>Therefore present study will not seek feedback from the respondents.</a:t>
            </a:r>
          </a:p>
          <a:p>
            <a:r>
              <a:rPr lang="en-US" dirty="0" smtClean="0"/>
              <a:t>And researcher will report objectivity in findings.  </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11</a:t>
            </a:fld>
            <a:endParaRPr lang="en-US"/>
          </a:p>
        </p:txBody>
      </p:sp>
    </p:spTree>
    <p:extLst>
      <p:ext uri="{BB962C8B-B14F-4D97-AF65-F5344CB8AC3E}">
        <p14:creationId xmlns:p14="http://schemas.microsoft.com/office/powerpoint/2010/main" val="4271145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948" y="1278174"/>
            <a:ext cx="3484418" cy="2673639"/>
          </a:xfrm>
        </p:spPr>
        <p:txBody>
          <a:bodyPr/>
          <a:lstStyle/>
          <a:p>
            <a:r>
              <a:rPr lang="en-US" b="1" dirty="0" smtClean="0"/>
              <a:t>Population</a:t>
            </a:r>
            <a:endParaRPr lang="en-US" b="1" dirty="0"/>
          </a:p>
        </p:txBody>
      </p:sp>
      <p:sp>
        <p:nvSpPr>
          <p:cNvPr id="3" name="Content Placeholder 2"/>
          <p:cNvSpPr>
            <a:spLocks noGrp="1"/>
          </p:cNvSpPr>
          <p:nvPr>
            <p:ph idx="1"/>
          </p:nvPr>
        </p:nvSpPr>
        <p:spPr>
          <a:xfrm>
            <a:off x="4525819" y="877454"/>
            <a:ext cx="6864926" cy="5548890"/>
          </a:xfrm>
        </p:spPr>
        <p:txBody>
          <a:bodyPr>
            <a:normAutofit lnSpcReduction="10000"/>
          </a:bodyPr>
          <a:lstStyle/>
          <a:p>
            <a:r>
              <a:rPr lang="en-US" b="1" dirty="0" smtClean="0"/>
              <a:t>Population </a:t>
            </a:r>
          </a:p>
          <a:p>
            <a:pPr marL="0" indent="0">
              <a:buNone/>
            </a:pPr>
            <a:r>
              <a:rPr lang="en-US" dirty="0" smtClean="0"/>
              <a:t>Undergraduate </a:t>
            </a:r>
            <a:r>
              <a:rPr lang="en-US" dirty="0"/>
              <a:t>and postgraduate students enrolled in the social science discipline, at the top </a:t>
            </a:r>
            <a:r>
              <a:rPr lang="en-US" dirty="0" smtClean="0"/>
              <a:t>ten (HEC-ranked) </a:t>
            </a:r>
            <a:r>
              <a:rPr lang="en-US" dirty="0"/>
              <a:t>general universities (public/ private) of Lahore city, </a:t>
            </a:r>
            <a:r>
              <a:rPr lang="en-US" dirty="0" smtClean="0"/>
              <a:t> </a:t>
            </a:r>
          </a:p>
          <a:p>
            <a:r>
              <a:rPr lang="en-US" b="1" dirty="0" smtClean="0"/>
              <a:t>Purposive Sampling</a:t>
            </a:r>
          </a:p>
          <a:p>
            <a:pPr marL="0" indent="0">
              <a:buNone/>
            </a:pPr>
            <a:r>
              <a:rPr lang="en-US" dirty="0" smtClean="0"/>
              <a:t>Selected universities will </a:t>
            </a:r>
            <a:r>
              <a:rPr lang="en-US" dirty="0"/>
              <a:t>be divided in 10 strata as per their ranking and sample will be selected in accordance with equal size sampling technique. </a:t>
            </a:r>
            <a:endParaRPr lang="en-US" dirty="0" smtClean="0"/>
          </a:p>
          <a:p>
            <a:pPr marL="0" indent="0">
              <a:buNone/>
            </a:pPr>
            <a:r>
              <a:rPr lang="en-US" dirty="0" smtClean="0"/>
              <a:t>50 </a:t>
            </a:r>
            <a:r>
              <a:rPr lang="en-US" dirty="0"/>
              <a:t>participants will be selected from each stratum (university) using purposeful or purposive sampling technique. </a:t>
            </a:r>
          </a:p>
          <a:p>
            <a:endParaRPr lang="en-US" dirty="0" smtClean="0"/>
          </a:p>
          <a:p>
            <a:pPr marL="0" indent="0">
              <a:buNone/>
            </a:pPr>
            <a:endParaRPr lang="en-US" dirty="0" smtClean="0"/>
          </a:p>
          <a:p>
            <a:pPr lvl="1"/>
            <a:endParaRPr lang="en-US" dirty="0"/>
          </a:p>
          <a:p>
            <a:pPr marL="0" indent="0">
              <a:buNone/>
            </a:pP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12</a:t>
            </a:fld>
            <a:endParaRPr lang="en-US"/>
          </a:p>
        </p:txBody>
      </p:sp>
    </p:spTree>
    <p:extLst>
      <p:ext uri="{BB962C8B-B14F-4D97-AF65-F5344CB8AC3E}">
        <p14:creationId xmlns:p14="http://schemas.microsoft.com/office/powerpoint/2010/main" val="3980664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309" y="1501198"/>
            <a:ext cx="3484418" cy="2673639"/>
          </a:xfrm>
        </p:spPr>
        <p:txBody>
          <a:bodyPr/>
          <a:lstStyle/>
          <a:p>
            <a:r>
              <a:rPr lang="en-US" b="1" dirty="0" smtClean="0"/>
              <a:t>Data Collection &amp; Analysis</a:t>
            </a:r>
            <a:endParaRPr lang="en-US" b="1" dirty="0"/>
          </a:p>
        </p:txBody>
      </p:sp>
      <p:sp>
        <p:nvSpPr>
          <p:cNvPr id="3" name="Content Placeholder 2"/>
          <p:cNvSpPr>
            <a:spLocks noGrp="1"/>
          </p:cNvSpPr>
          <p:nvPr>
            <p:ph idx="1"/>
          </p:nvPr>
        </p:nvSpPr>
        <p:spPr>
          <a:xfrm>
            <a:off x="4525819" y="877454"/>
            <a:ext cx="6864926" cy="5548890"/>
          </a:xfrm>
        </p:spPr>
        <p:txBody>
          <a:bodyPr/>
          <a:lstStyle/>
          <a:p>
            <a:r>
              <a:rPr lang="en-US" dirty="0" smtClean="0"/>
              <a:t>Questionnaire Development </a:t>
            </a:r>
          </a:p>
          <a:p>
            <a:pPr lvl="1"/>
            <a:r>
              <a:rPr lang="en-US" dirty="0" smtClean="0"/>
              <a:t>Based on existing related literature</a:t>
            </a:r>
          </a:p>
          <a:p>
            <a:pPr lvl="1"/>
            <a:r>
              <a:rPr lang="en-US" dirty="0" smtClean="0"/>
              <a:t> Information Literacy Framework Seven Pillar </a:t>
            </a:r>
            <a:r>
              <a:rPr lang="en-US" dirty="0" err="1" smtClean="0"/>
              <a:t>SCOUNAL</a:t>
            </a:r>
            <a:r>
              <a:rPr lang="en-US" dirty="0" smtClean="0"/>
              <a:t> Model </a:t>
            </a:r>
          </a:p>
          <a:p>
            <a:pPr lvl="1"/>
            <a:r>
              <a:rPr lang="en-US" dirty="0" err="1" smtClean="0"/>
              <a:t>RUSA</a:t>
            </a:r>
            <a:r>
              <a:rPr lang="en-US" dirty="0" smtClean="0"/>
              <a:t> Best FL Guidelines and Best Practices </a:t>
            </a:r>
          </a:p>
          <a:p>
            <a:r>
              <a:rPr lang="en-US" dirty="0" smtClean="0"/>
              <a:t>Validity &amp; Reliability </a:t>
            </a:r>
          </a:p>
          <a:p>
            <a:r>
              <a:rPr lang="en-US" dirty="0" smtClean="0"/>
              <a:t>Self-administered/online survey questionnaires</a:t>
            </a:r>
          </a:p>
          <a:p>
            <a:pPr lvl="0"/>
            <a:r>
              <a:rPr lang="en-US" dirty="0" smtClean="0"/>
              <a:t>Data analysis through </a:t>
            </a:r>
            <a:r>
              <a:rPr lang="en-US" dirty="0"/>
              <a:t>SPSS-22 and AMOS to test the model and hypotheses.</a:t>
            </a:r>
          </a:p>
          <a:p>
            <a:endParaRPr lang="en-US" dirty="0" smtClean="0"/>
          </a:p>
          <a:p>
            <a:pPr lvl="1"/>
            <a:endParaRPr lang="en-US" dirty="0"/>
          </a:p>
          <a:p>
            <a:pPr marL="0" indent="0">
              <a:buNone/>
            </a:pP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13</a:t>
            </a:fld>
            <a:endParaRPr lang="en-US"/>
          </a:p>
        </p:txBody>
      </p:sp>
    </p:spTree>
    <p:extLst>
      <p:ext uri="{BB962C8B-B14F-4D97-AF65-F5344CB8AC3E}">
        <p14:creationId xmlns:p14="http://schemas.microsoft.com/office/powerpoint/2010/main" val="4108482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9078" y="2639974"/>
            <a:ext cx="3443868" cy="1325563"/>
          </a:xfrm>
        </p:spPr>
        <p:txBody>
          <a:bodyPr/>
          <a:lstStyle/>
          <a:p>
            <a:r>
              <a:rPr lang="en-US" b="1" dirty="0" smtClean="0"/>
              <a:t>Thank You!</a:t>
            </a:r>
            <a:endParaRPr lang="en-US" b="1"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53C4AF-9AA4-4589-B674-18AF20AF1811}" type="slidenum">
              <a:rPr lang="en-US" smtClean="0"/>
              <a:t>14</a:t>
            </a:fld>
            <a:endParaRPr lang="en-US"/>
          </a:p>
        </p:txBody>
      </p:sp>
    </p:spTree>
    <p:extLst>
      <p:ext uri="{BB962C8B-B14F-4D97-AF65-F5344CB8AC3E}">
        <p14:creationId xmlns:p14="http://schemas.microsoft.com/office/powerpoint/2010/main" val="270083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805" y="2695730"/>
            <a:ext cx="3310054" cy="1325563"/>
          </a:xfrm>
        </p:spPr>
        <p:txBody>
          <a:bodyPr/>
          <a:lstStyle/>
          <a:p>
            <a:r>
              <a:rPr lang="en-US" b="1" dirty="0" smtClean="0"/>
              <a:t>Contents </a:t>
            </a:r>
            <a:endParaRPr lang="en-US" b="1" dirty="0"/>
          </a:p>
        </p:txBody>
      </p:sp>
      <p:sp>
        <p:nvSpPr>
          <p:cNvPr id="3" name="Content Placeholder 2"/>
          <p:cNvSpPr>
            <a:spLocks noGrp="1"/>
          </p:cNvSpPr>
          <p:nvPr>
            <p:ph idx="1"/>
          </p:nvPr>
        </p:nvSpPr>
        <p:spPr>
          <a:xfrm>
            <a:off x="5209478" y="1170878"/>
            <a:ext cx="5662961" cy="4493128"/>
          </a:xfrm>
        </p:spPr>
        <p:txBody>
          <a:bodyPr>
            <a:normAutofit lnSpcReduction="10000"/>
          </a:bodyPr>
          <a:lstStyle/>
          <a:p>
            <a:r>
              <a:rPr lang="en-US" dirty="0" smtClean="0"/>
              <a:t>Problem </a:t>
            </a:r>
            <a:r>
              <a:rPr lang="en-US" dirty="0"/>
              <a:t>Statement</a:t>
            </a:r>
            <a:r>
              <a:rPr lang="en-US" dirty="0" smtClean="0"/>
              <a:t>/ Formulation of Research </a:t>
            </a:r>
            <a:r>
              <a:rPr lang="en-US" dirty="0"/>
              <a:t>Question </a:t>
            </a:r>
          </a:p>
          <a:p>
            <a:r>
              <a:rPr lang="en-US" dirty="0" smtClean="0"/>
              <a:t>Quantitative Research Design</a:t>
            </a:r>
          </a:p>
          <a:p>
            <a:pPr lvl="1"/>
            <a:r>
              <a:rPr lang="en-US" dirty="0"/>
              <a:t>Research Philosophy/</a:t>
            </a:r>
            <a:br>
              <a:rPr lang="en-US" dirty="0"/>
            </a:br>
            <a:r>
              <a:rPr lang="en-US" dirty="0"/>
              <a:t>Paradigms </a:t>
            </a:r>
            <a:endParaRPr lang="en-US" dirty="0" smtClean="0"/>
          </a:p>
          <a:p>
            <a:pPr lvl="1"/>
            <a:r>
              <a:rPr lang="en-US" dirty="0" smtClean="0"/>
              <a:t>Research Method</a:t>
            </a:r>
            <a:endParaRPr lang="en-US" dirty="0"/>
          </a:p>
          <a:p>
            <a:pPr lvl="1"/>
            <a:r>
              <a:rPr lang="en-US" dirty="0"/>
              <a:t>Why </a:t>
            </a:r>
            <a:r>
              <a:rPr lang="en-US" dirty="0" smtClean="0"/>
              <a:t>Survey </a:t>
            </a:r>
            <a:r>
              <a:rPr lang="en-US" dirty="0"/>
              <a:t>Method </a:t>
            </a:r>
            <a:r>
              <a:rPr lang="en-US" dirty="0" smtClean="0"/>
              <a:t>(relevancy to the RQ)</a:t>
            </a:r>
          </a:p>
          <a:p>
            <a:pPr lvl="1"/>
            <a:r>
              <a:rPr lang="en-US" dirty="0"/>
              <a:t>Relationship to the Research Participants </a:t>
            </a:r>
            <a:endParaRPr lang="en-US" dirty="0" smtClean="0"/>
          </a:p>
          <a:p>
            <a:pPr lvl="1"/>
            <a:r>
              <a:rPr lang="en-US" dirty="0" smtClean="0"/>
              <a:t>Population/Sampling </a:t>
            </a:r>
          </a:p>
          <a:p>
            <a:pPr lvl="1"/>
            <a:r>
              <a:rPr lang="en-US" dirty="0" smtClean="0"/>
              <a:t>Data collection/Analysis</a:t>
            </a:r>
          </a:p>
          <a:p>
            <a:endParaRPr lang="en-US" dirty="0" smtClean="0"/>
          </a:p>
          <a:p>
            <a:endParaRPr lang="en-US" dirty="0" smtClean="0"/>
          </a:p>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653C4AF-9AA4-4589-B674-18AF20AF1811}" type="slidenum">
              <a:rPr lang="en-US" smtClean="0"/>
              <a:t>2</a:t>
            </a:fld>
            <a:endParaRPr lang="en-US"/>
          </a:p>
        </p:txBody>
      </p:sp>
    </p:spTree>
    <p:extLst>
      <p:ext uri="{BB962C8B-B14F-4D97-AF65-F5344CB8AC3E}">
        <p14:creationId xmlns:p14="http://schemas.microsoft.com/office/powerpoint/2010/main" val="718210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873" y="882361"/>
            <a:ext cx="3807691" cy="4991966"/>
          </a:xfrm>
        </p:spPr>
        <p:txBody>
          <a:bodyPr/>
          <a:lstStyle/>
          <a:p>
            <a:r>
              <a:rPr lang="en-US" b="1" dirty="0" smtClean="0"/>
              <a:t>Problem Statement/ Formulation of Research Questions </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63801955"/>
              </p:ext>
            </p:extLst>
          </p:nvPr>
        </p:nvGraphicFramePr>
        <p:xfrm>
          <a:off x="4359564" y="738910"/>
          <a:ext cx="7047345" cy="5938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Arrow Connector 4"/>
          <p:cNvCxnSpPr/>
          <p:nvPr/>
        </p:nvCxnSpPr>
        <p:spPr>
          <a:xfrm flipH="1">
            <a:off x="8552873" y="1653309"/>
            <a:ext cx="2650836" cy="443345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4359564" y="1505527"/>
            <a:ext cx="2835563" cy="462741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 name="Footer Placeholder 2"/>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53C4AF-9AA4-4589-B674-18AF20AF1811}" type="slidenum">
              <a:rPr lang="en-US" smtClean="0"/>
              <a:t>3</a:t>
            </a:fld>
            <a:endParaRPr lang="en-US"/>
          </a:p>
        </p:txBody>
      </p:sp>
    </p:spTree>
    <p:extLst>
      <p:ext uri="{BB962C8B-B14F-4D97-AF65-F5344CB8AC3E}">
        <p14:creationId xmlns:p14="http://schemas.microsoft.com/office/powerpoint/2010/main" val="36751072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138" y="953705"/>
            <a:ext cx="2977055" cy="3324006"/>
          </a:xfrm>
        </p:spPr>
        <p:txBody>
          <a:bodyPr>
            <a:normAutofit/>
          </a:bodyPr>
          <a:lstStyle/>
          <a:p>
            <a:r>
              <a:rPr lang="en-US" b="1" dirty="0" smtClean="0"/>
              <a:t>Quantitative </a:t>
            </a:r>
            <a:br>
              <a:rPr lang="en-US" b="1" dirty="0" smtClean="0"/>
            </a:br>
            <a:r>
              <a:rPr lang="en-US" b="1" dirty="0" smtClean="0"/>
              <a:t>Research Design </a:t>
            </a:r>
            <a:endParaRPr lang="en-US" b="1" dirty="0"/>
          </a:p>
        </p:txBody>
      </p:sp>
      <p:sp>
        <p:nvSpPr>
          <p:cNvPr id="3" name="Content Placeholder 2"/>
          <p:cNvSpPr>
            <a:spLocks noGrp="1"/>
          </p:cNvSpPr>
          <p:nvPr>
            <p:ph idx="1"/>
          </p:nvPr>
        </p:nvSpPr>
        <p:spPr>
          <a:xfrm>
            <a:off x="5002924" y="704193"/>
            <a:ext cx="6350876" cy="5472770"/>
          </a:xfrm>
        </p:spPr>
        <p:txBody>
          <a:bodyPr>
            <a:normAutofit lnSpcReduction="10000"/>
          </a:bodyPr>
          <a:lstStyle/>
          <a:p>
            <a:r>
              <a:rPr lang="en-US" dirty="0"/>
              <a:t>Research design incorporates plans and procedures to collect, analyze, interpret, and report the data in research studies. Research designs represent diverse models to conduct research, and these models are characterized by different names and follow dynamic associated procedures such as quantitative research, qualitative research, and mix methods. </a:t>
            </a:r>
            <a:endParaRPr lang="en-US" dirty="0" smtClean="0"/>
          </a:p>
          <a:p>
            <a:r>
              <a:rPr lang="en-US" dirty="0" smtClean="0"/>
              <a:t>The </a:t>
            </a:r>
            <a:r>
              <a:rPr lang="en-US" dirty="0"/>
              <a:t>nature of the understudied phenomenon also helps to </a:t>
            </a:r>
            <a:r>
              <a:rPr lang="en-US" dirty="0" smtClean="0"/>
              <a:t>decide </a:t>
            </a:r>
            <a:r>
              <a:rPr lang="en-US" dirty="0"/>
              <a:t>an appropriate </a:t>
            </a:r>
            <a:r>
              <a:rPr lang="en-US" dirty="0" smtClean="0"/>
              <a:t>research approach, </a:t>
            </a:r>
            <a:r>
              <a:rPr lang="en-US" dirty="0"/>
              <a:t>philosophy and methodology to achieve the research objectives. </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4</a:t>
            </a:fld>
            <a:endParaRPr lang="en-US"/>
          </a:p>
        </p:txBody>
      </p:sp>
    </p:spTree>
    <p:extLst>
      <p:ext uri="{BB962C8B-B14F-4D97-AF65-F5344CB8AC3E}">
        <p14:creationId xmlns:p14="http://schemas.microsoft.com/office/powerpoint/2010/main" val="281157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936" y="1645920"/>
            <a:ext cx="2316480" cy="3017520"/>
          </a:xfrm>
        </p:spPr>
        <p:txBody>
          <a:bodyPr>
            <a:normAutofit/>
          </a:bodyPr>
          <a:lstStyle/>
          <a:p>
            <a:r>
              <a:rPr lang="en-US" b="1" dirty="0" smtClean="0"/>
              <a:t>Research </a:t>
            </a:r>
            <a:br>
              <a:rPr lang="en-US" b="1" dirty="0" smtClean="0"/>
            </a:br>
            <a:r>
              <a:rPr lang="en-US" b="1" dirty="0" smtClean="0"/>
              <a:t>Design </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8682498"/>
              </p:ext>
            </p:extLst>
          </p:nvPr>
        </p:nvGraphicFramePr>
        <p:xfrm>
          <a:off x="3583708" y="221672"/>
          <a:ext cx="7770091" cy="6362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5</a:t>
            </a:fld>
            <a:endParaRPr lang="en-US"/>
          </a:p>
        </p:txBody>
      </p:sp>
    </p:spTree>
    <p:extLst>
      <p:ext uri="{BB962C8B-B14F-4D97-AF65-F5344CB8AC3E}">
        <p14:creationId xmlns:p14="http://schemas.microsoft.com/office/powerpoint/2010/main" val="2558600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910" y="1952187"/>
            <a:ext cx="3208283" cy="2399096"/>
          </a:xfrm>
        </p:spPr>
        <p:txBody>
          <a:bodyPr>
            <a:normAutofit/>
          </a:bodyPr>
          <a:lstStyle/>
          <a:p>
            <a:r>
              <a:rPr lang="en-US" b="1" dirty="0"/>
              <a:t>Research Philosophy/</a:t>
            </a:r>
            <a:br>
              <a:rPr lang="en-US" b="1" dirty="0"/>
            </a:br>
            <a:r>
              <a:rPr lang="en-US" b="1" dirty="0"/>
              <a:t>Paradigms </a:t>
            </a:r>
          </a:p>
        </p:txBody>
      </p:sp>
      <p:sp>
        <p:nvSpPr>
          <p:cNvPr id="3" name="Content Placeholder 2"/>
          <p:cNvSpPr>
            <a:spLocks noGrp="1"/>
          </p:cNvSpPr>
          <p:nvPr>
            <p:ph idx="1"/>
          </p:nvPr>
        </p:nvSpPr>
        <p:spPr>
          <a:xfrm>
            <a:off x="4172607" y="420414"/>
            <a:ext cx="7118130" cy="6337738"/>
          </a:xfrm>
        </p:spPr>
        <p:txBody>
          <a:bodyPr>
            <a:normAutofit/>
          </a:bodyPr>
          <a:lstStyle/>
          <a:p>
            <a:r>
              <a:rPr lang="en-US" dirty="0"/>
              <a:t>Research philosophy is composed of beliefs and assumptions about knowledge that researchers bring to their inquiry in their </a:t>
            </a:r>
            <a:r>
              <a:rPr lang="en-US" dirty="0" smtClean="0"/>
              <a:t>study</a:t>
            </a:r>
          </a:p>
          <a:p>
            <a:r>
              <a:rPr lang="en-US" dirty="0"/>
              <a:t>This will help researchers to explain why they choose specific research approaches (quantitative, qualitative, and mixed-methods approaches) to achieve the objective of the underlying study. </a:t>
            </a:r>
            <a:endParaRPr lang="en-US" dirty="0" smtClean="0"/>
          </a:p>
          <a:p>
            <a:r>
              <a:rPr lang="en-US" dirty="0"/>
              <a:t>This philosophical positioning is represented by the term called a </a:t>
            </a:r>
            <a:r>
              <a:rPr lang="en-US" dirty="0" smtClean="0"/>
              <a:t>worldviews/ Paradigms</a:t>
            </a:r>
          </a:p>
          <a:p>
            <a:r>
              <a:rPr lang="en-US" dirty="0" smtClean="0"/>
              <a:t>Four </a:t>
            </a:r>
            <a:r>
              <a:rPr lang="en-US" dirty="0"/>
              <a:t>research </a:t>
            </a:r>
            <a:r>
              <a:rPr lang="en-US" dirty="0" smtClean="0"/>
              <a:t>paradigms worldviews: post-positivism, constructivism, advocacy/ participatory</a:t>
            </a:r>
            <a:r>
              <a:rPr lang="en-US" dirty="0"/>
              <a:t>, and </a:t>
            </a:r>
            <a:r>
              <a:rPr lang="en-US" dirty="0" smtClean="0"/>
              <a:t>pragmatism (Creswell &amp; Clark, 2017</a:t>
            </a:r>
            <a:r>
              <a:rPr lang="en-US" dirty="0"/>
              <a:t>)</a:t>
            </a:r>
            <a:r>
              <a:rPr lang="en-US" dirty="0" smtClean="0"/>
              <a:t> </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6</a:t>
            </a:fld>
            <a:endParaRPr lang="en-US"/>
          </a:p>
        </p:txBody>
      </p:sp>
    </p:spTree>
    <p:extLst>
      <p:ext uri="{BB962C8B-B14F-4D97-AF65-F5344CB8AC3E}">
        <p14:creationId xmlns:p14="http://schemas.microsoft.com/office/powerpoint/2010/main" val="1425211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309" y="758273"/>
            <a:ext cx="4066309" cy="1685782"/>
          </a:xfrm>
        </p:spPr>
        <p:txBody>
          <a:bodyPr>
            <a:normAutofit fontScale="90000"/>
          </a:bodyPr>
          <a:lstStyle/>
          <a:p>
            <a:r>
              <a:rPr lang="en-US" b="1" dirty="0" smtClean="0"/>
              <a:t>Research Philosophy/</a:t>
            </a:r>
            <a:br>
              <a:rPr lang="en-US" b="1" dirty="0" smtClean="0"/>
            </a:br>
            <a:r>
              <a:rPr lang="en-US" b="1" dirty="0" smtClean="0"/>
              <a:t>Paradigm</a:t>
            </a:r>
            <a:endParaRPr lang="en-US" b="1"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850" y="2477423"/>
            <a:ext cx="4544291" cy="3845558"/>
          </a:xfrm>
        </p:spPr>
      </p:pic>
      <p:graphicFrame>
        <p:nvGraphicFramePr>
          <p:cNvPr id="6" name="Table 5"/>
          <p:cNvGraphicFramePr>
            <a:graphicFrameLocks noGrp="1"/>
          </p:cNvGraphicFramePr>
          <p:nvPr>
            <p:extLst>
              <p:ext uri="{D42A27DB-BD31-4B8C-83A1-F6EECF244321}">
                <p14:modId xmlns:p14="http://schemas.microsoft.com/office/powerpoint/2010/main" val="461183109"/>
              </p:ext>
            </p:extLst>
          </p:nvPr>
        </p:nvGraphicFramePr>
        <p:xfrm>
          <a:off x="5273964" y="758273"/>
          <a:ext cx="5467608" cy="5411298"/>
        </p:xfrm>
        <a:graphic>
          <a:graphicData uri="http://schemas.openxmlformats.org/drawingml/2006/table">
            <a:tbl>
              <a:tblPr firstRow="1" bandRow="1">
                <a:tableStyleId>{21E4AEA4-8DFA-4A89-87EB-49C32662AFE0}</a:tableStyleId>
              </a:tblPr>
              <a:tblGrid>
                <a:gridCol w="2826395">
                  <a:extLst>
                    <a:ext uri="{9D8B030D-6E8A-4147-A177-3AD203B41FA5}">
                      <a16:colId xmlns:a16="http://schemas.microsoft.com/office/drawing/2014/main" val="3361263002"/>
                    </a:ext>
                  </a:extLst>
                </a:gridCol>
                <a:gridCol w="2641213">
                  <a:extLst>
                    <a:ext uri="{9D8B030D-6E8A-4147-A177-3AD203B41FA5}">
                      <a16:colId xmlns:a16="http://schemas.microsoft.com/office/drawing/2014/main" val="2906308475"/>
                    </a:ext>
                  </a:extLst>
                </a:gridCol>
              </a:tblGrid>
              <a:tr h="435987">
                <a:tc gridSpan="2">
                  <a:txBody>
                    <a:bodyPr/>
                    <a:lstStyle/>
                    <a:p>
                      <a:r>
                        <a:rPr lang="en-US" dirty="0" smtClean="0"/>
                        <a:t>Post-positivism Paradigm</a:t>
                      </a:r>
                      <a:r>
                        <a:rPr lang="en-US" baseline="0" dirty="0" smtClean="0"/>
                        <a:t> </a:t>
                      </a:r>
                      <a:endParaRPr lang="en-US" dirty="0"/>
                    </a:p>
                  </a:txBody>
                  <a:tcPr/>
                </a:tc>
                <a:tc hMerge="1">
                  <a:txBody>
                    <a:bodyPr/>
                    <a:lstStyle/>
                    <a:p>
                      <a:endParaRPr lang="en-US" dirty="0"/>
                    </a:p>
                  </a:txBody>
                  <a:tcPr/>
                </a:tc>
                <a:extLst>
                  <a:ext uri="{0D108BD9-81ED-4DB2-BD59-A6C34878D82A}">
                    <a16:rowId xmlns:a16="http://schemas.microsoft.com/office/drawing/2014/main" val="322819099"/>
                  </a:ext>
                </a:extLst>
              </a:tr>
              <a:tr h="435987">
                <a:tc>
                  <a:txBody>
                    <a:bodyPr/>
                    <a:lstStyle/>
                    <a:p>
                      <a:r>
                        <a:rPr lang="en-US" b="1" dirty="0" smtClean="0"/>
                        <a:t>Assumptions</a:t>
                      </a:r>
                      <a:r>
                        <a:rPr lang="en-US" baseline="0" dirty="0" smtClean="0"/>
                        <a:t> </a:t>
                      </a:r>
                      <a:endParaRPr lang="en-US" dirty="0"/>
                    </a:p>
                  </a:txBody>
                  <a:tcPr/>
                </a:tc>
                <a:tc>
                  <a:txBody>
                    <a:bodyPr/>
                    <a:lstStyle/>
                    <a:p>
                      <a:endParaRPr lang="en-US" dirty="0"/>
                    </a:p>
                  </a:txBody>
                  <a:tcPr/>
                </a:tc>
                <a:extLst>
                  <a:ext uri="{0D108BD9-81ED-4DB2-BD59-A6C34878D82A}">
                    <a16:rowId xmlns:a16="http://schemas.microsoft.com/office/drawing/2014/main" val="4072965486"/>
                  </a:ext>
                </a:extLst>
              </a:tr>
              <a:tr h="1489876">
                <a:tc>
                  <a:txBody>
                    <a:bodyPr/>
                    <a:lstStyle/>
                    <a:p>
                      <a:r>
                        <a:rPr lang="en-US" b="0" dirty="0" smtClean="0"/>
                        <a:t>Ontological </a:t>
                      </a:r>
                    </a:p>
                    <a:p>
                      <a:r>
                        <a:rPr lang="en-US" dirty="0" smtClean="0"/>
                        <a:t>(Reality)</a:t>
                      </a:r>
                      <a:endParaRPr lang="en-US" dirty="0"/>
                    </a:p>
                  </a:txBody>
                  <a:tcPr/>
                </a:tc>
                <a:tc>
                  <a:txBody>
                    <a:bodyPr/>
                    <a:lstStyle/>
                    <a:p>
                      <a:r>
                        <a:rPr lang="en-US" dirty="0" smtClean="0"/>
                        <a:t>Single</a:t>
                      </a:r>
                      <a:r>
                        <a:rPr lang="en-US" baseline="0" dirty="0" smtClean="0"/>
                        <a:t> Reality, (to find a solution, to determine relationship )</a:t>
                      </a:r>
                      <a:endParaRPr lang="en-US" dirty="0"/>
                    </a:p>
                  </a:txBody>
                  <a:tcPr/>
                </a:tc>
                <a:extLst>
                  <a:ext uri="{0D108BD9-81ED-4DB2-BD59-A6C34878D82A}">
                    <a16:rowId xmlns:a16="http://schemas.microsoft.com/office/drawing/2014/main" val="110751574"/>
                  </a:ext>
                </a:extLst>
              </a:tr>
              <a:tr h="1967742">
                <a:tc>
                  <a:txBody>
                    <a:bodyPr/>
                    <a:lstStyle/>
                    <a:p>
                      <a:r>
                        <a:rPr lang="en-US" b="0" dirty="0" smtClean="0"/>
                        <a:t>Epistemological</a:t>
                      </a:r>
                    </a:p>
                    <a:p>
                      <a:r>
                        <a:rPr lang="en-US" dirty="0" smtClean="0"/>
                        <a:t>(Researcher’s</a:t>
                      </a:r>
                      <a:r>
                        <a:rPr lang="en-US" baseline="0" dirty="0" smtClean="0"/>
                        <a:t> role</a:t>
                      </a:r>
                      <a:r>
                        <a:rPr lang="en-US" dirty="0" smtClean="0"/>
                        <a:t>)</a:t>
                      </a:r>
                      <a:endParaRPr lang="en-US" dirty="0"/>
                    </a:p>
                  </a:txBody>
                  <a:tcPr/>
                </a:tc>
                <a:tc>
                  <a:txBody>
                    <a:bodyPr/>
                    <a:lstStyle/>
                    <a:p>
                      <a:r>
                        <a:rPr lang="en-US" dirty="0" smtClean="0"/>
                        <a:t>Distant view &amp; Independent (no relationship between researcher and subject )</a:t>
                      </a:r>
                      <a:endParaRPr lang="en-US" dirty="0"/>
                    </a:p>
                  </a:txBody>
                  <a:tcPr/>
                </a:tc>
                <a:extLst>
                  <a:ext uri="{0D108BD9-81ED-4DB2-BD59-A6C34878D82A}">
                    <a16:rowId xmlns:a16="http://schemas.microsoft.com/office/drawing/2014/main" val="886601313"/>
                  </a:ext>
                </a:extLst>
              </a:tr>
              <a:tr h="1081706">
                <a:tc>
                  <a:txBody>
                    <a:bodyPr/>
                    <a:lstStyle/>
                    <a:p>
                      <a:r>
                        <a:rPr lang="en-US" dirty="0" smtClean="0"/>
                        <a:t>Axiological</a:t>
                      </a:r>
                    </a:p>
                    <a:p>
                      <a:r>
                        <a:rPr lang="en-US" dirty="0" smtClean="0"/>
                        <a:t>(Value &amp; Judgement)</a:t>
                      </a:r>
                      <a:endParaRPr lang="en-US" dirty="0"/>
                    </a:p>
                  </a:txBody>
                  <a:tcPr/>
                </a:tc>
                <a:tc>
                  <a:txBody>
                    <a:bodyPr/>
                    <a:lstStyle/>
                    <a:p>
                      <a:r>
                        <a:rPr lang="en-US" dirty="0" smtClean="0"/>
                        <a:t>Value</a:t>
                      </a:r>
                      <a:r>
                        <a:rPr lang="en-US" baseline="0" dirty="0" smtClean="0"/>
                        <a:t> free</a:t>
                      </a:r>
                      <a:endParaRPr lang="en-US" dirty="0"/>
                    </a:p>
                  </a:txBody>
                  <a:tcPr/>
                </a:tc>
                <a:extLst>
                  <a:ext uri="{0D108BD9-81ED-4DB2-BD59-A6C34878D82A}">
                    <a16:rowId xmlns:a16="http://schemas.microsoft.com/office/drawing/2014/main" val="3457486313"/>
                  </a:ext>
                </a:extLst>
              </a:tr>
            </a:tbl>
          </a:graphicData>
        </a:graphic>
      </p:graphicFrame>
      <p:cxnSp>
        <p:nvCxnSpPr>
          <p:cNvPr id="4" name="Straight Arrow Connector 3"/>
          <p:cNvCxnSpPr/>
          <p:nvPr/>
        </p:nvCxnSpPr>
        <p:spPr>
          <a:xfrm>
            <a:off x="7422851" y="2616833"/>
            <a:ext cx="960582" cy="92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7422851" y="5459369"/>
            <a:ext cx="960582" cy="92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a:off x="7422851" y="4345533"/>
            <a:ext cx="960582" cy="92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 name="Footer Placeholder 2"/>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53C4AF-9AA4-4589-B674-18AF20AF1811}" type="slidenum">
              <a:rPr lang="en-US" smtClean="0"/>
              <a:t>7</a:t>
            </a:fld>
            <a:endParaRPr lang="en-US"/>
          </a:p>
        </p:txBody>
      </p:sp>
    </p:spTree>
    <p:extLst>
      <p:ext uri="{BB962C8B-B14F-4D97-AF65-F5344CB8AC3E}">
        <p14:creationId xmlns:p14="http://schemas.microsoft.com/office/powerpoint/2010/main" val="20501461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746" y="1527717"/>
            <a:ext cx="3022600" cy="2527047"/>
          </a:xfrm>
        </p:spPr>
        <p:txBody>
          <a:bodyPr>
            <a:normAutofit fontScale="90000"/>
          </a:bodyPr>
          <a:lstStyle/>
          <a:p>
            <a:r>
              <a:rPr lang="en-US" b="1" dirty="0"/>
              <a:t/>
            </a:r>
            <a:br>
              <a:rPr lang="en-US" b="1" dirty="0"/>
            </a:br>
            <a:r>
              <a:rPr lang="en-US" b="1" dirty="0" smtClean="0"/>
              <a:t>Research </a:t>
            </a:r>
            <a:r>
              <a:rPr lang="en-US" b="1" dirty="0"/>
              <a:t>Method</a:t>
            </a:r>
            <a:br>
              <a:rPr lang="en-US" b="1" dirty="0"/>
            </a:br>
            <a:r>
              <a:rPr lang="en-US" b="1" dirty="0" smtClean="0"/>
              <a:t/>
            </a:r>
            <a:br>
              <a:rPr lang="en-US" b="1" dirty="0" smtClean="0"/>
            </a:br>
            <a:endParaRPr lang="en-US" b="1" dirty="0"/>
          </a:p>
        </p:txBody>
      </p:sp>
      <p:sp>
        <p:nvSpPr>
          <p:cNvPr id="3" name="Content Placeholder 2"/>
          <p:cNvSpPr>
            <a:spLocks noGrp="1"/>
          </p:cNvSpPr>
          <p:nvPr>
            <p:ph idx="1"/>
          </p:nvPr>
        </p:nvSpPr>
        <p:spPr>
          <a:xfrm>
            <a:off x="4488874" y="1527717"/>
            <a:ext cx="6864926" cy="3824868"/>
          </a:xfrm>
        </p:spPr>
        <p:txBody>
          <a:bodyPr>
            <a:normAutofit/>
          </a:bodyPr>
          <a:lstStyle/>
          <a:p>
            <a:pPr marL="0" indent="0">
              <a:buNone/>
            </a:pPr>
            <a:endParaRPr lang="en-US" b="1" dirty="0" smtClean="0"/>
          </a:p>
          <a:p>
            <a:pPr marL="0" indent="0">
              <a:buNone/>
            </a:pPr>
            <a:r>
              <a:rPr lang="en-US" dirty="0" smtClean="0"/>
              <a:t>Guided by the post-positivism this study adopted </a:t>
            </a:r>
            <a:r>
              <a:rPr lang="en-US" dirty="0"/>
              <a:t>a quantitative research </a:t>
            </a:r>
            <a:r>
              <a:rPr lang="en-US" dirty="0" smtClean="0"/>
              <a:t>approach. And  </a:t>
            </a:r>
            <a:r>
              <a:rPr lang="en-US" dirty="0"/>
              <a:t>it employs a </a:t>
            </a:r>
            <a:r>
              <a:rPr lang="en-US" b="1" i="1" dirty="0"/>
              <a:t>quantitative survey method </a:t>
            </a:r>
            <a:r>
              <a:rPr lang="en-US" b="1" i="1" dirty="0" smtClean="0"/>
              <a:t>   </a:t>
            </a:r>
            <a:r>
              <a:rPr lang="en-US" dirty="0"/>
              <a:t>to reach the stated </a:t>
            </a:r>
            <a:r>
              <a:rPr lang="en-US" dirty="0" smtClean="0"/>
              <a:t>objectives.</a:t>
            </a:r>
          </a:p>
          <a:p>
            <a:pPr marL="0" indent="0">
              <a:buNone/>
            </a:pPr>
            <a:endParaRPr lang="en-US" dirty="0" smtClean="0"/>
          </a:p>
          <a:p>
            <a:pPr marL="0" indent="0">
              <a:buNone/>
            </a:pPr>
            <a:endParaRPr lang="en-US" dirty="0" smtClean="0"/>
          </a:p>
          <a:p>
            <a:pPr marL="0" indent="0">
              <a:buNone/>
            </a:pPr>
            <a:r>
              <a:rPr lang="en-US" dirty="0" smtClean="0"/>
              <a:t>  </a:t>
            </a:r>
          </a:p>
          <a:p>
            <a:endParaRPr lang="en-US" dirty="0" smtClean="0"/>
          </a:p>
          <a:p>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8</a:t>
            </a:fld>
            <a:endParaRPr lang="en-US"/>
          </a:p>
        </p:txBody>
      </p:sp>
    </p:spTree>
    <p:extLst>
      <p:ext uri="{BB962C8B-B14F-4D97-AF65-F5344CB8AC3E}">
        <p14:creationId xmlns:p14="http://schemas.microsoft.com/office/powerpoint/2010/main" val="1952401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654" y="1201467"/>
            <a:ext cx="4135244" cy="1325563"/>
          </a:xfrm>
        </p:spPr>
        <p:txBody>
          <a:bodyPr/>
          <a:lstStyle/>
          <a:p>
            <a:r>
              <a:rPr lang="en-US" b="1" dirty="0" smtClean="0"/>
              <a:t>Why </a:t>
            </a:r>
            <a:br>
              <a:rPr lang="en-US" b="1" dirty="0" smtClean="0"/>
            </a:br>
            <a:r>
              <a:rPr lang="en-US" b="1" dirty="0" smtClean="0"/>
              <a:t>Survey Method </a:t>
            </a:r>
            <a:endParaRPr lang="en-US" b="1" dirty="0"/>
          </a:p>
        </p:txBody>
      </p:sp>
      <p:sp>
        <p:nvSpPr>
          <p:cNvPr id="3" name="Content Placeholder 2"/>
          <p:cNvSpPr>
            <a:spLocks noGrp="1"/>
          </p:cNvSpPr>
          <p:nvPr>
            <p:ph idx="1"/>
          </p:nvPr>
        </p:nvSpPr>
        <p:spPr>
          <a:xfrm>
            <a:off x="5185316" y="468351"/>
            <a:ext cx="6168483" cy="5708612"/>
          </a:xfrm>
        </p:spPr>
        <p:txBody>
          <a:bodyPr>
            <a:normAutofit/>
          </a:bodyPr>
          <a:lstStyle/>
          <a:p>
            <a:pPr marL="0" indent="0">
              <a:buNone/>
            </a:pPr>
            <a:endParaRPr lang="en-US" dirty="0" smtClean="0"/>
          </a:p>
          <a:p>
            <a:r>
              <a:rPr lang="en-US" dirty="0" smtClean="0"/>
              <a:t>Surveys are an excellent vehicle to measure wide variety of unobservable data, such as people’s preferences, perceptions (competencies &amp; skills), traits, attitudes, beliefs,  behaviors, or factual information, </a:t>
            </a:r>
            <a:endParaRPr lang="en-US" dirty="0"/>
          </a:p>
          <a:p>
            <a:r>
              <a:rPr lang="en-US" dirty="0"/>
              <a:t> </a:t>
            </a:r>
            <a:r>
              <a:rPr lang="en-US" dirty="0" smtClean="0"/>
              <a:t>Best-suited for remotely collecting data about a population that is too large to observe directly</a:t>
            </a:r>
          </a:p>
          <a:p>
            <a:r>
              <a:rPr lang="en-US" dirty="0"/>
              <a:t> T</a:t>
            </a:r>
            <a:r>
              <a:rPr lang="en-US" dirty="0" smtClean="0"/>
              <a:t>o </a:t>
            </a:r>
            <a:r>
              <a:rPr lang="en-US" dirty="0"/>
              <a:t>collect information from many individuals, hoping to understand them as a whole.</a:t>
            </a:r>
            <a:endParaRPr lang="en-US" dirty="0" smtClean="0"/>
          </a:p>
          <a:p>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53C4AF-9AA4-4589-B674-18AF20AF1811}" type="slidenum">
              <a:rPr lang="en-US" smtClean="0"/>
              <a:t>9</a:t>
            </a:fld>
            <a:endParaRPr lang="en-US"/>
          </a:p>
        </p:txBody>
      </p:sp>
    </p:spTree>
    <p:extLst>
      <p:ext uri="{BB962C8B-B14F-4D97-AF65-F5344CB8AC3E}">
        <p14:creationId xmlns:p14="http://schemas.microsoft.com/office/powerpoint/2010/main" val="1346087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360DE83AB5FD40B8D597C091A86769" ma:contentTypeVersion="16" ma:contentTypeDescription="Crée un document." ma:contentTypeScope="" ma:versionID="0c620889a90334d1f8fcec21d6653e9e">
  <xsd:schema xmlns:xsd="http://www.w3.org/2001/XMLSchema" xmlns:xs="http://www.w3.org/2001/XMLSchema" xmlns:p="http://schemas.microsoft.com/office/2006/metadata/properties" xmlns:ns2="641f41f7-597d-4de3-889f-a9fa275aa0e9" xmlns:ns3="56dc9712-fdda-4c88-acd0-8c37e7566f5a" targetNamespace="http://schemas.microsoft.com/office/2006/metadata/properties" ma:root="true" ma:fieldsID="f22824aa5126ca8f21b82fbfa51db56a" ns2:_="" ns3:_="">
    <xsd:import namespace="641f41f7-597d-4de3-889f-a9fa275aa0e9"/>
    <xsd:import namespace="56dc9712-fdda-4c88-acd0-8c37e7566f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1f41f7-597d-4de3-889f-a9fa275aa0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6e87909b-6f91-4c34-a78b-ec0d666c48e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6dc9712-fdda-4c88-acd0-8c37e7566f5a"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dd56e091-d7d9-44c1-900b-318042d2aeb0}" ma:internalName="TaxCatchAll" ma:showField="CatchAllData" ma:web="56dc9712-fdda-4c88-acd0-8c37e7566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1f41f7-597d-4de3-889f-a9fa275aa0e9">
      <Terms xmlns="http://schemas.microsoft.com/office/infopath/2007/PartnerControls"/>
    </lcf76f155ced4ddcb4097134ff3c332f>
    <TaxCatchAll xmlns="56dc9712-fdda-4c88-acd0-8c37e7566f5a" xsi:nil="true"/>
  </documentManagement>
</p:properties>
</file>

<file path=customXml/itemProps1.xml><?xml version="1.0" encoding="utf-8"?>
<ds:datastoreItem xmlns:ds="http://schemas.openxmlformats.org/officeDocument/2006/customXml" ds:itemID="{46CE019A-3C5C-413B-8397-40F57438F601}"/>
</file>

<file path=customXml/itemProps2.xml><?xml version="1.0" encoding="utf-8"?>
<ds:datastoreItem xmlns:ds="http://schemas.openxmlformats.org/officeDocument/2006/customXml" ds:itemID="{465B9900-32BF-40DD-B37F-AE257F0B9CB9}"/>
</file>

<file path=customXml/itemProps3.xml><?xml version="1.0" encoding="utf-8"?>
<ds:datastoreItem xmlns:ds="http://schemas.openxmlformats.org/officeDocument/2006/customXml" ds:itemID="{D1EDF22B-3585-49BF-9459-04FE488FD229}"/>
</file>

<file path=docProps/app.xml><?xml version="1.0" encoding="utf-8"?>
<Properties xmlns="http://schemas.openxmlformats.org/officeDocument/2006/extended-properties" xmlns:vt="http://schemas.openxmlformats.org/officeDocument/2006/docPropsVTypes">
  <TotalTime>3926</TotalTime>
  <Words>730</Words>
  <Application>Microsoft Office PowerPoint</Application>
  <PresentationFormat>Widescreen</PresentationFormat>
  <Paragraphs>115</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Quantitative Measures to Financial Information Literacy</vt:lpstr>
      <vt:lpstr>Contents </vt:lpstr>
      <vt:lpstr>Problem Statement/ Formulation of Research Questions </vt:lpstr>
      <vt:lpstr>Quantitative  Research Design </vt:lpstr>
      <vt:lpstr>Research  Design </vt:lpstr>
      <vt:lpstr>Research Philosophy/ Paradigms </vt:lpstr>
      <vt:lpstr>Research Philosophy/ Paradigm</vt:lpstr>
      <vt:lpstr> Research Method  </vt:lpstr>
      <vt:lpstr>Why  Survey Method </vt:lpstr>
      <vt:lpstr>FIL Definition and Methods Choice (relevancy)  </vt:lpstr>
      <vt:lpstr>Relationship to the Research Participants </vt:lpstr>
      <vt:lpstr>Population</vt:lpstr>
      <vt:lpstr>Data Collection &amp; Analysis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Conceptions to the Financial Information Literacy</dc:title>
  <dc:creator>TRC 3</dc:creator>
  <cp:lastModifiedBy>TRC 3</cp:lastModifiedBy>
  <cp:revision>57</cp:revision>
  <cp:lastPrinted>2022-09-02T13:22:02Z</cp:lastPrinted>
  <dcterms:created xsi:type="dcterms:W3CDTF">2022-08-06T07:17:35Z</dcterms:created>
  <dcterms:modified xsi:type="dcterms:W3CDTF">2022-09-08T02:57:07Z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0x01010020360DE83AB5FD40B8D597C091A86769</vt:lpwstr>
  </property>
</Properties>
</file>