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diagrams/data1.xml" ContentType="application/vnd.openxmlformats-officedocument.drawingml.diagramData+xml"/>
  <Override PartName="/ppt/diagrams/data2.xml" ContentType="application/vnd.openxmlformats-officedocument.drawingml.diagramData+xml"/>
  <Override PartName="/ppt/presentation.xml" ContentType="application/vnd.openxmlformats-officedocument.presentationml.presentation.main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8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15.xml" ContentType="application/vnd.openxmlformats-officedocument.presentationml.slide+xml"/>
  <Override PartName="/ppt/slides/slide9.xml" ContentType="application/vnd.openxmlformats-officedocument.presentationml.slide+xml"/>
  <Override PartName="/ppt/notesSlides/notesSlide4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5.xml" ContentType="application/vnd.openxmlformats-officedocument.presentationml.notesSlid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2.xml" ContentType="application/vnd.openxmlformats-officedocument.presentationml.notesSlide+xml"/>
  <Override PartName="/ppt/notesSlides/notesSlide1.xml" ContentType="application/vnd.openxmlformats-officedocument.presentationml.notesSlide+xml"/>
  <Override PartName="/ppt/theme/theme1.xml" ContentType="application/vnd.openxmlformats-officedocument.theme+xml"/>
  <Override PartName="/ppt/commentAuthors.xml" ContentType="application/vnd.openxmlformats-officedocument.presentationml.commentAuthor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diagrams/drawing1.xml" ContentType="application/vnd.ms-office.drawingml.diagramDrawing+xml"/>
  <Override PartName="/ppt/diagrams/colors1.xml" ContentType="application/vnd.openxmlformats-officedocument.drawingml.diagramColors+xml"/>
  <Override PartName="/ppt/theme/theme2.xml" ContentType="application/vnd.openxmlformats-officedocument.theme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notesMasters/notesMaster1.xml" ContentType="application/vnd.openxmlformats-officedocument.presentationml.notesMaster+xml"/>
  <Override PartName="/ppt/charts/colors2.xml" ContentType="application/vnd.ms-office.chartcolorstyle+xml"/>
  <Override PartName="/ppt/charts/style3.xml" ContentType="application/vnd.ms-office.chartstyle+xml"/>
  <Override PartName="/ppt/charts/chart3.xml" ContentType="application/vnd.openxmlformats-officedocument.drawingml.chart+xml"/>
  <Override PartName="/ppt/diagrams/drawing2.xml" ContentType="application/vnd.ms-office.drawingml.diagramDrawing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layout2.xml" ContentType="application/vnd.openxmlformats-officedocument.drawingml.diagramLayout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olors3.xml" ContentType="application/vnd.ms-office.chartcolorstyl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1"/>
  </p:sldMasterIdLst>
  <p:notesMasterIdLst>
    <p:notesMasterId r:id="rId17"/>
  </p:notesMasterIdLst>
  <p:sldIdLst>
    <p:sldId id="257" r:id="rId2"/>
    <p:sldId id="263" r:id="rId3"/>
    <p:sldId id="259" r:id="rId4"/>
    <p:sldId id="264" r:id="rId5"/>
    <p:sldId id="261" r:id="rId6"/>
    <p:sldId id="265" r:id="rId7"/>
    <p:sldId id="270" r:id="rId8"/>
    <p:sldId id="269" r:id="rId9"/>
    <p:sldId id="283" r:id="rId10"/>
    <p:sldId id="273" r:id="rId11"/>
    <p:sldId id="275" r:id="rId12"/>
    <p:sldId id="277" r:id="rId13"/>
    <p:sldId id="280" r:id="rId14"/>
    <p:sldId id="279" r:id="rId15"/>
    <p:sldId id="281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85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osario Guzzo" initials="RG" lastIdx="5" clrIdx="0">
    <p:extLst>
      <p:ext uri="{19B8F6BF-5375-455C-9EA6-DF929625EA0E}">
        <p15:presenceInfo xmlns:p15="http://schemas.microsoft.com/office/powerpoint/2012/main" userId="6ef4876714497f3f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0E9F0"/>
    <a:srgbClr val="373545"/>
    <a:srgbClr val="9ABDD2"/>
    <a:srgbClr val="F3E15B"/>
    <a:srgbClr val="FFCB25"/>
    <a:srgbClr val="5CA2C5"/>
    <a:srgbClr val="2E86A8"/>
    <a:srgbClr val="4FA5AE"/>
    <a:srgbClr val="FFC2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900" y="60"/>
      </p:cViewPr>
      <p:guideLst>
        <p:guide orient="horz" pos="2183"/>
        <p:guide pos="388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osar\Documents\Doctorado\TESIS\historia%20y%20estad&#237;sticas%20de%20TIC%20y%20TD\TD\1.%20Internacional\API_IT.NET.USER.ZS_DS2_es_excel_v2_4321320.xls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osar\Documents\Doctorado\Programas%20de%20seminarios%20y%20Congresos\RedMIL%20Escuela%20de%20verano\gr&#225;ficos\Gr&#225;fico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osar\Documents\Doctorado\Programas%20de%20seminarios%20y%20Congresos\RedMIL%20Escuela%20de%20verano\Gr&#225;fico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osar\Documents\Doctorado\TESIS\historia%20y%20estad&#237;sticas%20de%20TIC%20y%20TD\TD\3.%20Nacional%20y%20subnacional\EPH_Base_Usu_Tic_%20CUARTO%20TRIMESTRE%202021\BASE%20con%20EDAD%20(sin%20menores%20de%204)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s-AR" sz="2000" b="1" i="0" u="none" strike="noStrike" baseline="0">
                <a:solidFill>
                  <a:schemeClr val="tx1"/>
                </a:solidFill>
                <a:effectLst/>
              </a:rPr>
              <a:t>Individuals using the Internet (% of population)</a:t>
            </a:r>
            <a:endParaRPr lang="es-AR" sz="2000" b="1">
              <a:solidFill>
                <a:schemeClr val="tx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A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[API_IT.NET.USER.ZS_DS2_es_excel_v2_4321320.xls]Selección!$A$4</c:f>
              <c:strCache>
                <c:ptCount val="1"/>
                <c:pt idx="0">
                  <c:v>Argentina</c:v>
                </c:pt>
              </c:strCache>
            </c:strRef>
          </c:tx>
          <c:spPr>
            <a:ln w="3810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strRef>
              <c:f>[API_IT.NET.USER.ZS_DS2_es_excel_v2_4321320.xls]Selección!$C$3:$AG$3</c:f>
              <c:strCache>
                <c:ptCount val="3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</c:strCache>
            </c:strRef>
          </c:cat>
          <c:val>
            <c:numRef>
              <c:f>[API_IT.NET.USER.ZS_DS2_es_excel_v2_4321320.xls]Selección!$C$4:$AG$4</c:f>
              <c:numCache>
                <c:formatCode>General</c:formatCode>
                <c:ptCount val="31"/>
                <c:pt idx="0">
                  <c:v>0</c:v>
                </c:pt>
                <c:pt idx="1">
                  <c:v>0</c:v>
                </c:pt>
                <c:pt idx="2">
                  <c:v>2.992874E-3</c:v>
                </c:pt>
                <c:pt idx="3">
                  <c:v>2.9527065000000002E-2</c:v>
                </c:pt>
                <c:pt idx="4">
                  <c:v>4.3705951E-2</c:v>
                </c:pt>
                <c:pt idx="5">
                  <c:v>8.6277081000000005E-2</c:v>
                </c:pt>
                <c:pt idx="6">
                  <c:v>0.14195470399999999</c:v>
                </c:pt>
                <c:pt idx="7">
                  <c:v>0.28033988199999998</c:v>
                </c:pt>
                <c:pt idx="8">
                  <c:v>0.83076667999999998</c:v>
                </c:pt>
                <c:pt idx="9">
                  <c:v>3.284481956</c:v>
                </c:pt>
                <c:pt idx="10">
                  <c:v>7.0386830859999998</c:v>
                </c:pt>
                <c:pt idx="11">
                  <c:v>9.7808072849999999</c:v>
                </c:pt>
                <c:pt idx="12">
                  <c:v>10.88212438</c:v>
                </c:pt>
                <c:pt idx="13">
                  <c:v>11.913696549999999</c:v>
                </c:pt>
                <c:pt idx="14">
                  <c:v>16.036684109999999</c:v>
                </c:pt>
                <c:pt idx="15">
                  <c:v>17.72058337</c:v>
                </c:pt>
                <c:pt idx="16">
                  <c:v>20.927202099999999</c:v>
                </c:pt>
                <c:pt idx="17">
                  <c:v>25.946632940000001</c:v>
                </c:pt>
                <c:pt idx="18">
                  <c:v>28.11262348</c:v>
                </c:pt>
                <c:pt idx="19">
                  <c:v>34</c:v>
                </c:pt>
                <c:pt idx="20">
                  <c:v>45</c:v>
                </c:pt>
                <c:pt idx="21">
                  <c:v>51</c:v>
                </c:pt>
                <c:pt idx="22">
                  <c:v>55.8</c:v>
                </c:pt>
                <c:pt idx="23">
                  <c:v>59.9</c:v>
                </c:pt>
                <c:pt idx="24">
                  <c:v>64.7</c:v>
                </c:pt>
                <c:pt idx="25">
                  <c:v>68.043064110000003</c:v>
                </c:pt>
                <c:pt idx="26">
                  <c:v>70.968980819999999</c:v>
                </c:pt>
                <c:pt idx="27">
                  <c:v>74.294906870000005</c:v>
                </c:pt>
                <c:pt idx="28">
                  <c:v>77.7</c:v>
                </c:pt>
                <c:pt idx="29">
                  <c:v>79.900000000000006</c:v>
                </c:pt>
                <c:pt idx="30">
                  <c:v>85.5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6A0-47B5-97F6-B8FAAE219366}"/>
            </c:ext>
          </c:extLst>
        </c:ser>
        <c:ser>
          <c:idx val="1"/>
          <c:order val="1"/>
          <c:tx>
            <c:strRef>
              <c:f>[API_IT.NET.USER.ZS_DS2_es_excel_v2_4321320.xls]Selección!$A$5</c:f>
              <c:strCache>
                <c:ptCount val="1"/>
                <c:pt idx="0">
                  <c:v>Belgium</c:v>
                </c:pt>
              </c:strCache>
            </c:strRef>
          </c:tx>
          <c:spPr>
            <a:ln w="38100" cap="rnd">
              <a:solidFill>
                <a:srgbClr val="0070C0"/>
              </a:solidFill>
              <a:round/>
            </a:ln>
            <a:effectLst/>
          </c:spPr>
          <c:marker>
            <c:symbol val="none"/>
          </c:marker>
          <c:cat>
            <c:strRef>
              <c:f>[API_IT.NET.USER.ZS_DS2_es_excel_v2_4321320.xls]Selección!$C$3:$AG$3</c:f>
              <c:strCache>
                <c:ptCount val="3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</c:strCache>
            </c:strRef>
          </c:cat>
          <c:val>
            <c:numRef>
              <c:f>[API_IT.NET.USER.ZS_DS2_es_excel_v2_4321320.xls]Selección!$C$5:$AG$5</c:f>
              <c:numCache>
                <c:formatCode>General</c:formatCode>
                <c:ptCount val="31"/>
                <c:pt idx="0">
                  <c:v>1.0067399999999999E-3</c:v>
                </c:pt>
                <c:pt idx="1">
                  <c:v>2.0072645E-2</c:v>
                </c:pt>
                <c:pt idx="2">
                  <c:v>0.100041027</c:v>
                </c:pt>
                <c:pt idx="3">
                  <c:v>0.19944605900000001</c:v>
                </c:pt>
                <c:pt idx="4">
                  <c:v>0.69599469000000003</c:v>
                </c:pt>
                <c:pt idx="5">
                  <c:v>0.99166299000000002</c:v>
                </c:pt>
                <c:pt idx="6">
                  <c:v>2.9684116469999999</c:v>
                </c:pt>
                <c:pt idx="7">
                  <c:v>4.93808091</c:v>
                </c:pt>
                <c:pt idx="8">
                  <c:v>7.8866227010000003</c:v>
                </c:pt>
                <c:pt idx="9">
                  <c:v>13.772214460000001</c:v>
                </c:pt>
                <c:pt idx="10">
                  <c:v>29.431691690000001</c:v>
                </c:pt>
                <c:pt idx="11">
                  <c:v>31.288395510000001</c:v>
                </c:pt>
                <c:pt idx="12">
                  <c:v>46.33</c:v>
                </c:pt>
                <c:pt idx="13">
                  <c:v>49.97</c:v>
                </c:pt>
                <c:pt idx="14">
                  <c:v>53.86</c:v>
                </c:pt>
                <c:pt idx="15">
                  <c:v>55.82</c:v>
                </c:pt>
                <c:pt idx="16">
                  <c:v>59.72</c:v>
                </c:pt>
                <c:pt idx="17">
                  <c:v>64.44</c:v>
                </c:pt>
                <c:pt idx="18">
                  <c:v>66</c:v>
                </c:pt>
                <c:pt idx="19">
                  <c:v>70</c:v>
                </c:pt>
                <c:pt idx="20">
                  <c:v>75</c:v>
                </c:pt>
                <c:pt idx="21">
                  <c:v>81.609995999999995</c:v>
                </c:pt>
                <c:pt idx="22">
                  <c:v>80.719990550000006</c:v>
                </c:pt>
                <c:pt idx="23">
                  <c:v>82.170199999999994</c:v>
                </c:pt>
                <c:pt idx="24">
                  <c:v>85</c:v>
                </c:pt>
                <c:pt idx="25">
                  <c:v>85.052941750000002</c:v>
                </c:pt>
                <c:pt idx="26">
                  <c:v>86.516476659999995</c:v>
                </c:pt>
                <c:pt idx="27">
                  <c:v>87.679680820000002</c:v>
                </c:pt>
                <c:pt idx="28">
                  <c:v>88.647343000000006</c:v>
                </c:pt>
                <c:pt idx="29">
                  <c:v>90.275429810000006</c:v>
                </c:pt>
                <c:pt idx="30">
                  <c:v>91.52641629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6A0-47B5-97F6-B8FAAE219366}"/>
            </c:ext>
          </c:extLst>
        </c:ser>
        <c:ser>
          <c:idx val="2"/>
          <c:order val="2"/>
          <c:tx>
            <c:strRef>
              <c:f>[API_IT.NET.USER.ZS_DS2_es_excel_v2_4321320.xls]Selección!$A$6</c:f>
              <c:strCache>
                <c:ptCount val="1"/>
                <c:pt idx="0">
                  <c:v>Eurpean Union</c:v>
                </c:pt>
              </c:strCache>
            </c:strRef>
          </c:tx>
          <c:spPr>
            <a:ln w="38100" cap="rnd">
              <a:solidFill>
                <a:schemeClr val="accent6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[API_IT.NET.USER.ZS_DS2_es_excel_v2_4321320.xls]Selección!$C$3:$AG$3</c:f>
              <c:strCache>
                <c:ptCount val="3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</c:strCache>
            </c:strRef>
          </c:cat>
          <c:val>
            <c:numRef>
              <c:f>[API_IT.NET.USER.ZS_DS2_es_excel_v2_4321320.xls]Selección!$C$6:$AG$6</c:f>
              <c:numCache>
                <c:formatCode>General</c:formatCode>
                <c:ptCount val="31"/>
                <c:pt idx="0">
                  <c:v>6.6722372693102466E-2</c:v>
                </c:pt>
                <c:pt idx="1">
                  <c:v>0.14518374584249205</c:v>
                </c:pt>
                <c:pt idx="2">
                  <c:v>0.2718393598699862</c:v>
                </c:pt>
                <c:pt idx="3">
                  <c:v>0.415061288233737</c:v>
                </c:pt>
                <c:pt idx="4">
                  <c:v>0.78519920295211387</c:v>
                </c:pt>
                <c:pt idx="5">
                  <c:v>1.5146894217204048</c:v>
                </c:pt>
                <c:pt idx="6">
                  <c:v>2.6246228723383078</c:v>
                </c:pt>
                <c:pt idx="7">
                  <c:v>4.8023608452309876</c:v>
                </c:pt>
                <c:pt idx="8">
                  <c:v>7.6930323792415205</c:v>
                </c:pt>
                <c:pt idx="9">
                  <c:v>13.627860440886886</c:v>
                </c:pt>
                <c:pt idx="10">
                  <c:v>19.647168900824518</c:v>
                </c:pt>
                <c:pt idx="11">
                  <c:v>24.138993449168005</c:v>
                </c:pt>
                <c:pt idx="12">
                  <c:v>32.128263063613375</c:v>
                </c:pt>
                <c:pt idx="13">
                  <c:v>38.607794645750594</c:v>
                </c:pt>
                <c:pt idx="14">
                  <c:v>44.187307398582057</c:v>
                </c:pt>
                <c:pt idx="15">
                  <c:v>48.301943657072002</c:v>
                </c:pt>
                <c:pt idx="16">
                  <c:v>52.550204964880535</c:v>
                </c:pt>
                <c:pt idx="17">
                  <c:v>58.249104962431396</c:v>
                </c:pt>
                <c:pt idx="18">
                  <c:v>62.250094771558778</c:v>
                </c:pt>
                <c:pt idx="19">
                  <c:v>64.992835216129379</c:v>
                </c:pt>
                <c:pt idx="20">
                  <c:v>68.695642146873126</c:v>
                </c:pt>
                <c:pt idx="21">
                  <c:v>69.66177789142202</c:v>
                </c:pt>
                <c:pt idx="22">
                  <c:v>71.857451307249178</c:v>
                </c:pt>
                <c:pt idx="23">
                  <c:v>73.610369251994015</c:v>
                </c:pt>
                <c:pt idx="24">
                  <c:v>75.185504509483536</c:v>
                </c:pt>
                <c:pt idx="25">
                  <c:v>75.654415826160687</c:v>
                </c:pt>
                <c:pt idx="26">
                  <c:v>76.897174961549609</c:v>
                </c:pt>
                <c:pt idx="27">
                  <c:v>78.683812654667506</c:v>
                </c:pt>
                <c:pt idx="28">
                  <c:v>81.73837314104361</c:v>
                </c:pt>
                <c:pt idx="29">
                  <c:v>83.844213286220253</c:v>
                </c:pt>
                <c:pt idx="30">
                  <c:v>84.743479897907221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6A0-47B5-97F6-B8FAAE219366}"/>
            </c:ext>
          </c:extLst>
        </c:ser>
        <c:ser>
          <c:idx val="3"/>
          <c:order val="3"/>
          <c:tx>
            <c:strRef>
              <c:f>[API_IT.NET.USER.ZS_DS2_es_excel_v2_4321320.xls]Selección!$A$7</c:f>
              <c:strCache>
                <c:ptCount val="1"/>
                <c:pt idx="0">
                  <c:v>LAC</c:v>
                </c:pt>
              </c:strCache>
            </c:strRef>
          </c:tx>
          <c:spPr>
            <a:ln w="38100" cap="rnd">
              <a:solidFill>
                <a:srgbClr val="FFC285"/>
              </a:solidFill>
              <a:round/>
            </a:ln>
            <a:effectLst/>
          </c:spPr>
          <c:marker>
            <c:symbol val="none"/>
          </c:marker>
          <c:cat>
            <c:strRef>
              <c:f>[API_IT.NET.USER.ZS_DS2_es_excel_v2_4321320.xls]Selección!$C$3:$AG$3</c:f>
              <c:strCache>
                <c:ptCount val="3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</c:strCache>
            </c:strRef>
          </c:cat>
          <c:val>
            <c:numRef>
              <c:f>[API_IT.NET.USER.ZS_DS2_es_excel_v2_4321320.xls]Selección!$C$7:$AG$7</c:f>
              <c:numCache>
                <c:formatCode>General</c:formatCode>
                <c:ptCount val="31"/>
                <c:pt idx="0">
                  <c:v>0</c:v>
                </c:pt>
                <c:pt idx="1">
                  <c:v>2.2264823521394353E-3</c:v>
                </c:pt>
                <c:pt idx="2">
                  <c:v>9.63749139791629E-3</c:v>
                </c:pt>
                <c:pt idx="3">
                  <c:v>2.1121270215673525E-2</c:v>
                </c:pt>
                <c:pt idx="4">
                  <c:v>4.3406890602955259E-2</c:v>
                </c:pt>
                <c:pt idx="5">
                  <c:v>0.10562584603300308</c:v>
                </c:pt>
                <c:pt idx="6">
                  <c:v>0.3095515353514473</c:v>
                </c:pt>
                <c:pt idx="7">
                  <c:v>0.60891464289541397</c:v>
                </c:pt>
                <c:pt idx="8">
                  <c:v>1.2287393374219713</c:v>
                </c:pt>
                <c:pt idx="9">
                  <c:v>2.0465685080443379</c:v>
                </c:pt>
                <c:pt idx="10">
                  <c:v>3.8758320270484137</c:v>
                </c:pt>
                <c:pt idx="11">
                  <c:v>5.6136835031938954</c:v>
                </c:pt>
                <c:pt idx="12">
                  <c:v>8.8423179222097108</c:v>
                </c:pt>
                <c:pt idx="13">
                  <c:v>11.253317775710871</c:v>
                </c:pt>
                <c:pt idx="14">
                  <c:v>14.383506309971862</c:v>
                </c:pt>
                <c:pt idx="15">
                  <c:v>16.601412660927281</c:v>
                </c:pt>
                <c:pt idx="16">
                  <c:v>20.737666803604434</c:v>
                </c:pt>
                <c:pt idx="17">
                  <c:v>23.711846691805704</c:v>
                </c:pt>
                <c:pt idx="18">
                  <c:v>26.514043797905398</c:v>
                </c:pt>
                <c:pt idx="19">
                  <c:v>31.039295554516716</c:v>
                </c:pt>
                <c:pt idx="20">
                  <c:v>34.702141194166764</c:v>
                </c:pt>
                <c:pt idx="21">
                  <c:v>39.33849068105954</c:v>
                </c:pt>
                <c:pt idx="22">
                  <c:v>43.158398639885164</c:v>
                </c:pt>
                <c:pt idx="23">
                  <c:v>46.228675382612366</c:v>
                </c:pt>
                <c:pt idx="24">
                  <c:v>48.772314733638034</c:v>
                </c:pt>
                <c:pt idx="25">
                  <c:v>54.390366824714981</c:v>
                </c:pt>
                <c:pt idx="26">
                  <c:v>57.528785157084599</c:v>
                </c:pt>
                <c:pt idx="27">
                  <c:v>62.344629749511299</c:v>
                </c:pt>
                <c:pt idx="28">
                  <c:v>65.43800536512417</c:v>
                </c:pt>
                <c:pt idx="29">
                  <c:v>68.727586847223819</c:v>
                </c:pt>
                <c:pt idx="30">
                  <c:v>73.685583568037231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E6A0-47B5-97F6-B8FAAE219366}"/>
            </c:ext>
          </c:extLst>
        </c:ser>
        <c:ser>
          <c:idx val="5"/>
          <c:order val="4"/>
          <c:tx>
            <c:strRef>
              <c:f>[API_IT.NET.USER.ZS_DS2_es_excel_v2_4321320.xls]Selección!$A$9</c:f>
              <c:strCache>
                <c:ptCount val="1"/>
                <c:pt idx="0">
                  <c:v>World</c:v>
                </c:pt>
              </c:strCache>
            </c:strRef>
          </c:tx>
          <c:spPr>
            <a:ln w="38100" cap="rnd">
              <a:solidFill>
                <a:schemeClr val="tx1">
                  <a:lumMod val="65000"/>
                  <a:lumOff val="35000"/>
                </a:schemeClr>
              </a:solidFill>
              <a:round/>
            </a:ln>
            <a:effectLst/>
          </c:spPr>
          <c:marker>
            <c:symbol val="none"/>
          </c:marker>
          <c:val>
            <c:numRef>
              <c:f>[API_IT.NET.USER.ZS_DS2_es_excel_v2_4321320.xls]Selección!$C$9:$AG$9</c:f>
              <c:numCache>
                <c:formatCode>General</c:formatCode>
                <c:ptCount val="31"/>
                <c:pt idx="0">
                  <c:v>0</c:v>
                </c:pt>
                <c:pt idx="1">
                  <c:v>7.9181144860676428E-2</c:v>
                </c:pt>
                <c:pt idx="2">
                  <c:v>0.12536350757183598</c:v>
                </c:pt>
                <c:pt idx="3">
                  <c:v>0.17889992684396255</c:v>
                </c:pt>
                <c:pt idx="4">
                  <c:v>0.35990019862702521</c:v>
                </c:pt>
                <c:pt idx="5">
                  <c:v>0.68145700073126236</c:v>
                </c:pt>
                <c:pt idx="6">
                  <c:v>1.3234698167089225</c:v>
                </c:pt>
                <c:pt idx="7">
                  <c:v>2.0395084721135799</c:v>
                </c:pt>
                <c:pt idx="8">
                  <c:v>3.1364058261672949</c:v>
                </c:pt>
                <c:pt idx="9">
                  <c:v>4.6294897311625745</c:v>
                </c:pt>
                <c:pt idx="10">
                  <c:v>6.733119041750129</c:v>
                </c:pt>
                <c:pt idx="11">
                  <c:v>8.0576046677374755</c:v>
                </c:pt>
                <c:pt idx="12">
                  <c:v>10.527289637794535</c:v>
                </c:pt>
                <c:pt idx="13">
                  <c:v>12.208602128049682</c:v>
                </c:pt>
                <c:pt idx="14">
                  <c:v>14.095365456584204</c:v>
                </c:pt>
                <c:pt idx="15">
                  <c:v>15.696120942110078</c:v>
                </c:pt>
                <c:pt idx="16">
                  <c:v>17.474918517702239</c:v>
                </c:pt>
                <c:pt idx="17">
                  <c:v>20.402953680548837</c:v>
                </c:pt>
                <c:pt idx="18">
                  <c:v>23.092138225092448</c:v>
                </c:pt>
                <c:pt idx="19">
                  <c:v>25.668509544171869</c:v>
                </c:pt>
                <c:pt idx="20">
                  <c:v>28.933120863135009</c:v>
                </c:pt>
                <c:pt idx="21">
                  <c:v>31.370604453130984</c:v>
                </c:pt>
                <c:pt idx="22">
                  <c:v>33.886584925368261</c:v>
                </c:pt>
                <c:pt idx="23">
                  <c:v>35.839932391336035</c:v>
                </c:pt>
                <c:pt idx="24">
                  <c:v>38.06592860898953</c:v>
                </c:pt>
                <c:pt idx="25">
                  <c:v>40.457054814314802</c:v>
                </c:pt>
                <c:pt idx="26">
                  <c:v>43.338354008796593</c:v>
                </c:pt>
                <c:pt idx="27">
                  <c:v>45.839835164104066</c:v>
                </c:pt>
                <c:pt idx="28">
                  <c:v>49.396486425866364</c:v>
                </c:pt>
                <c:pt idx="29">
                  <c:v>54.01298636262846</c:v>
                </c:pt>
                <c:pt idx="30">
                  <c:v>59.940246615472311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E6A0-47B5-97F6-B8FAAE21936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029066767"/>
        <c:axId val="2038232047"/>
      </c:lineChart>
      <c:catAx>
        <c:axId val="202906676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AR"/>
          </a:p>
        </c:txPr>
        <c:crossAx val="2038232047"/>
        <c:crosses val="autoZero"/>
        <c:auto val="1"/>
        <c:lblAlgn val="ctr"/>
        <c:lblOffset val="100"/>
        <c:noMultiLvlLbl val="0"/>
      </c:catAx>
      <c:valAx>
        <c:axId val="203823204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AR"/>
          </a:p>
        </c:txPr>
        <c:crossAx val="202906676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A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A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s-AR" sz="1600" b="1" dirty="0" err="1">
                <a:solidFill>
                  <a:schemeClr val="tx1"/>
                </a:solidFill>
              </a:rPr>
              <a:t>Percentage</a:t>
            </a:r>
            <a:r>
              <a:rPr lang="es-AR" sz="1600" b="1" dirty="0">
                <a:solidFill>
                  <a:schemeClr val="tx1"/>
                </a:solidFill>
              </a:rPr>
              <a:t> </a:t>
            </a:r>
            <a:r>
              <a:rPr lang="es-AR" sz="1600" b="1" dirty="0" err="1">
                <a:solidFill>
                  <a:schemeClr val="tx1"/>
                </a:solidFill>
              </a:rPr>
              <a:t>of</a:t>
            </a:r>
            <a:r>
              <a:rPr lang="es-AR" sz="1600" b="1" dirty="0">
                <a:solidFill>
                  <a:schemeClr val="tx1"/>
                </a:solidFill>
              </a:rPr>
              <a:t> Internet non-</a:t>
            </a:r>
            <a:r>
              <a:rPr lang="es-AR" sz="1600" b="1" dirty="0" err="1">
                <a:solidFill>
                  <a:schemeClr val="tx1"/>
                </a:solidFill>
              </a:rPr>
              <a:t>users</a:t>
            </a:r>
            <a:r>
              <a:rPr lang="es-AR" sz="1600" b="1" dirty="0">
                <a:solidFill>
                  <a:schemeClr val="tx1"/>
                </a:solidFill>
              </a:rPr>
              <a:t> </a:t>
            </a:r>
            <a:r>
              <a:rPr lang="es-AR" sz="1600" b="1" dirty="0" err="1">
                <a:solidFill>
                  <a:schemeClr val="tx1"/>
                </a:solidFill>
              </a:rPr>
              <a:t>aged</a:t>
            </a:r>
            <a:r>
              <a:rPr lang="es-AR" sz="1600" b="1" dirty="0">
                <a:solidFill>
                  <a:schemeClr val="tx1"/>
                </a:solidFill>
              </a:rPr>
              <a:t> 25-74 </a:t>
            </a:r>
            <a:r>
              <a:rPr lang="es-AR" sz="1600" b="1" dirty="0" err="1">
                <a:solidFill>
                  <a:schemeClr val="tx1"/>
                </a:solidFill>
              </a:rPr>
              <a:t>years</a:t>
            </a:r>
            <a:r>
              <a:rPr lang="es-AR" sz="1600" b="1" dirty="0">
                <a:solidFill>
                  <a:schemeClr val="tx1"/>
                </a:solidFill>
              </a:rPr>
              <a:t> in </a:t>
            </a:r>
            <a:r>
              <a:rPr lang="es-AR" sz="1600" b="1" dirty="0" err="1">
                <a:solidFill>
                  <a:schemeClr val="tx1"/>
                </a:solidFill>
              </a:rPr>
              <a:t>Belgium</a:t>
            </a:r>
            <a:r>
              <a:rPr lang="es-AR" sz="1600" b="1" dirty="0">
                <a:solidFill>
                  <a:schemeClr val="tx1"/>
                </a:solidFill>
              </a:rPr>
              <a:t>. 2019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A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Bélgica!$I$39</c:f>
              <c:strCache>
                <c:ptCount val="1"/>
                <c:pt idx="0">
                  <c:v>Flanders 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cat>
            <c:strRef>
              <c:f>Bélgica!$G$40:$G$41</c:f>
              <c:strCache>
                <c:ptCount val="2"/>
                <c:pt idx="0">
                  <c:v>25-54 year olds</c:v>
                </c:pt>
                <c:pt idx="1">
                  <c:v>55-74 year olds</c:v>
                </c:pt>
              </c:strCache>
            </c:strRef>
          </c:cat>
          <c:val>
            <c:numRef>
              <c:f>Bélgica!$I$40:$I$41</c:f>
              <c:numCache>
                <c:formatCode>General</c:formatCode>
                <c:ptCount val="2"/>
                <c:pt idx="0">
                  <c:v>3</c:v>
                </c:pt>
                <c:pt idx="1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033-4B80-9E1A-D3E7B85726F2}"/>
            </c:ext>
          </c:extLst>
        </c:ser>
        <c:ser>
          <c:idx val="1"/>
          <c:order val="1"/>
          <c:tx>
            <c:strRef>
              <c:f>Bélgica!$J$39</c:f>
              <c:strCache>
                <c:ptCount val="1"/>
                <c:pt idx="0">
                  <c:v>Belgium</c:v>
                </c:pt>
              </c:strCache>
            </c:strRef>
          </c:tx>
          <c:spPr>
            <a:solidFill>
              <a:srgbClr val="FFCB25"/>
            </a:solidFill>
            <a:ln>
              <a:noFill/>
            </a:ln>
            <a:effectLst/>
          </c:spPr>
          <c:invertIfNegative val="0"/>
          <c:cat>
            <c:strRef>
              <c:f>Bélgica!$G$40:$G$41</c:f>
              <c:strCache>
                <c:ptCount val="2"/>
                <c:pt idx="0">
                  <c:v>25-54 year olds</c:v>
                </c:pt>
                <c:pt idx="1">
                  <c:v>55-74 year olds</c:v>
                </c:pt>
              </c:strCache>
            </c:strRef>
          </c:cat>
          <c:val>
            <c:numRef>
              <c:f>Bélgica!$J$40:$J$41</c:f>
              <c:numCache>
                <c:formatCode>General</c:formatCode>
                <c:ptCount val="2"/>
                <c:pt idx="0">
                  <c:v>4</c:v>
                </c:pt>
                <c:pt idx="1">
                  <c:v>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033-4B80-9E1A-D3E7B85726F2}"/>
            </c:ext>
          </c:extLst>
        </c:ser>
        <c:ser>
          <c:idx val="2"/>
          <c:order val="2"/>
          <c:tx>
            <c:strRef>
              <c:f>Bélgica!$K$39</c:f>
              <c:strCache>
                <c:ptCount val="1"/>
                <c:pt idx="0">
                  <c:v>Wallonia 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cat>
            <c:strRef>
              <c:f>Bélgica!$G$40:$G$41</c:f>
              <c:strCache>
                <c:ptCount val="2"/>
                <c:pt idx="0">
                  <c:v>25-54 year olds</c:v>
                </c:pt>
                <c:pt idx="1">
                  <c:v>55-74 year olds</c:v>
                </c:pt>
              </c:strCache>
            </c:strRef>
          </c:cat>
          <c:val>
            <c:numRef>
              <c:f>Bélgica!$K$40:$K$41</c:f>
              <c:numCache>
                <c:formatCode>General</c:formatCode>
                <c:ptCount val="2"/>
                <c:pt idx="0">
                  <c:v>3</c:v>
                </c:pt>
                <c:pt idx="1">
                  <c:v>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033-4B80-9E1A-D3E7B85726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3"/>
        <c:overlap val="-22"/>
        <c:axId val="1968192879"/>
        <c:axId val="1870574591"/>
      </c:barChart>
      <c:catAx>
        <c:axId val="19681928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AR"/>
          </a:p>
        </c:txPr>
        <c:crossAx val="1870574591"/>
        <c:crosses val="autoZero"/>
        <c:auto val="1"/>
        <c:lblAlgn val="ctr"/>
        <c:lblOffset val="100"/>
        <c:noMultiLvlLbl val="0"/>
      </c:catAx>
      <c:valAx>
        <c:axId val="187057459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AR"/>
          </a:p>
        </c:txPr>
        <c:crossAx val="196819287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A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A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70" b="1" i="0" u="none" strike="noStrike" kern="1200" cap="all" spc="120" normalizeH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GB" sz="1470" cap="none" spc="0" baseline="0" noProof="0" dirty="0">
                <a:solidFill>
                  <a:schemeClr val="tx1"/>
                </a:solidFill>
                <a:latin typeface="Century Gothic" panose="020B0502020202020204" pitchFamily="34" charset="0"/>
              </a:rPr>
              <a:t>Individuals using digital technologies per age group in Argentina. 4th quarter of 2021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70" b="1" i="0" u="none" strike="noStrike" kern="1200" cap="all" spc="120" normalizeH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AR"/>
        </a:p>
      </c:txPr>
    </c:title>
    <c:autoTitleDeleted val="0"/>
    <c:plotArea>
      <c:layout>
        <c:manualLayout>
          <c:layoutTarget val="inner"/>
          <c:xMode val="edge"/>
          <c:yMode val="edge"/>
          <c:x val="2.8074809620837336E-2"/>
          <c:y val="0.19159335032048108"/>
          <c:w val="0.94385038075832528"/>
          <c:h val="0.6647317400726029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Hoja1!$A$4</c:f>
              <c:strCache>
                <c:ptCount val="1"/>
                <c:pt idx="0">
                  <c:v>18 to 29</c:v>
                </c:pt>
              </c:strCache>
            </c:strRef>
          </c:tx>
          <c:spPr>
            <a:solidFill>
              <a:schemeClr val="accent1">
                <a:tint val="6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-5400000" spcFirstLastPara="1" vertOverflow="clip" horzOverflow="clip" vert="horz" wrap="square" lIns="38100" tIns="19050" rIns="396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A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1-8CEB-4FEE-924B-49EC7024778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A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(Hoja1!$B$2,Hoja1!$D$2,Hoja1!$F$2)</c:f>
              <c:strCache>
                <c:ptCount val="3"/>
                <c:pt idx="0">
                  <c:v>Internet</c:v>
                </c:pt>
                <c:pt idx="1">
                  <c:v>Computers</c:v>
                </c:pt>
                <c:pt idx="2">
                  <c:v>Mobile phones</c:v>
                </c:pt>
              </c:strCache>
            </c:strRef>
          </c:cat>
          <c:val>
            <c:numRef>
              <c:f>(Hoja1!$B$4,Hoja1!$D$4,Hoja1!$F$4)</c:f>
              <c:numCache>
                <c:formatCode>General</c:formatCode>
                <c:ptCount val="3"/>
                <c:pt idx="0">
                  <c:v>95</c:v>
                </c:pt>
                <c:pt idx="1">
                  <c:v>51.6</c:v>
                </c:pt>
                <c:pt idx="2">
                  <c:v>97.2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E09-4496-9691-3D1AD4C16C3C}"/>
            </c:ext>
          </c:extLst>
        </c:ser>
        <c:ser>
          <c:idx val="1"/>
          <c:order val="1"/>
          <c:tx>
            <c:strRef>
              <c:f>Hoja1!$A$5</c:f>
              <c:strCache>
                <c:ptCount val="1"/>
                <c:pt idx="0">
                  <c:v>30 to 64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A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(Hoja1!$B$2,Hoja1!$D$2,Hoja1!$F$2)</c:f>
              <c:strCache>
                <c:ptCount val="3"/>
                <c:pt idx="0">
                  <c:v>Internet</c:v>
                </c:pt>
                <c:pt idx="1">
                  <c:v>Computers</c:v>
                </c:pt>
                <c:pt idx="2">
                  <c:v>Mobile phones</c:v>
                </c:pt>
              </c:strCache>
            </c:strRef>
          </c:cat>
          <c:val>
            <c:numRef>
              <c:f>(Hoja1!$B$5,Hoja1!$D$5,Hoja1!$F$5)</c:f>
              <c:numCache>
                <c:formatCode>General</c:formatCode>
                <c:ptCount val="3"/>
                <c:pt idx="0">
                  <c:v>91.8</c:v>
                </c:pt>
                <c:pt idx="1">
                  <c:v>43.2</c:v>
                </c:pt>
                <c:pt idx="2">
                  <c:v>96.2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E09-4496-9691-3D1AD4C16C3C}"/>
            </c:ext>
          </c:extLst>
        </c:ser>
        <c:ser>
          <c:idx val="2"/>
          <c:order val="2"/>
          <c:tx>
            <c:strRef>
              <c:f>Hoja1!$A$6</c:f>
              <c:strCache>
                <c:ptCount val="1"/>
                <c:pt idx="0">
                  <c:v>65 and over</c:v>
                </c:pt>
              </c:strCache>
            </c:strRef>
          </c:tx>
          <c:spPr>
            <a:solidFill>
              <a:schemeClr val="accent1">
                <a:shade val="65000"/>
              </a:schemeClr>
            </a:solidFill>
            <a:ln>
              <a:noFill/>
            </a:ln>
            <a:effectLst/>
          </c:spPr>
          <c:invertIfNegative val="0"/>
          <c:dLbls>
            <c:spPr>
              <a:solidFill>
                <a:srgbClr val="F3E15B"/>
              </a:solidFill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A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(Hoja1!$B$2,Hoja1!$D$2,Hoja1!$F$2)</c:f>
              <c:strCache>
                <c:ptCount val="3"/>
                <c:pt idx="0">
                  <c:v>Internet</c:v>
                </c:pt>
                <c:pt idx="1">
                  <c:v>Computers</c:v>
                </c:pt>
                <c:pt idx="2">
                  <c:v>Mobile phones</c:v>
                </c:pt>
              </c:strCache>
            </c:strRef>
          </c:cat>
          <c:val>
            <c:numRef>
              <c:f>(Hoja1!$B$6,Hoja1!$D$6,Hoja1!$F$6)</c:f>
              <c:numCache>
                <c:formatCode>General</c:formatCode>
                <c:ptCount val="3"/>
                <c:pt idx="0">
                  <c:v>59.1</c:v>
                </c:pt>
                <c:pt idx="1">
                  <c:v>18.3</c:v>
                </c:pt>
                <c:pt idx="2">
                  <c:v>74.7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E09-4496-9691-3D1AD4C16C3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477847824"/>
        <c:axId val="570036544"/>
      </c:barChart>
      <c:catAx>
        <c:axId val="47784782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AR"/>
          </a:p>
        </c:txPr>
        <c:crossAx val="570036544"/>
        <c:crosses val="autoZero"/>
        <c:auto val="1"/>
        <c:lblAlgn val="ctr"/>
        <c:lblOffset val="100"/>
        <c:noMultiLvlLbl val="0"/>
      </c:catAx>
      <c:valAx>
        <c:axId val="570036544"/>
        <c:scaling>
          <c:orientation val="minMax"/>
          <c:max val="100"/>
        </c:scaling>
        <c:delete val="1"/>
        <c:axPos val="l"/>
        <c:numFmt formatCode="#,##0" sourceLinked="0"/>
        <c:majorTickMark val="out"/>
        <c:minorTickMark val="none"/>
        <c:tickLblPos val="nextTo"/>
        <c:crossAx val="4778478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AR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A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A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 rtl="0">
              <a:defRPr lang="en-GB" sz="1500" b="1" i="0" u="none" strike="noStrike" kern="1200" cap="none" spc="0" normalizeH="0" baseline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r>
              <a:rPr lang="en-GB" sz="1500" b="1" i="0" u="none" strike="noStrike" kern="1200" cap="none" spc="0" normalizeH="0" baseline="0" dirty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rPr>
              <a:t>Individuals using digital technologies per age group in La Plata. 4th quarter of 2021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 rtl="0">
            <a:defRPr lang="en-GB" sz="1500" b="1" i="0" u="none" strike="noStrike" kern="1200" cap="none" spc="0" normalizeH="0" baseline="0">
              <a:solidFill>
                <a:schemeClr val="tx1"/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es-AR"/>
        </a:p>
      </c:txPr>
    </c:title>
    <c:autoTitleDeleted val="0"/>
    <c:plotArea>
      <c:layout>
        <c:manualLayout>
          <c:layoutTarget val="inner"/>
          <c:xMode val="edge"/>
          <c:yMode val="edge"/>
          <c:x val="2.8074809620837336E-2"/>
          <c:y val="0.19151009712654113"/>
          <c:w val="0.94385038075832528"/>
          <c:h val="0.661557193086881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Hoja2!$P$43</c:f>
              <c:strCache>
                <c:ptCount val="1"/>
                <c:pt idx="0">
                  <c:v>18 to 29</c:v>
                </c:pt>
              </c:strCache>
            </c:strRef>
          </c:tx>
          <c:spPr>
            <a:solidFill>
              <a:schemeClr val="accent1">
                <a:tint val="6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A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Hoja2!$Q$42:$S$42</c:f>
              <c:strCache>
                <c:ptCount val="3"/>
                <c:pt idx="0">
                  <c:v>Internet</c:v>
                </c:pt>
                <c:pt idx="1">
                  <c:v>Computer</c:v>
                </c:pt>
                <c:pt idx="2">
                  <c:v>Mobile phone</c:v>
                </c:pt>
              </c:strCache>
            </c:strRef>
          </c:cat>
          <c:val>
            <c:numRef>
              <c:f>Hoja2!$Q$43:$S$43</c:f>
              <c:numCache>
                <c:formatCode>General</c:formatCode>
                <c:ptCount val="3"/>
                <c:pt idx="0">
                  <c:v>95.9</c:v>
                </c:pt>
                <c:pt idx="1">
                  <c:v>67.8</c:v>
                </c:pt>
                <c:pt idx="2">
                  <c:v>97.6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224-4321-B42D-6066C1A8812B}"/>
            </c:ext>
          </c:extLst>
        </c:ser>
        <c:ser>
          <c:idx val="1"/>
          <c:order val="1"/>
          <c:tx>
            <c:strRef>
              <c:f>Hoja2!$P$44</c:f>
              <c:strCache>
                <c:ptCount val="1"/>
                <c:pt idx="0">
                  <c:v>30 to 64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A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Hoja2!$Q$42:$S$42</c:f>
              <c:strCache>
                <c:ptCount val="3"/>
                <c:pt idx="0">
                  <c:v>Internet</c:v>
                </c:pt>
                <c:pt idx="1">
                  <c:v>Computer</c:v>
                </c:pt>
                <c:pt idx="2">
                  <c:v>Mobile phone</c:v>
                </c:pt>
              </c:strCache>
            </c:strRef>
          </c:cat>
          <c:val>
            <c:numRef>
              <c:f>Hoja2!$Q$44:$S$44</c:f>
              <c:numCache>
                <c:formatCode>0.0</c:formatCode>
                <c:ptCount val="3"/>
                <c:pt idx="0">
                  <c:v>96.4</c:v>
                </c:pt>
                <c:pt idx="1">
                  <c:v>55.6</c:v>
                </c:pt>
                <c:pt idx="2" formatCode="General">
                  <c:v>97.8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224-4321-B42D-6066C1A8812B}"/>
            </c:ext>
          </c:extLst>
        </c:ser>
        <c:ser>
          <c:idx val="2"/>
          <c:order val="2"/>
          <c:tx>
            <c:strRef>
              <c:f>Hoja2!$P$45</c:f>
              <c:strCache>
                <c:ptCount val="1"/>
                <c:pt idx="0">
                  <c:v>65 and over</c:v>
                </c:pt>
              </c:strCache>
            </c:strRef>
          </c:tx>
          <c:spPr>
            <a:solidFill>
              <a:schemeClr val="accent1">
                <a:shade val="65000"/>
              </a:schemeClr>
            </a:solidFill>
            <a:ln>
              <a:noFill/>
            </a:ln>
            <a:effectLst/>
          </c:spPr>
          <c:invertIfNegative val="0"/>
          <c:dLbls>
            <c:spPr>
              <a:solidFill>
                <a:srgbClr val="F3E15B"/>
              </a:solidFill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A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Hoja2!$Q$42:$S$42</c:f>
              <c:strCache>
                <c:ptCount val="3"/>
                <c:pt idx="0">
                  <c:v>Internet</c:v>
                </c:pt>
                <c:pt idx="1">
                  <c:v>Computer</c:v>
                </c:pt>
                <c:pt idx="2">
                  <c:v>Mobile phone</c:v>
                </c:pt>
              </c:strCache>
            </c:strRef>
          </c:cat>
          <c:val>
            <c:numRef>
              <c:f>Hoja2!$Q$45:$S$45</c:f>
              <c:numCache>
                <c:formatCode>0.0</c:formatCode>
                <c:ptCount val="3"/>
                <c:pt idx="0" formatCode="0.00">
                  <c:v>66.7</c:v>
                </c:pt>
                <c:pt idx="1">
                  <c:v>24.7</c:v>
                </c:pt>
                <c:pt idx="2" formatCode="General">
                  <c:v>80.7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224-4321-B42D-6066C1A8812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982292608"/>
        <c:axId val="730196784"/>
      </c:barChart>
      <c:catAx>
        <c:axId val="98229260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1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AR"/>
          </a:p>
        </c:txPr>
        <c:crossAx val="730196784"/>
        <c:crosses val="autoZero"/>
        <c:auto val="1"/>
        <c:lblAlgn val="ctr"/>
        <c:lblOffset val="100"/>
        <c:noMultiLvlLbl val="0"/>
      </c:catAx>
      <c:valAx>
        <c:axId val="730196784"/>
        <c:scaling>
          <c:orientation val="minMax"/>
          <c:max val="100"/>
        </c:scaling>
        <c:delete val="1"/>
        <c:axPos val="l"/>
        <c:numFmt formatCode="General" sourceLinked="1"/>
        <c:majorTickMark val="none"/>
        <c:minorTickMark val="none"/>
        <c:tickLblPos val="nextTo"/>
        <c:crossAx val="9822926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AR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A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A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colors4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800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064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0531990-2DD6-475B-9B57-D5478477932D}" type="doc">
      <dgm:prSet loTypeId="urn:microsoft.com/office/officeart/2005/8/layout/venn2" loCatId="relationship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es-AR"/>
        </a:p>
      </dgm:t>
    </dgm:pt>
    <dgm:pt modelId="{3D45BD4F-6AF4-48F0-B5AB-10A7C79D7EF0}">
      <dgm:prSet phldrT="[Texto]" custT="1"/>
      <dgm:spPr/>
      <dgm:t>
        <a:bodyPr/>
        <a:lstStyle/>
        <a:p>
          <a:r>
            <a:rPr lang="en-GB" sz="1600" b="1" noProof="0" dirty="0"/>
            <a:t>Technologies</a:t>
          </a:r>
        </a:p>
      </dgm:t>
    </dgm:pt>
    <dgm:pt modelId="{2DFABA0B-663F-4335-9D1E-E2F8070BDA9D}" type="parTrans" cxnId="{294DA311-CA42-4E76-A0A9-A5E6B5B10DCA}">
      <dgm:prSet/>
      <dgm:spPr/>
      <dgm:t>
        <a:bodyPr/>
        <a:lstStyle/>
        <a:p>
          <a:endParaRPr lang="en-GB" sz="1600" b="1" noProof="0" dirty="0"/>
        </a:p>
      </dgm:t>
    </dgm:pt>
    <dgm:pt modelId="{396348B5-CFD8-4D13-9C97-C0DA2EBD4662}" type="sibTrans" cxnId="{294DA311-CA42-4E76-A0A9-A5E6B5B10DCA}">
      <dgm:prSet/>
      <dgm:spPr/>
      <dgm:t>
        <a:bodyPr/>
        <a:lstStyle/>
        <a:p>
          <a:endParaRPr lang="en-GB" sz="1600" b="1" noProof="0" dirty="0"/>
        </a:p>
      </dgm:t>
    </dgm:pt>
    <dgm:pt modelId="{A66D91F4-E394-4589-9D7C-541F580789EA}">
      <dgm:prSet phldrT="[Texto]" custT="1"/>
      <dgm:spPr/>
      <dgm:t>
        <a:bodyPr/>
        <a:lstStyle/>
        <a:p>
          <a:r>
            <a:rPr lang="en-GB" sz="1600" b="1" noProof="0" dirty="0"/>
            <a:t>Information technologies</a:t>
          </a:r>
        </a:p>
      </dgm:t>
    </dgm:pt>
    <dgm:pt modelId="{AD0A0FC4-7C18-4C98-88B1-42047982C454}" type="parTrans" cxnId="{182A44C7-46FF-4930-B0F7-CC59037C2175}">
      <dgm:prSet/>
      <dgm:spPr/>
      <dgm:t>
        <a:bodyPr/>
        <a:lstStyle/>
        <a:p>
          <a:endParaRPr lang="en-GB" sz="1600" b="1" noProof="0" dirty="0"/>
        </a:p>
      </dgm:t>
    </dgm:pt>
    <dgm:pt modelId="{2173F247-AF30-4861-8512-311A669075EB}" type="sibTrans" cxnId="{182A44C7-46FF-4930-B0F7-CC59037C2175}">
      <dgm:prSet/>
      <dgm:spPr/>
      <dgm:t>
        <a:bodyPr/>
        <a:lstStyle/>
        <a:p>
          <a:endParaRPr lang="en-GB" sz="1600" b="1" noProof="0" dirty="0"/>
        </a:p>
      </dgm:t>
    </dgm:pt>
    <dgm:pt modelId="{356BE256-3585-4C96-A213-50343EC29194}">
      <dgm:prSet phldrT="[Texto]" custT="1"/>
      <dgm:spPr>
        <a:solidFill>
          <a:srgbClr val="9ABDD2"/>
        </a:solidFill>
      </dgm:spPr>
      <dgm:t>
        <a:bodyPr/>
        <a:lstStyle/>
        <a:p>
          <a:r>
            <a:rPr lang="en-GB" sz="1600" b="1" noProof="0" dirty="0"/>
            <a:t>Digital technologies</a:t>
          </a:r>
        </a:p>
      </dgm:t>
    </dgm:pt>
    <dgm:pt modelId="{120439B2-6713-471C-97CB-795E5A65447B}" type="parTrans" cxnId="{7A7E2DC9-3216-49F3-B96A-BFB23865C312}">
      <dgm:prSet/>
      <dgm:spPr/>
      <dgm:t>
        <a:bodyPr/>
        <a:lstStyle/>
        <a:p>
          <a:endParaRPr lang="en-GB" sz="1600" b="1" noProof="0" dirty="0"/>
        </a:p>
      </dgm:t>
    </dgm:pt>
    <dgm:pt modelId="{26BE047C-94A0-4B15-86BF-677356B10FE3}" type="sibTrans" cxnId="{7A7E2DC9-3216-49F3-B96A-BFB23865C312}">
      <dgm:prSet/>
      <dgm:spPr/>
      <dgm:t>
        <a:bodyPr/>
        <a:lstStyle/>
        <a:p>
          <a:endParaRPr lang="en-GB" sz="1600" b="1" noProof="0" dirty="0"/>
        </a:p>
      </dgm:t>
    </dgm:pt>
    <dgm:pt modelId="{604A6360-77E4-4874-8256-A5D8FF4DE4AA}" type="pres">
      <dgm:prSet presAssocID="{30531990-2DD6-475B-9B57-D5478477932D}" presName="Name0" presStyleCnt="0">
        <dgm:presLayoutVars>
          <dgm:chMax val="7"/>
          <dgm:resizeHandles val="exact"/>
        </dgm:presLayoutVars>
      </dgm:prSet>
      <dgm:spPr/>
    </dgm:pt>
    <dgm:pt modelId="{B354F9A5-72A8-41C9-8EF7-CC825525AC27}" type="pres">
      <dgm:prSet presAssocID="{30531990-2DD6-475B-9B57-D5478477932D}" presName="comp1" presStyleCnt="0"/>
      <dgm:spPr/>
    </dgm:pt>
    <dgm:pt modelId="{824850B9-AC7A-4A16-AD20-D6B33EEB5C02}" type="pres">
      <dgm:prSet presAssocID="{30531990-2DD6-475B-9B57-D5478477932D}" presName="circle1" presStyleLbl="node1" presStyleIdx="0" presStyleCnt="3" custScaleX="129477"/>
      <dgm:spPr/>
    </dgm:pt>
    <dgm:pt modelId="{5E5FF304-94C5-47AF-8C02-91190787F69D}" type="pres">
      <dgm:prSet presAssocID="{30531990-2DD6-475B-9B57-D5478477932D}" presName="c1text" presStyleLbl="node1" presStyleIdx="0" presStyleCnt="3">
        <dgm:presLayoutVars>
          <dgm:bulletEnabled val="1"/>
        </dgm:presLayoutVars>
      </dgm:prSet>
      <dgm:spPr/>
    </dgm:pt>
    <dgm:pt modelId="{2112AEBE-7BFA-4B6A-B893-B31DCF82112D}" type="pres">
      <dgm:prSet presAssocID="{30531990-2DD6-475B-9B57-D5478477932D}" presName="comp2" presStyleCnt="0"/>
      <dgm:spPr/>
    </dgm:pt>
    <dgm:pt modelId="{4376FEEC-F11B-43EA-BF69-FAFD2820D1FB}" type="pres">
      <dgm:prSet presAssocID="{30531990-2DD6-475B-9B57-D5478477932D}" presName="circle2" presStyleLbl="node1" presStyleIdx="1" presStyleCnt="3" custScaleX="121047"/>
      <dgm:spPr/>
    </dgm:pt>
    <dgm:pt modelId="{90A74DFB-6170-4A32-9A8D-D7F01FF0DEF0}" type="pres">
      <dgm:prSet presAssocID="{30531990-2DD6-475B-9B57-D5478477932D}" presName="c2text" presStyleLbl="node1" presStyleIdx="1" presStyleCnt="3">
        <dgm:presLayoutVars>
          <dgm:bulletEnabled val="1"/>
        </dgm:presLayoutVars>
      </dgm:prSet>
      <dgm:spPr/>
    </dgm:pt>
    <dgm:pt modelId="{98EEC5D9-9B1C-4D56-8C09-965C28F09CBC}" type="pres">
      <dgm:prSet presAssocID="{30531990-2DD6-475B-9B57-D5478477932D}" presName="comp3" presStyleCnt="0"/>
      <dgm:spPr/>
    </dgm:pt>
    <dgm:pt modelId="{BC973DDB-965B-4B88-AEB1-8D7DB7499AD2}" type="pres">
      <dgm:prSet presAssocID="{30531990-2DD6-475B-9B57-D5478477932D}" presName="circle3" presStyleLbl="node1" presStyleIdx="2" presStyleCnt="3" custScaleX="124250"/>
      <dgm:spPr/>
    </dgm:pt>
    <dgm:pt modelId="{6D78916A-3E0A-4406-8A74-3F0203A45A2D}" type="pres">
      <dgm:prSet presAssocID="{30531990-2DD6-475B-9B57-D5478477932D}" presName="c3text" presStyleLbl="node1" presStyleIdx="2" presStyleCnt="3">
        <dgm:presLayoutVars>
          <dgm:bulletEnabled val="1"/>
        </dgm:presLayoutVars>
      </dgm:prSet>
      <dgm:spPr/>
    </dgm:pt>
  </dgm:ptLst>
  <dgm:cxnLst>
    <dgm:cxn modelId="{294DA311-CA42-4E76-A0A9-A5E6B5B10DCA}" srcId="{30531990-2DD6-475B-9B57-D5478477932D}" destId="{3D45BD4F-6AF4-48F0-B5AB-10A7C79D7EF0}" srcOrd="0" destOrd="0" parTransId="{2DFABA0B-663F-4335-9D1E-E2F8070BDA9D}" sibTransId="{396348B5-CFD8-4D13-9C97-C0DA2EBD4662}"/>
    <dgm:cxn modelId="{6859971D-B7B3-4F94-853E-2BF3D6DA1905}" type="presOf" srcId="{356BE256-3585-4C96-A213-50343EC29194}" destId="{6D78916A-3E0A-4406-8A74-3F0203A45A2D}" srcOrd="1" destOrd="0" presId="urn:microsoft.com/office/officeart/2005/8/layout/venn2"/>
    <dgm:cxn modelId="{8A093231-42D9-4EDC-A8FF-9E4D256BDEBF}" type="presOf" srcId="{3D45BD4F-6AF4-48F0-B5AB-10A7C79D7EF0}" destId="{824850B9-AC7A-4A16-AD20-D6B33EEB5C02}" srcOrd="0" destOrd="0" presId="urn:microsoft.com/office/officeart/2005/8/layout/venn2"/>
    <dgm:cxn modelId="{D8E01151-0592-4055-88FD-C9B2C7F15510}" type="presOf" srcId="{3D45BD4F-6AF4-48F0-B5AB-10A7C79D7EF0}" destId="{5E5FF304-94C5-47AF-8C02-91190787F69D}" srcOrd="1" destOrd="0" presId="urn:microsoft.com/office/officeart/2005/8/layout/venn2"/>
    <dgm:cxn modelId="{EFE3E17F-C1A8-420B-AC36-35CB63E77599}" type="presOf" srcId="{A66D91F4-E394-4589-9D7C-541F580789EA}" destId="{90A74DFB-6170-4A32-9A8D-D7F01FF0DEF0}" srcOrd="1" destOrd="0" presId="urn:microsoft.com/office/officeart/2005/8/layout/venn2"/>
    <dgm:cxn modelId="{33ED5683-19AC-40C4-B0DB-E5D8A50FB51C}" type="presOf" srcId="{356BE256-3585-4C96-A213-50343EC29194}" destId="{BC973DDB-965B-4B88-AEB1-8D7DB7499AD2}" srcOrd="0" destOrd="0" presId="urn:microsoft.com/office/officeart/2005/8/layout/venn2"/>
    <dgm:cxn modelId="{182A44C7-46FF-4930-B0F7-CC59037C2175}" srcId="{30531990-2DD6-475B-9B57-D5478477932D}" destId="{A66D91F4-E394-4589-9D7C-541F580789EA}" srcOrd="1" destOrd="0" parTransId="{AD0A0FC4-7C18-4C98-88B1-42047982C454}" sibTransId="{2173F247-AF30-4861-8512-311A669075EB}"/>
    <dgm:cxn modelId="{7A7E2DC9-3216-49F3-B96A-BFB23865C312}" srcId="{30531990-2DD6-475B-9B57-D5478477932D}" destId="{356BE256-3585-4C96-A213-50343EC29194}" srcOrd="2" destOrd="0" parTransId="{120439B2-6713-471C-97CB-795E5A65447B}" sibTransId="{26BE047C-94A0-4B15-86BF-677356B10FE3}"/>
    <dgm:cxn modelId="{83D643EE-EA9A-4A0B-B005-BDF34714448F}" type="presOf" srcId="{A66D91F4-E394-4589-9D7C-541F580789EA}" destId="{4376FEEC-F11B-43EA-BF69-FAFD2820D1FB}" srcOrd="0" destOrd="0" presId="urn:microsoft.com/office/officeart/2005/8/layout/venn2"/>
    <dgm:cxn modelId="{3A4246F8-380A-4615-B42B-27543737AB26}" type="presOf" srcId="{30531990-2DD6-475B-9B57-D5478477932D}" destId="{604A6360-77E4-4874-8256-A5D8FF4DE4AA}" srcOrd="0" destOrd="0" presId="urn:microsoft.com/office/officeart/2005/8/layout/venn2"/>
    <dgm:cxn modelId="{45DE9DBE-3A67-41A0-8FFF-07C7DE6882AC}" type="presParOf" srcId="{604A6360-77E4-4874-8256-A5D8FF4DE4AA}" destId="{B354F9A5-72A8-41C9-8EF7-CC825525AC27}" srcOrd="0" destOrd="0" presId="urn:microsoft.com/office/officeart/2005/8/layout/venn2"/>
    <dgm:cxn modelId="{9B9F4735-814D-4BC5-A80D-3A5177F4D4EA}" type="presParOf" srcId="{B354F9A5-72A8-41C9-8EF7-CC825525AC27}" destId="{824850B9-AC7A-4A16-AD20-D6B33EEB5C02}" srcOrd="0" destOrd="0" presId="urn:microsoft.com/office/officeart/2005/8/layout/venn2"/>
    <dgm:cxn modelId="{B11D9542-E3FA-48D5-B575-3292C284E084}" type="presParOf" srcId="{B354F9A5-72A8-41C9-8EF7-CC825525AC27}" destId="{5E5FF304-94C5-47AF-8C02-91190787F69D}" srcOrd="1" destOrd="0" presId="urn:microsoft.com/office/officeart/2005/8/layout/venn2"/>
    <dgm:cxn modelId="{77350F72-52E1-4521-B476-02E5EA7ADD85}" type="presParOf" srcId="{604A6360-77E4-4874-8256-A5D8FF4DE4AA}" destId="{2112AEBE-7BFA-4B6A-B893-B31DCF82112D}" srcOrd="1" destOrd="0" presId="urn:microsoft.com/office/officeart/2005/8/layout/venn2"/>
    <dgm:cxn modelId="{FBCD1836-EAA0-43CC-886F-303FCA53E022}" type="presParOf" srcId="{2112AEBE-7BFA-4B6A-B893-B31DCF82112D}" destId="{4376FEEC-F11B-43EA-BF69-FAFD2820D1FB}" srcOrd="0" destOrd="0" presId="urn:microsoft.com/office/officeart/2005/8/layout/venn2"/>
    <dgm:cxn modelId="{CE07015B-B734-4CAD-A46A-DF986D4D3BC7}" type="presParOf" srcId="{2112AEBE-7BFA-4B6A-B893-B31DCF82112D}" destId="{90A74DFB-6170-4A32-9A8D-D7F01FF0DEF0}" srcOrd="1" destOrd="0" presId="urn:microsoft.com/office/officeart/2005/8/layout/venn2"/>
    <dgm:cxn modelId="{C2FFDB3E-E6F3-45F7-9619-9F207B5558AC}" type="presParOf" srcId="{604A6360-77E4-4874-8256-A5D8FF4DE4AA}" destId="{98EEC5D9-9B1C-4D56-8C09-965C28F09CBC}" srcOrd="2" destOrd="0" presId="urn:microsoft.com/office/officeart/2005/8/layout/venn2"/>
    <dgm:cxn modelId="{86976A00-F950-4BFC-A4E7-CE0F52EB9E50}" type="presParOf" srcId="{98EEC5D9-9B1C-4D56-8C09-965C28F09CBC}" destId="{BC973DDB-965B-4B88-AEB1-8D7DB7499AD2}" srcOrd="0" destOrd="0" presId="urn:microsoft.com/office/officeart/2005/8/layout/venn2"/>
    <dgm:cxn modelId="{BC748AF5-01B0-489E-B790-A362E0EA1142}" type="presParOf" srcId="{98EEC5D9-9B1C-4D56-8C09-965C28F09CBC}" destId="{6D78916A-3E0A-4406-8A74-3F0203A45A2D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55D74E1-A216-4A29-B76F-B22E8BDB5878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AR"/>
        </a:p>
      </dgm:t>
    </dgm:pt>
    <dgm:pt modelId="{22021A13-77B0-4EFA-8B6E-669FB98E37B4}">
      <dgm:prSet phldrT="[Texto]"/>
      <dgm:spPr/>
      <dgm:t>
        <a:bodyPr/>
        <a:lstStyle/>
        <a:p>
          <a:r>
            <a:rPr lang="es-AR" dirty="0"/>
            <a:t>Digital divide</a:t>
          </a:r>
        </a:p>
      </dgm:t>
    </dgm:pt>
    <dgm:pt modelId="{C172D87D-A734-4560-9825-0C532BDF7266}" type="parTrans" cxnId="{4ED08CFB-55E1-4504-BB26-7152A4B95974}">
      <dgm:prSet/>
      <dgm:spPr/>
      <dgm:t>
        <a:bodyPr/>
        <a:lstStyle/>
        <a:p>
          <a:endParaRPr lang="es-AR"/>
        </a:p>
      </dgm:t>
    </dgm:pt>
    <dgm:pt modelId="{4D034AF6-8C2E-4738-AC5B-307C641C48A9}" type="sibTrans" cxnId="{4ED08CFB-55E1-4504-BB26-7152A4B95974}">
      <dgm:prSet/>
      <dgm:spPr/>
      <dgm:t>
        <a:bodyPr/>
        <a:lstStyle/>
        <a:p>
          <a:endParaRPr lang="es-AR"/>
        </a:p>
      </dgm:t>
    </dgm:pt>
    <dgm:pt modelId="{D3C390FA-4CF8-41B4-B1B5-33A79E5C1EB8}">
      <dgm:prSet phldrT="[Texto]"/>
      <dgm:spPr/>
      <dgm:t>
        <a:bodyPr/>
        <a:lstStyle/>
        <a:p>
          <a:r>
            <a:rPr lang="en-GB" noProof="0" dirty="0"/>
            <a:t>Generational</a:t>
          </a:r>
          <a:r>
            <a:rPr lang="es-AR" dirty="0"/>
            <a:t> gap</a:t>
          </a:r>
        </a:p>
      </dgm:t>
    </dgm:pt>
    <dgm:pt modelId="{AC7BD41F-1301-4810-B2CF-09B4AE13A7FF}" type="parTrans" cxnId="{E60C1B5A-2EE3-4642-A103-7F852034821F}">
      <dgm:prSet/>
      <dgm:spPr/>
      <dgm:t>
        <a:bodyPr/>
        <a:lstStyle/>
        <a:p>
          <a:endParaRPr lang="es-AR"/>
        </a:p>
      </dgm:t>
    </dgm:pt>
    <dgm:pt modelId="{5E369502-D572-40C2-9D68-4AF3678617B1}" type="sibTrans" cxnId="{E60C1B5A-2EE3-4642-A103-7F852034821F}">
      <dgm:prSet/>
      <dgm:spPr/>
      <dgm:t>
        <a:bodyPr/>
        <a:lstStyle/>
        <a:p>
          <a:endParaRPr lang="es-AR"/>
        </a:p>
      </dgm:t>
    </dgm:pt>
    <dgm:pt modelId="{DD7C9835-F072-4A95-82CC-1115980DF2C6}">
      <dgm:prSet phldrT="[Texto]"/>
      <dgm:spPr/>
      <dgm:t>
        <a:bodyPr/>
        <a:lstStyle/>
        <a:p>
          <a:r>
            <a:rPr lang="es-AR" dirty="0"/>
            <a:t>Grey digital divide</a:t>
          </a:r>
        </a:p>
      </dgm:t>
    </dgm:pt>
    <dgm:pt modelId="{9A99ABCA-F191-41C5-92BC-8E7408D86A38}" type="parTrans" cxnId="{4F9D4C51-86D3-46AE-9461-CB176195C303}">
      <dgm:prSet/>
      <dgm:spPr/>
      <dgm:t>
        <a:bodyPr/>
        <a:lstStyle/>
        <a:p>
          <a:endParaRPr lang="es-AR"/>
        </a:p>
      </dgm:t>
    </dgm:pt>
    <dgm:pt modelId="{35EE6C29-39AA-4270-9E28-C6472F52631F}" type="sibTrans" cxnId="{4F9D4C51-86D3-46AE-9461-CB176195C303}">
      <dgm:prSet/>
      <dgm:spPr/>
      <dgm:t>
        <a:bodyPr/>
        <a:lstStyle/>
        <a:p>
          <a:endParaRPr lang="es-AR"/>
        </a:p>
      </dgm:t>
    </dgm:pt>
    <dgm:pt modelId="{26FF7F75-F2C3-46F3-9CE9-10D2051508B4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noProof="0" dirty="0"/>
            <a:t>Digital natives /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GB" noProof="0" dirty="0"/>
            <a:t>Digital immigrants </a:t>
          </a:r>
        </a:p>
      </dgm:t>
    </dgm:pt>
    <dgm:pt modelId="{15846665-04F1-4F9C-A306-C22E6D4AE539}" type="parTrans" cxnId="{68AFC999-D983-4CC8-839E-73FD620AEBBC}">
      <dgm:prSet/>
      <dgm:spPr/>
      <dgm:t>
        <a:bodyPr/>
        <a:lstStyle/>
        <a:p>
          <a:endParaRPr lang="es-AR"/>
        </a:p>
      </dgm:t>
    </dgm:pt>
    <dgm:pt modelId="{2399DFD1-974B-4114-8BE5-98F01CA20BE8}" type="sibTrans" cxnId="{68AFC999-D983-4CC8-839E-73FD620AEBBC}">
      <dgm:prSet/>
      <dgm:spPr/>
      <dgm:t>
        <a:bodyPr/>
        <a:lstStyle/>
        <a:p>
          <a:endParaRPr lang="es-AR"/>
        </a:p>
      </dgm:t>
    </dgm:pt>
    <dgm:pt modelId="{AAD8C6DE-5340-4123-B20A-A4FA55819AD9}" type="pres">
      <dgm:prSet presAssocID="{155D74E1-A216-4A29-B76F-B22E8BDB5878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9A75481D-AA7E-40EA-9CBD-52593E278A1B}" type="pres">
      <dgm:prSet presAssocID="{22021A13-77B0-4EFA-8B6E-669FB98E37B4}" presName="root1" presStyleCnt="0"/>
      <dgm:spPr/>
    </dgm:pt>
    <dgm:pt modelId="{AF00E062-90A2-419D-9261-EE6662DC030C}" type="pres">
      <dgm:prSet presAssocID="{22021A13-77B0-4EFA-8B6E-669FB98E37B4}" presName="LevelOneTextNode" presStyleLbl="node0" presStyleIdx="0" presStyleCnt="1">
        <dgm:presLayoutVars>
          <dgm:chPref val="3"/>
        </dgm:presLayoutVars>
      </dgm:prSet>
      <dgm:spPr/>
    </dgm:pt>
    <dgm:pt modelId="{C0C3C070-E2D6-4E66-BA93-9C17627E0AD0}" type="pres">
      <dgm:prSet presAssocID="{22021A13-77B0-4EFA-8B6E-669FB98E37B4}" presName="level2hierChild" presStyleCnt="0"/>
      <dgm:spPr/>
    </dgm:pt>
    <dgm:pt modelId="{BACB2D5C-6A06-4B28-94DA-33D132ED7830}" type="pres">
      <dgm:prSet presAssocID="{AC7BD41F-1301-4810-B2CF-09B4AE13A7FF}" presName="conn2-1" presStyleLbl="parChTrans1D2" presStyleIdx="0" presStyleCnt="3"/>
      <dgm:spPr/>
    </dgm:pt>
    <dgm:pt modelId="{A121B440-C249-4E2A-B1E8-1F81CA950E42}" type="pres">
      <dgm:prSet presAssocID="{AC7BD41F-1301-4810-B2CF-09B4AE13A7FF}" presName="connTx" presStyleLbl="parChTrans1D2" presStyleIdx="0" presStyleCnt="3"/>
      <dgm:spPr/>
    </dgm:pt>
    <dgm:pt modelId="{68E61ECA-CAE3-40F2-BBF5-2737CA6528A9}" type="pres">
      <dgm:prSet presAssocID="{D3C390FA-4CF8-41B4-B1B5-33A79E5C1EB8}" presName="root2" presStyleCnt="0"/>
      <dgm:spPr/>
    </dgm:pt>
    <dgm:pt modelId="{E470A3D5-8295-4B24-9E82-3B3211C5867D}" type="pres">
      <dgm:prSet presAssocID="{D3C390FA-4CF8-41B4-B1B5-33A79E5C1EB8}" presName="LevelTwoTextNode" presStyleLbl="node2" presStyleIdx="0" presStyleCnt="3" custScaleX="125789">
        <dgm:presLayoutVars>
          <dgm:chPref val="3"/>
        </dgm:presLayoutVars>
      </dgm:prSet>
      <dgm:spPr/>
    </dgm:pt>
    <dgm:pt modelId="{3330C671-1B76-41CC-8353-D721908BD111}" type="pres">
      <dgm:prSet presAssocID="{D3C390FA-4CF8-41B4-B1B5-33A79E5C1EB8}" presName="level3hierChild" presStyleCnt="0"/>
      <dgm:spPr/>
    </dgm:pt>
    <dgm:pt modelId="{F95F8B6A-C199-4A28-AF4B-E6424E7CC6DF}" type="pres">
      <dgm:prSet presAssocID="{9A99ABCA-F191-41C5-92BC-8E7408D86A38}" presName="conn2-1" presStyleLbl="parChTrans1D2" presStyleIdx="1" presStyleCnt="3"/>
      <dgm:spPr/>
    </dgm:pt>
    <dgm:pt modelId="{7A2B0CFE-3BDE-48F7-A01D-7704E61BFB70}" type="pres">
      <dgm:prSet presAssocID="{9A99ABCA-F191-41C5-92BC-8E7408D86A38}" presName="connTx" presStyleLbl="parChTrans1D2" presStyleIdx="1" presStyleCnt="3"/>
      <dgm:spPr/>
    </dgm:pt>
    <dgm:pt modelId="{B9A7C11B-4D81-4BFC-81E1-0E51D6C0C64A}" type="pres">
      <dgm:prSet presAssocID="{DD7C9835-F072-4A95-82CC-1115980DF2C6}" presName="root2" presStyleCnt="0"/>
      <dgm:spPr/>
    </dgm:pt>
    <dgm:pt modelId="{AA8A37FD-4401-4774-ADDE-5A41D8FAB436}" type="pres">
      <dgm:prSet presAssocID="{DD7C9835-F072-4A95-82CC-1115980DF2C6}" presName="LevelTwoTextNode" presStyleLbl="node2" presStyleIdx="1" presStyleCnt="3" custScaleX="125794">
        <dgm:presLayoutVars>
          <dgm:chPref val="3"/>
        </dgm:presLayoutVars>
      </dgm:prSet>
      <dgm:spPr/>
    </dgm:pt>
    <dgm:pt modelId="{174149A5-8389-4B9B-AF26-4A08ED18D5DD}" type="pres">
      <dgm:prSet presAssocID="{DD7C9835-F072-4A95-82CC-1115980DF2C6}" presName="level3hierChild" presStyleCnt="0"/>
      <dgm:spPr/>
    </dgm:pt>
    <dgm:pt modelId="{E6592EE0-59D4-4C2A-93A3-E31933379872}" type="pres">
      <dgm:prSet presAssocID="{15846665-04F1-4F9C-A306-C22E6D4AE539}" presName="conn2-1" presStyleLbl="parChTrans1D2" presStyleIdx="2" presStyleCnt="3"/>
      <dgm:spPr/>
    </dgm:pt>
    <dgm:pt modelId="{0EEF15A6-7C42-42D7-98B1-81E7A0FD2BA2}" type="pres">
      <dgm:prSet presAssocID="{15846665-04F1-4F9C-A306-C22E6D4AE539}" presName="connTx" presStyleLbl="parChTrans1D2" presStyleIdx="2" presStyleCnt="3"/>
      <dgm:spPr/>
    </dgm:pt>
    <dgm:pt modelId="{A693FF98-A67F-4325-9253-2A8EE8CF90AD}" type="pres">
      <dgm:prSet presAssocID="{26FF7F75-F2C3-46F3-9CE9-10D2051508B4}" presName="root2" presStyleCnt="0"/>
      <dgm:spPr/>
    </dgm:pt>
    <dgm:pt modelId="{1AEBC61C-4678-4607-979C-0B0803BA6410}" type="pres">
      <dgm:prSet presAssocID="{26FF7F75-F2C3-46F3-9CE9-10D2051508B4}" presName="LevelTwoTextNode" presStyleLbl="node2" presStyleIdx="2" presStyleCnt="3" custScaleX="127378">
        <dgm:presLayoutVars>
          <dgm:chPref val="3"/>
        </dgm:presLayoutVars>
      </dgm:prSet>
      <dgm:spPr/>
    </dgm:pt>
    <dgm:pt modelId="{AD44D274-0B6F-4E06-BA6D-C8F57817B45E}" type="pres">
      <dgm:prSet presAssocID="{26FF7F75-F2C3-46F3-9CE9-10D2051508B4}" presName="level3hierChild" presStyleCnt="0"/>
      <dgm:spPr/>
    </dgm:pt>
  </dgm:ptLst>
  <dgm:cxnLst>
    <dgm:cxn modelId="{778E2006-9C91-4172-87F8-C62796334FDE}" type="presOf" srcId="{155D74E1-A216-4A29-B76F-B22E8BDB5878}" destId="{AAD8C6DE-5340-4123-B20A-A4FA55819AD9}" srcOrd="0" destOrd="0" presId="urn:microsoft.com/office/officeart/2005/8/layout/hierarchy2"/>
    <dgm:cxn modelId="{407AAB09-4EEE-4DF1-AFCC-0FA072EC5874}" type="presOf" srcId="{15846665-04F1-4F9C-A306-C22E6D4AE539}" destId="{0EEF15A6-7C42-42D7-98B1-81E7A0FD2BA2}" srcOrd="1" destOrd="0" presId="urn:microsoft.com/office/officeart/2005/8/layout/hierarchy2"/>
    <dgm:cxn modelId="{0E2AA925-D996-4D68-B8E4-10A7DAB11C51}" type="presOf" srcId="{15846665-04F1-4F9C-A306-C22E6D4AE539}" destId="{E6592EE0-59D4-4C2A-93A3-E31933379872}" srcOrd="0" destOrd="0" presId="urn:microsoft.com/office/officeart/2005/8/layout/hierarchy2"/>
    <dgm:cxn modelId="{310DE941-192D-4B27-9F84-B806500D517C}" type="presOf" srcId="{9A99ABCA-F191-41C5-92BC-8E7408D86A38}" destId="{F95F8B6A-C199-4A28-AF4B-E6424E7CC6DF}" srcOrd="0" destOrd="0" presId="urn:microsoft.com/office/officeart/2005/8/layout/hierarchy2"/>
    <dgm:cxn modelId="{5A062A4C-D35A-421D-B157-CC3436B25A49}" type="presOf" srcId="{AC7BD41F-1301-4810-B2CF-09B4AE13A7FF}" destId="{A121B440-C249-4E2A-B1E8-1F81CA950E42}" srcOrd="1" destOrd="0" presId="urn:microsoft.com/office/officeart/2005/8/layout/hierarchy2"/>
    <dgm:cxn modelId="{4F9D4C51-86D3-46AE-9461-CB176195C303}" srcId="{22021A13-77B0-4EFA-8B6E-669FB98E37B4}" destId="{DD7C9835-F072-4A95-82CC-1115980DF2C6}" srcOrd="1" destOrd="0" parTransId="{9A99ABCA-F191-41C5-92BC-8E7408D86A38}" sibTransId="{35EE6C29-39AA-4270-9E28-C6472F52631F}"/>
    <dgm:cxn modelId="{135F3057-F98E-4512-B4B7-EC9A12C5C56D}" type="presOf" srcId="{AC7BD41F-1301-4810-B2CF-09B4AE13A7FF}" destId="{BACB2D5C-6A06-4B28-94DA-33D132ED7830}" srcOrd="0" destOrd="0" presId="urn:microsoft.com/office/officeart/2005/8/layout/hierarchy2"/>
    <dgm:cxn modelId="{E60C1B5A-2EE3-4642-A103-7F852034821F}" srcId="{22021A13-77B0-4EFA-8B6E-669FB98E37B4}" destId="{D3C390FA-4CF8-41B4-B1B5-33A79E5C1EB8}" srcOrd="0" destOrd="0" parTransId="{AC7BD41F-1301-4810-B2CF-09B4AE13A7FF}" sibTransId="{5E369502-D572-40C2-9D68-4AF3678617B1}"/>
    <dgm:cxn modelId="{FFC7DE8C-7A3D-4812-B950-653D3077F961}" type="presOf" srcId="{D3C390FA-4CF8-41B4-B1B5-33A79E5C1EB8}" destId="{E470A3D5-8295-4B24-9E82-3B3211C5867D}" srcOrd="0" destOrd="0" presId="urn:microsoft.com/office/officeart/2005/8/layout/hierarchy2"/>
    <dgm:cxn modelId="{68AFC999-D983-4CC8-839E-73FD620AEBBC}" srcId="{22021A13-77B0-4EFA-8B6E-669FB98E37B4}" destId="{26FF7F75-F2C3-46F3-9CE9-10D2051508B4}" srcOrd="2" destOrd="0" parTransId="{15846665-04F1-4F9C-A306-C22E6D4AE539}" sibTransId="{2399DFD1-974B-4114-8BE5-98F01CA20BE8}"/>
    <dgm:cxn modelId="{2AF418A9-B033-40FB-BE35-2CDC5A7714FE}" type="presOf" srcId="{9A99ABCA-F191-41C5-92BC-8E7408D86A38}" destId="{7A2B0CFE-3BDE-48F7-A01D-7704E61BFB70}" srcOrd="1" destOrd="0" presId="urn:microsoft.com/office/officeart/2005/8/layout/hierarchy2"/>
    <dgm:cxn modelId="{93B207BC-5C23-4D78-B563-D00F6A42DE57}" type="presOf" srcId="{DD7C9835-F072-4A95-82CC-1115980DF2C6}" destId="{AA8A37FD-4401-4774-ADDE-5A41D8FAB436}" srcOrd="0" destOrd="0" presId="urn:microsoft.com/office/officeart/2005/8/layout/hierarchy2"/>
    <dgm:cxn modelId="{1318A5DE-4854-494D-BB0B-324082B96591}" type="presOf" srcId="{26FF7F75-F2C3-46F3-9CE9-10D2051508B4}" destId="{1AEBC61C-4678-4607-979C-0B0803BA6410}" srcOrd="0" destOrd="0" presId="urn:microsoft.com/office/officeart/2005/8/layout/hierarchy2"/>
    <dgm:cxn modelId="{6DA76DE5-3E1F-4880-8C3E-0481EAC5FEFB}" type="presOf" srcId="{22021A13-77B0-4EFA-8B6E-669FB98E37B4}" destId="{AF00E062-90A2-419D-9261-EE6662DC030C}" srcOrd="0" destOrd="0" presId="urn:microsoft.com/office/officeart/2005/8/layout/hierarchy2"/>
    <dgm:cxn modelId="{4ED08CFB-55E1-4504-BB26-7152A4B95974}" srcId="{155D74E1-A216-4A29-B76F-B22E8BDB5878}" destId="{22021A13-77B0-4EFA-8B6E-669FB98E37B4}" srcOrd="0" destOrd="0" parTransId="{C172D87D-A734-4560-9825-0C532BDF7266}" sibTransId="{4D034AF6-8C2E-4738-AC5B-307C641C48A9}"/>
    <dgm:cxn modelId="{3E01C000-84E8-43D3-9460-5DDC506BAAE6}" type="presParOf" srcId="{AAD8C6DE-5340-4123-B20A-A4FA55819AD9}" destId="{9A75481D-AA7E-40EA-9CBD-52593E278A1B}" srcOrd="0" destOrd="0" presId="urn:microsoft.com/office/officeart/2005/8/layout/hierarchy2"/>
    <dgm:cxn modelId="{41E34A39-AD2D-4971-8E23-CEFB0914A9C9}" type="presParOf" srcId="{9A75481D-AA7E-40EA-9CBD-52593E278A1B}" destId="{AF00E062-90A2-419D-9261-EE6662DC030C}" srcOrd="0" destOrd="0" presId="urn:microsoft.com/office/officeart/2005/8/layout/hierarchy2"/>
    <dgm:cxn modelId="{A3F8971E-72AE-450E-B0B7-0746FD228930}" type="presParOf" srcId="{9A75481D-AA7E-40EA-9CBD-52593E278A1B}" destId="{C0C3C070-E2D6-4E66-BA93-9C17627E0AD0}" srcOrd="1" destOrd="0" presId="urn:microsoft.com/office/officeart/2005/8/layout/hierarchy2"/>
    <dgm:cxn modelId="{F83CCF4D-9B5A-433A-8484-6A60E046CFFA}" type="presParOf" srcId="{C0C3C070-E2D6-4E66-BA93-9C17627E0AD0}" destId="{BACB2D5C-6A06-4B28-94DA-33D132ED7830}" srcOrd="0" destOrd="0" presId="urn:microsoft.com/office/officeart/2005/8/layout/hierarchy2"/>
    <dgm:cxn modelId="{C254E228-B614-4E88-BD3D-0D9CCDC937DB}" type="presParOf" srcId="{BACB2D5C-6A06-4B28-94DA-33D132ED7830}" destId="{A121B440-C249-4E2A-B1E8-1F81CA950E42}" srcOrd="0" destOrd="0" presId="urn:microsoft.com/office/officeart/2005/8/layout/hierarchy2"/>
    <dgm:cxn modelId="{0C4F13E7-9EBE-4D65-8013-91569AD0397C}" type="presParOf" srcId="{C0C3C070-E2D6-4E66-BA93-9C17627E0AD0}" destId="{68E61ECA-CAE3-40F2-BBF5-2737CA6528A9}" srcOrd="1" destOrd="0" presId="urn:microsoft.com/office/officeart/2005/8/layout/hierarchy2"/>
    <dgm:cxn modelId="{0A0900A8-0F9A-47EF-9D7B-F5CBD99F8282}" type="presParOf" srcId="{68E61ECA-CAE3-40F2-BBF5-2737CA6528A9}" destId="{E470A3D5-8295-4B24-9E82-3B3211C5867D}" srcOrd="0" destOrd="0" presId="urn:microsoft.com/office/officeart/2005/8/layout/hierarchy2"/>
    <dgm:cxn modelId="{C22C13F1-8A29-48AF-A4E0-A352678D6D0B}" type="presParOf" srcId="{68E61ECA-CAE3-40F2-BBF5-2737CA6528A9}" destId="{3330C671-1B76-41CC-8353-D721908BD111}" srcOrd="1" destOrd="0" presId="urn:microsoft.com/office/officeart/2005/8/layout/hierarchy2"/>
    <dgm:cxn modelId="{6B84C644-9860-45CA-8BC6-E96249214548}" type="presParOf" srcId="{C0C3C070-E2D6-4E66-BA93-9C17627E0AD0}" destId="{F95F8B6A-C199-4A28-AF4B-E6424E7CC6DF}" srcOrd="2" destOrd="0" presId="urn:microsoft.com/office/officeart/2005/8/layout/hierarchy2"/>
    <dgm:cxn modelId="{9DD0CFF0-C050-48F7-894A-E578DEAC4AB9}" type="presParOf" srcId="{F95F8B6A-C199-4A28-AF4B-E6424E7CC6DF}" destId="{7A2B0CFE-3BDE-48F7-A01D-7704E61BFB70}" srcOrd="0" destOrd="0" presId="urn:microsoft.com/office/officeart/2005/8/layout/hierarchy2"/>
    <dgm:cxn modelId="{2DBB4C55-82B4-46B6-911E-0C585D02A83D}" type="presParOf" srcId="{C0C3C070-E2D6-4E66-BA93-9C17627E0AD0}" destId="{B9A7C11B-4D81-4BFC-81E1-0E51D6C0C64A}" srcOrd="3" destOrd="0" presId="urn:microsoft.com/office/officeart/2005/8/layout/hierarchy2"/>
    <dgm:cxn modelId="{EB9A456C-19A0-488C-8F43-7820EA2861D3}" type="presParOf" srcId="{B9A7C11B-4D81-4BFC-81E1-0E51D6C0C64A}" destId="{AA8A37FD-4401-4774-ADDE-5A41D8FAB436}" srcOrd="0" destOrd="0" presId="urn:microsoft.com/office/officeart/2005/8/layout/hierarchy2"/>
    <dgm:cxn modelId="{FCD6FF7B-13E1-4EF0-9DB1-915B208EE86E}" type="presParOf" srcId="{B9A7C11B-4D81-4BFC-81E1-0E51D6C0C64A}" destId="{174149A5-8389-4B9B-AF26-4A08ED18D5DD}" srcOrd="1" destOrd="0" presId="urn:microsoft.com/office/officeart/2005/8/layout/hierarchy2"/>
    <dgm:cxn modelId="{5337E4E5-7BB3-4F2E-9E70-69163A1B0376}" type="presParOf" srcId="{C0C3C070-E2D6-4E66-BA93-9C17627E0AD0}" destId="{E6592EE0-59D4-4C2A-93A3-E31933379872}" srcOrd="4" destOrd="0" presId="urn:microsoft.com/office/officeart/2005/8/layout/hierarchy2"/>
    <dgm:cxn modelId="{6B1E346C-23BA-466C-B8F6-D77FCC9C2938}" type="presParOf" srcId="{E6592EE0-59D4-4C2A-93A3-E31933379872}" destId="{0EEF15A6-7C42-42D7-98B1-81E7A0FD2BA2}" srcOrd="0" destOrd="0" presId="urn:microsoft.com/office/officeart/2005/8/layout/hierarchy2"/>
    <dgm:cxn modelId="{263A62DB-84D6-4313-9D63-85FB66BDA5ED}" type="presParOf" srcId="{C0C3C070-E2D6-4E66-BA93-9C17627E0AD0}" destId="{A693FF98-A67F-4325-9253-2A8EE8CF90AD}" srcOrd="5" destOrd="0" presId="urn:microsoft.com/office/officeart/2005/8/layout/hierarchy2"/>
    <dgm:cxn modelId="{29A80C86-37AD-4179-B75F-31008E803FC4}" type="presParOf" srcId="{A693FF98-A67F-4325-9253-2A8EE8CF90AD}" destId="{1AEBC61C-4678-4607-979C-0B0803BA6410}" srcOrd="0" destOrd="0" presId="urn:microsoft.com/office/officeart/2005/8/layout/hierarchy2"/>
    <dgm:cxn modelId="{3BCB75CE-D4C7-441E-B6BE-9576D5DBBA30}" type="presParOf" srcId="{A693FF98-A67F-4325-9253-2A8EE8CF90AD}" destId="{AD44D274-0B6F-4E06-BA6D-C8F57817B45E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4850B9-AC7A-4A16-AD20-D6B33EEB5C02}">
      <dsp:nvSpPr>
        <dsp:cNvPr id="0" name=""/>
        <dsp:cNvSpPr/>
      </dsp:nvSpPr>
      <dsp:spPr>
        <a:xfrm>
          <a:off x="410399" y="0"/>
          <a:ext cx="4604964" cy="3556589"/>
        </a:xfrm>
        <a:prstGeom prst="ellipse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 noProof="0" dirty="0"/>
            <a:t>Technologies</a:t>
          </a:r>
        </a:p>
      </dsp:txBody>
      <dsp:txXfrm>
        <a:off x="1908164" y="177829"/>
        <a:ext cx="1609435" cy="533488"/>
      </dsp:txXfrm>
    </dsp:sp>
    <dsp:sp modelId="{4376FEEC-F11B-43EA-BF69-FAFD2820D1FB}">
      <dsp:nvSpPr>
        <dsp:cNvPr id="0" name=""/>
        <dsp:cNvSpPr/>
      </dsp:nvSpPr>
      <dsp:spPr>
        <a:xfrm>
          <a:off x="1098452" y="889147"/>
          <a:ext cx="3228858" cy="2667441"/>
        </a:xfrm>
        <a:prstGeom prst="ellipse">
          <a:avLst/>
        </a:prstGeom>
        <a:solidFill>
          <a:schemeClr val="accent1">
            <a:shade val="80000"/>
            <a:hueOff val="173154"/>
            <a:satOff val="-9395"/>
            <a:lumOff val="1467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 noProof="0" dirty="0"/>
            <a:t>Information technologies</a:t>
          </a:r>
        </a:p>
      </dsp:txBody>
      <dsp:txXfrm>
        <a:off x="1960558" y="1055862"/>
        <a:ext cx="1504647" cy="500145"/>
      </dsp:txXfrm>
    </dsp:sp>
    <dsp:sp modelId="{BC973DDB-965B-4B88-AEB1-8D7DB7499AD2}">
      <dsp:nvSpPr>
        <dsp:cNvPr id="0" name=""/>
        <dsp:cNvSpPr/>
      </dsp:nvSpPr>
      <dsp:spPr>
        <a:xfrm>
          <a:off x="1608116" y="1778294"/>
          <a:ext cx="2209530" cy="1778294"/>
        </a:xfrm>
        <a:prstGeom prst="ellipse">
          <a:avLst/>
        </a:prstGeom>
        <a:solidFill>
          <a:srgbClr val="9ABDD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 noProof="0" dirty="0"/>
            <a:t>Digital technologies</a:t>
          </a:r>
        </a:p>
      </dsp:txBody>
      <dsp:txXfrm>
        <a:off x="1931694" y="2222868"/>
        <a:ext cx="1562374" cy="88914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00E062-90A2-419D-9261-EE6662DC030C}">
      <dsp:nvSpPr>
        <dsp:cNvPr id="0" name=""/>
        <dsp:cNvSpPr/>
      </dsp:nvSpPr>
      <dsp:spPr>
        <a:xfrm>
          <a:off x="2024" y="1032995"/>
          <a:ext cx="1789849" cy="89492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1900" kern="1200" dirty="0"/>
            <a:t>Digital divide</a:t>
          </a:r>
        </a:p>
      </dsp:txBody>
      <dsp:txXfrm>
        <a:off x="28235" y="1059206"/>
        <a:ext cx="1737427" cy="842502"/>
      </dsp:txXfrm>
    </dsp:sp>
    <dsp:sp modelId="{BACB2D5C-6A06-4B28-94DA-33D132ED7830}">
      <dsp:nvSpPr>
        <dsp:cNvPr id="0" name=""/>
        <dsp:cNvSpPr/>
      </dsp:nvSpPr>
      <dsp:spPr>
        <a:xfrm rot="18289469">
          <a:off x="1522997" y="938673"/>
          <a:ext cx="1253693" cy="54404"/>
        </a:xfrm>
        <a:custGeom>
          <a:avLst/>
          <a:gdLst/>
          <a:ahLst/>
          <a:cxnLst/>
          <a:rect l="0" t="0" r="0" b="0"/>
          <a:pathLst>
            <a:path>
              <a:moveTo>
                <a:pt x="0" y="27202"/>
              </a:moveTo>
              <a:lnTo>
                <a:pt x="1253693" y="2720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AR" sz="500" kern="1200"/>
        </a:p>
      </dsp:txBody>
      <dsp:txXfrm>
        <a:off x="2118502" y="934533"/>
        <a:ext cx="62684" cy="62684"/>
      </dsp:txXfrm>
    </dsp:sp>
    <dsp:sp modelId="{E470A3D5-8295-4B24-9E82-3B3211C5867D}">
      <dsp:nvSpPr>
        <dsp:cNvPr id="0" name=""/>
        <dsp:cNvSpPr/>
      </dsp:nvSpPr>
      <dsp:spPr>
        <a:xfrm>
          <a:off x="2507814" y="3831"/>
          <a:ext cx="2251434" cy="89492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noProof="0" dirty="0"/>
            <a:t>Generational</a:t>
          </a:r>
          <a:r>
            <a:rPr lang="es-AR" sz="1900" kern="1200" dirty="0"/>
            <a:t> gap</a:t>
          </a:r>
        </a:p>
      </dsp:txBody>
      <dsp:txXfrm>
        <a:off x="2534025" y="30042"/>
        <a:ext cx="2199012" cy="842502"/>
      </dsp:txXfrm>
    </dsp:sp>
    <dsp:sp modelId="{F95F8B6A-C199-4A28-AF4B-E6424E7CC6DF}">
      <dsp:nvSpPr>
        <dsp:cNvPr id="0" name=""/>
        <dsp:cNvSpPr/>
      </dsp:nvSpPr>
      <dsp:spPr>
        <a:xfrm>
          <a:off x="1791874" y="1453255"/>
          <a:ext cx="715939" cy="54404"/>
        </a:xfrm>
        <a:custGeom>
          <a:avLst/>
          <a:gdLst/>
          <a:ahLst/>
          <a:cxnLst/>
          <a:rect l="0" t="0" r="0" b="0"/>
          <a:pathLst>
            <a:path>
              <a:moveTo>
                <a:pt x="0" y="27202"/>
              </a:moveTo>
              <a:lnTo>
                <a:pt x="715939" y="2720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AR" sz="500" kern="1200"/>
        </a:p>
      </dsp:txBody>
      <dsp:txXfrm>
        <a:off x="2131945" y="1462559"/>
        <a:ext cx="35796" cy="35796"/>
      </dsp:txXfrm>
    </dsp:sp>
    <dsp:sp modelId="{AA8A37FD-4401-4774-ADDE-5A41D8FAB436}">
      <dsp:nvSpPr>
        <dsp:cNvPr id="0" name=""/>
        <dsp:cNvSpPr/>
      </dsp:nvSpPr>
      <dsp:spPr>
        <a:xfrm>
          <a:off x="2507814" y="1032995"/>
          <a:ext cx="2251523" cy="89492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1900" kern="1200" dirty="0"/>
            <a:t>Grey digital divide</a:t>
          </a:r>
        </a:p>
      </dsp:txBody>
      <dsp:txXfrm>
        <a:off x="2534025" y="1059206"/>
        <a:ext cx="2199101" cy="842502"/>
      </dsp:txXfrm>
    </dsp:sp>
    <dsp:sp modelId="{E6592EE0-59D4-4C2A-93A3-E31933379872}">
      <dsp:nvSpPr>
        <dsp:cNvPr id="0" name=""/>
        <dsp:cNvSpPr/>
      </dsp:nvSpPr>
      <dsp:spPr>
        <a:xfrm rot="3310531">
          <a:off x="1522997" y="1967837"/>
          <a:ext cx="1253693" cy="54404"/>
        </a:xfrm>
        <a:custGeom>
          <a:avLst/>
          <a:gdLst/>
          <a:ahLst/>
          <a:cxnLst/>
          <a:rect l="0" t="0" r="0" b="0"/>
          <a:pathLst>
            <a:path>
              <a:moveTo>
                <a:pt x="0" y="27202"/>
              </a:moveTo>
              <a:lnTo>
                <a:pt x="1253693" y="2720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AR" sz="500" kern="1200"/>
        </a:p>
      </dsp:txBody>
      <dsp:txXfrm>
        <a:off x="2118502" y="1963697"/>
        <a:ext cx="62684" cy="62684"/>
      </dsp:txXfrm>
    </dsp:sp>
    <dsp:sp modelId="{1AEBC61C-4678-4607-979C-0B0803BA6410}">
      <dsp:nvSpPr>
        <dsp:cNvPr id="0" name=""/>
        <dsp:cNvSpPr/>
      </dsp:nvSpPr>
      <dsp:spPr>
        <a:xfrm>
          <a:off x="2507814" y="2062158"/>
          <a:ext cx="2279875" cy="89492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900" kern="1200" noProof="0" dirty="0"/>
            <a:t>Digital natives /</a:t>
          </a:r>
        </a:p>
        <a:p>
          <a:pPr marL="0" lvl="0" indent="0" algn="ctr" defTabSz="8445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900" kern="1200" noProof="0" dirty="0"/>
            <a:t>Digital immigrants </a:t>
          </a:r>
        </a:p>
      </dsp:txBody>
      <dsp:txXfrm>
        <a:off x="2534025" y="2088369"/>
        <a:ext cx="2227453" cy="8425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0D94CD-62AD-49C1-B6B1-19CE90FECE1B}" type="datetimeFigureOut">
              <a:rPr lang="es-AR" smtClean="0"/>
              <a:t>12/9/2022</a:t>
            </a:fld>
            <a:endParaRPr lang="es-A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219884-161F-4540-A577-E07619419A5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7898576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AR" dirty="0"/>
              <a:t>* Machines = </a:t>
            </a:r>
            <a:r>
              <a:rPr lang="en-US" dirty="0"/>
              <a:t>Tools driven primarily by a non-biological energy source.</a:t>
            </a:r>
            <a:endParaRPr lang="es-A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219884-161F-4540-A577-E07619419A5D}" type="slidenum">
              <a:rPr lang="es-AR" smtClean="0"/>
              <a:t>2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9051720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Internet users are individuals who have used the Internet (from any location) in the last 3 months. The Internet can be used via a computer, mobile phone, personal digital assistant, games machine, digital TV etc.</a:t>
            </a:r>
            <a:r>
              <a:rPr lang="en-US" dirty="0">
                <a:effectLst/>
              </a:rPr>
              <a:t> </a:t>
            </a:r>
            <a:endParaRPr lang="es-A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219884-161F-4540-A577-E07619419A5D}" type="slidenum">
              <a:rPr lang="es-AR" smtClean="0"/>
              <a:t>3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297489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219884-161F-4540-A577-E07619419A5D}" type="slidenum">
              <a:rPr lang="es-AR" smtClean="0"/>
              <a:t>5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74258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219884-161F-4540-A577-E07619419A5D}" type="slidenum">
              <a:rPr lang="es-AR" smtClean="0"/>
              <a:t>8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58868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219884-161F-4540-A577-E07619419A5D}" type="slidenum">
              <a:rPr lang="es-AR" smtClean="0"/>
              <a:t>9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1816742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Pr>
        <a:gradFill flip="none" rotWithShape="1">
          <a:gsLst>
            <a:gs pos="0">
              <a:srgbClr val="B1DDFF"/>
            </a:gs>
            <a:gs pos="100000">
              <a:srgbClr val="B1DDFF">
                <a:lumMod val="64000"/>
                <a:lumOff val="36000"/>
              </a:srgb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12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368300" ty="203200" sx="64000" sy="64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white"/>
                </a:solidFill>
              </a:rPr>
              <a:t>C</a:t>
            </a:r>
          </a:p>
        </p:txBody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tx2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bg2"/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bg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2AED8E5B-0D98-4FE1-9B26-D1041E3A89F9}" type="datetimeFigureOut">
              <a:rPr lang="en-US" dirty="0"/>
              <a:t>9/12/2022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5500" cy="228600"/>
          </a:xfrm>
        </p:spPr>
        <p:txBody>
          <a:bodyPr/>
          <a:lstStyle>
            <a:lvl1pPr algn="l"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159CD-DA3A-463F-AFEF-A68838A6859B}" type="datetimeFigureOut">
              <a:rPr lang="en-US" dirty="0"/>
              <a:t>9/12/2022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2A925-E007-46C2-84AB-35EE10DCAD39}" type="datetimeFigureOut">
              <a:rPr lang="en-US" dirty="0"/>
              <a:t>9/12/2022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C2DCB-466C-4061-8D51-D3254DD77FA1}" type="datetimeFigureOut">
              <a:rPr lang="en-US" dirty="0"/>
              <a:t>9/12/2022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Pr>
        <a:gradFill flip="none" rotWithShape="1">
          <a:gsLst>
            <a:gs pos="0">
              <a:schemeClr val="bg2">
                <a:tint val="80000"/>
                <a:shade val="100000"/>
                <a:satMod val="300000"/>
              </a:schemeClr>
            </a:gs>
            <a:gs pos="100000">
              <a:srgbClr val="B1DDFF">
                <a:lumMod val="64000"/>
                <a:lumOff val="36000"/>
              </a:srgb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12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368300" ty="203200" sx="64000" sy="64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white"/>
                </a:solidFill>
              </a:rPr>
              <a:t>C</a:t>
            </a:r>
          </a:p>
        </p:txBody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tx2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bg2"/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bg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600">
                <a:solidFill>
                  <a:schemeClr val="bg2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8642357F-39F6-401C-9FF8-3072724998F3}" type="datetimeFigureOut">
              <a:rPr lang="en-US" dirty="0"/>
              <a:t>9/12/2022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7024" cy="228600"/>
          </a:xfrm>
        </p:spPr>
        <p:txBody>
          <a:bodyPr/>
          <a:lstStyle>
            <a:lvl1pPr algn="l"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2080"/>
            <a:ext cx="2112264" cy="2286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DB09B-D413-414E-B13F-B1984CD8FF65}" type="datetimeFigureOut">
              <a:rPr lang="en-US" dirty="0"/>
              <a:t>9/12/2022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8F992-55E7-4B2D-A6F1-8C9243CBFE1B}" type="datetimeFigureOut">
              <a:rPr lang="en-US" dirty="0"/>
              <a:t>9/12/2022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98110-BAA6-4256-A2E5-BB66A47D2616}" type="datetimeFigureOut">
              <a:rPr lang="en-US" dirty="0"/>
              <a:t>9/12/2022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03892-3343-4E4E-B81B-70A099359AD2}" type="datetimeFigureOut">
              <a:rPr lang="en-US" dirty="0"/>
              <a:t>9/12/2022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32F85-D33A-46AF-9088-5A7400C1018E}" type="datetimeFigureOut">
              <a:rPr lang="en-US" dirty="0"/>
              <a:t>9/12/2022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rgbClr val="969696"/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ffectLst>
                  <a:outerShdw blurRad="12700" dist="381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3EB3A624-F501-46A9-B8CA-4949E24E27C8}" type="datetimeFigureOut">
              <a:rPr lang="en-US" dirty="0"/>
              <a:t>9/12/2022</a:t>
            </a:fld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 lang="en-US" sz="1000" kern="12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12700" dist="381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9464" y="6214535"/>
            <a:ext cx="274320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0C4D3C1-679D-44D8-8A9C-D402CE4EF569}" type="datetimeFigureOut">
              <a:rPr lang="en-US" dirty="0"/>
              <a:t>9/12/2022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214535"/>
            <a:ext cx="521208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14667" y="6214535"/>
            <a:ext cx="146304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4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AA320972-E125-4E35-BDCA-604E931D82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4756" y="1669232"/>
            <a:ext cx="9068192" cy="25908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3400" dirty="0"/>
              <a:t>Digital technologies, old age and inequalities: technology appropriation</a:t>
            </a:r>
            <a:br>
              <a:rPr lang="en-US" sz="3400" dirty="0"/>
            </a:br>
            <a:r>
              <a:rPr lang="en-US" sz="3400" dirty="0"/>
              <a:t>trajectories by elder people in La Plata</a:t>
            </a:r>
            <a:endParaRPr lang="es-AR" sz="3400" dirty="0"/>
          </a:p>
        </p:txBody>
      </p:sp>
      <p:sp>
        <p:nvSpPr>
          <p:cNvPr id="5" name="Subtítulo 4">
            <a:extLst>
              <a:ext uri="{FF2B5EF4-FFF2-40B4-BE49-F238E27FC236}">
                <a16:creationId xmlns:a16="http://schemas.microsoft.com/office/drawing/2014/main" id="{A2C1F9B3-29D5-4F39-8B25-44470076B9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56396" y="3918887"/>
            <a:ext cx="9070848" cy="582775"/>
          </a:xfrm>
        </p:spPr>
        <p:txBody>
          <a:bodyPr>
            <a:normAutofit fontScale="92500" lnSpcReduction="10000"/>
          </a:bodyPr>
          <a:lstStyle/>
          <a:p>
            <a:pPr algn="r"/>
            <a:r>
              <a:rPr lang="es-AR" sz="1800" b="1" dirty="0"/>
              <a:t>María del Rosario Guzzo</a:t>
            </a:r>
          </a:p>
          <a:p>
            <a:pPr algn="r"/>
            <a:r>
              <a:rPr lang="es-AR" sz="1800" b="1" dirty="0" err="1"/>
              <a:t>National</a:t>
            </a:r>
            <a:r>
              <a:rPr lang="es-AR" sz="1800" b="1" dirty="0"/>
              <a:t> </a:t>
            </a:r>
            <a:r>
              <a:rPr lang="es-AR" sz="1800" b="1" dirty="0" err="1"/>
              <a:t>University</a:t>
            </a:r>
            <a:r>
              <a:rPr lang="es-AR" sz="1800" b="1" dirty="0"/>
              <a:t> </a:t>
            </a:r>
            <a:r>
              <a:rPr lang="es-AR" sz="1800" b="1" dirty="0" err="1"/>
              <a:t>of</a:t>
            </a:r>
            <a:r>
              <a:rPr lang="es-AR" sz="1800" b="1" dirty="0"/>
              <a:t> La Plata (Argentina</a:t>
            </a:r>
            <a:r>
              <a:rPr lang="es-AR" sz="1800" dirty="0"/>
              <a:t>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DCBC589-3398-4A2F-9587-DC952E3238E7}"/>
              </a:ext>
            </a:extLst>
          </p:cNvPr>
          <p:cNvSpPr txBox="1"/>
          <p:nvPr/>
        </p:nvSpPr>
        <p:spPr>
          <a:xfrm>
            <a:off x="1564756" y="4501662"/>
            <a:ext cx="71066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chemeClr val="bg1"/>
                </a:solidFill>
              </a:rPr>
              <a:t>ReDMIL</a:t>
            </a:r>
            <a:r>
              <a:rPr lang="en-US" sz="1600" b="1" dirty="0">
                <a:solidFill>
                  <a:schemeClr val="bg1"/>
                </a:solidFill>
              </a:rPr>
              <a:t> 2022</a:t>
            </a:r>
          </a:p>
          <a:p>
            <a:r>
              <a:rPr lang="en-US" sz="1600" dirty="0">
                <a:solidFill>
                  <a:schemeClr val="bg1"/>
                </a:solidFill>
              </a:rPr>
              <a:t>Theoretical frameworks, research questions and axiological positions </a:t>
            </a:r>
          </a:p>
          <a:p>
            <a:r>
              <a:rPr lang="en-US" sz="1600" i="1" dirty="0">
                <a:solidFill>
                  <a:schemeClr val="bg1"/>
                </a:solidFill>
              </a:rPr>
              <a:t>Workshop 1A - The diverse audiences of literacies</a:t>
            </a:r>
            <a:endParaRPr lang="es-AR" sz="16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98937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70120F84-A866-4D9F-8B1C-9120A013D6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6" name="Rectangle 9">
            <a:extLst>
              <a:ext uri="{FF2B5EF4-FFF2-40B4-BE49-F238E27FC236}">
                <a16:creationId xmlns:a16="http://schemas.microsoft.com/office/drawing/2014/main" id="{252FEFEF-6AC0-46B6-AC09-11FC56196F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0312" y="226665"/>
            <a:ext cx="11722608" cy="6382512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9" name="Marcador de contenido 8">
            <a:extLst>
              <a:ext uri="{FF2B5EF4-FFF2-40B4-BE49-F238E27FC236}">
                <a16:creationId xmlns:a16="http://schemas.microsoft.com/office/drawing/2014/main" id="{9D4C4AA4-C98B-4FC1-9ECC-38E5AFBFD9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1" y="2836255"/>
            <a:ext cx="10268711" cy="839488"/>
          </a:xfrm>
        </p:spPr>
        <p:txBody>
          <a:bodyPr/>
          <a:lstStyle/>
          <a:p>
            <a:pPr>
              <a:lnSpc>
                <a:spcPct val="130000"/>
              </a:lnSpc>
            </a:pPr>
            <a:r>
              <a:rPr lang="en-US" dirty="0"/>
              <a:t>An intersectional-type framework of analysis requires assessing the convergence of multiple axes of differentiation in specific historical contexts</a:t>
            </a:r>
            <a:endParaRPr lang="es-AR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4151838-ED79-4714-9370-AE76BFDF65B7}"/>
              </a:ext>
            </a:extLst>
          </p:cNvPr>
          <p:cNvSpPr txBox="1"/>
          <p:nvPr/>
        </p:nvSpPr>
        <p:spPr>
          <a:xfrm>
            <a:off x="1066800" y="838683"/>
            <a:ext cx="10268712" cy="7737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GB" dirty="0"/>
              <a:t>Technology appropriation is strongly influenced by the subjective positions occupied within historically determined social structures (gender, class, age)</a:t>
            </a:r>
            <a:endParaRPr lang="es-AR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D611BB1-6431-4144-BA3F-8847DDB4D782}"/>
              </a:ext>
            </a:extLst>
          </p:cNvPr>
          <p:cNvSpPr txBox="1"/>
          <p:nvPr/>
        </p:nvSpPr>
        <p:spPr>
          <a:xfrm>
            <a:off x="1066799" y="1839086"/>
            <a:ext cx="9786079" cy="7737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GB" b="1" dirty="0"/>
              <a:t>Old age</a:t>
            </a:r>
            <a:r>
              <a:rPr lang="en-GB" dirty="0"/>
              <a:t> as a category of difference [How digital technologies are contributing to the production of age-related subjectivities and social differences?]</a:t>
            </a:r>
            <a:endParaRPr lang="es-AR" dirty="0"/>
          </a:p>
        </p:txBody>
      </p:sp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BD3CA1F4-A746-4EAE-8318-EEAC310A223E}"/>
              </a:ext>
            </a:extLst>
          </p:cNvPr>
          <p:cNvSpPr/>
          <p:nvPr/>
        </p:nvSpPr>
        <p:spPr>
          <a:xfrm>
            <a:off x="2588017" y="3899174"/>
            <a:ext cx="7226274" cy="119921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en-GB" dirty="0"/>
              <a:t>Different types of enduring social inequalities impact on the ways people access, use, learn to use and signify digital technologies, comprising </a:t>
            </a:r>
            <a:r>
              <a:rPr lang="en-GB" b="1" dirty="0"/>
              <a:t>DIGITAL INEQUALITIES</a:t>
            </a:r>
            <a:r>
              <a:rPr lang="en-GB" dirty="0"/>
              <a:t> </a:t>
            </a:r>
            <a:endParaRPr lang="es-AR" dirty="0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581AF4EE-2E79-422E-9EF2-5236F1E67D7F}"/>
              </a:ext>
            </a:extLst>
          </p:cNvPr>
          <p:cNvSpPr/>
          <p:nvPr/>
        </p:nvSpPr>
        <p:spPr>
          <a:xfrm>
            <a:off x="1066799" y="5321819"/>
            <a:ext cx="9786079" cy="7737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GB" b="1" dirty="0">
                <a:ea typeface="Calibri" panose="020F0502020204030204" pitchFamily="34" charset="0"/>
              </a:rPr>
              <a:t>Trajectories</a:t>
            </a:r>
            <a:r>
              <a:rPr lang="en-GB" dirty="0">
                <a:ea typeface="Calibri" panose="020F0502020204030204" pitchFamily="34" charset="0"/>
              </a:rPr>
              <a:t> as personal life-courses, constructed in the interweaving of structural, institutional and individual processes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1522567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P spid="2" grpId="0"/>
      <p:bldP spid="11" grpId="0"/>
      <p:bldP spid="8" grpId="0" animBg="1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70120F84-A866-4D9F-8B1C-9120A013D6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6" name="Rectangle 9">
            <a:extLst>
              <a:ext uri="{FF2B5EF4-FFF2-40B4-BE49-F238E27FC236}">
                <a16:creationId xmlns:a16="http://schemas.microsoft.com/office/drawing/2014/main" id="{252FEFEF-6AC0-46B6-AC09-11FC56196F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0312" y="226665"/>
            <a:ext cx="11722608" cy="6382512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9B50C8C-7AF9-4147-BD60-092DFE2DF6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4554510" cy="1122777"/>
          </a:xfrm>
        </p:spPr>
        <p:txBody>
          <a:bodyPr>
            <a:normAutofit/>
          </a:bodyPr>
          <a:lstStyle/>
          <a:p>
            <a:r>
              <a:rPr lang="en-GB" sz="3600" b="1" dirty="0"/>
              <a:t>Axiological position</a:t>
            </a:r>
            <a:endParaRPr lang="es-AR" sz="3600" b="1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2E48BEC-204C-4C35-A9BC-2D67B2BC94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798" y="1879130"/>
            <a:ext cx="8961620" cy="569469"/>
          </a:xfrm>
        </p:spPr>
        <p:txBody>
          <a:bodyPr>
            <a:noAutofit/>
          </a:bodyPr>
          <a:lstStyle/>
          <a:p>
            <a:r>
              <a:rPr lang="en-GB" sz="2400" dirty="0"/>
              <a:t> Recognise and call into question </a:t>
            </a:r>
            <a:r>
              <a:rPr lang="en-GB" sz="2400" b="1" dirty="0"/>
              <a:t>ageist stereotypes</a:t>
            </a:r>
            <a:endParaRPr lang="es-AR" sz="2400" dirty="0"/>
          </a:p>
        </p:txBody>
      </p:sp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EA2305E6-3870-4026-B6FF-BAD840A63F37}"/>
              </a:ext>
            </a:extLst>
          </p:cNvPr>
          <p:cNvSpPr/>
          <p:nvPr/>
        </p:nvSpPr>
        <p:spPr>
          <a:xfrm>
            <a:off x="1903750" y="2675264"/>
            <a:ext cx="8124668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bIns="72000" rtlCol="0" anchor="ctr"/>
          <a:lstStyle/>
          <a:p>
            <a:pPr marL="1079500" indent="-1079500">
              <a:lnSpc>
                <a:spcPct val="150000"/>
              </a:lnSpc>
            </a:pPr>
            <a:r>
              <a:rPr lang="en-GB" b="1" dirty="0"/>
              <a:t>AGEISM</a:t>
            </a:r>
            <a:r>
              <a:rPr lang="en-GB" dirty="0"/>
              <a:t> = discrimination against elder people solely on the grounds of their age. It is rooted in a negative social image of old age</a:t>
            </a:r>
            <a:endParaRPr lang="es-AR" dirty="0"/>
          </a:p>
        </p:txBody>
      </p:sp>
      <p:sp>
        <p:nvSpPr>
          <p:cNvPr id="9" name="Marcador de contenido 2">
            <a:extLst>
              <a:ext uri="{FF2B5EF4-FFF2-40B4-BE49-F238E27FC236}">
                <a16:creationId xmlns:a16="http://schemas.microsoft.com/office/drawing/2014/main" id="{8D844B03-9662-412B-B58E-F48CDA1335E5}"/>
              </a:ext>
            </a:extLst>
          </p:cNvPr>
          <p:cNvSpPr txBox="1">
            <a:spLocks/>
          </p:cNvSpPr>
          <p:nvPr/>
        </p:nvSpPr>
        <p:spPr>
          <a:xfrm>
            <a:off x="1066798" y="4951182"/>
            <a:ext cx="10190815" cy="56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en-GB" sz="2400" dirty="0"/>
              <a:t> Take a stand </a:t>
            </a:r>
            <a:r>
              <a:rPr lang="en-US" sz="2400" dirty="0"/>
              <a:t>against the </a:t>
            </a:r>
            <a:r>
              <a:rPr lang="en-US" sz="2400" b="1" dirty="0"/>
              <a:t>reproduction of digital inequalities </a:t>
            </a:r>
            <a:r>
              <a:rPr lang="en-US" sz="2400" dirty="0"/>
              <a:t>and, in a broader sense, </a:t>
            </a:r>
            <a:r>
              <a:rPr lang="en-US" sz="2400" b="1" dirty="0"/>
              <a:t>social inequalities </a:t>
            </a:r>
            <a:r>
              <a:rPr lang="en-US" sz="2400" dirty="0"/>
              <a:t>affecting the elderly</a:t>
            </a:r>
            <a:endParaRPr lang="es-AR" sz="2400" dirty="0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7335A794-B99A-4639-B0B7-22790474EA54}"/>
              </a:ext>
            </a:extLst>
          </p:cNvPr>
          <p:cNvSpPr/>
          <p:nvPr/>
        </p:nvSpPr>
        <p:spPr>
          <a:xfrm>
            <a:off x="1903751" y="3835079"/>
            <a:ext cx="8124667" cy="8706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dirty="0">
                <a:latin typeface="+mj-lt"/>
                <a:ea typeface="Calibri" panose="020F0502020204030204" pitchFamily="34" charset="0"/>
              </a:rPr>
              <a:t>An ageist prejudice is reinforced whenever old age is assumed as an </a:t>
            </a:r>
            <a:r>
              <a:rPr lang="en-GB" i="1" dirty="0">
                <a:latin typeface="+mj-lt"/>
                <a:ea typeface="Calibri" panose="020F0502020204030204" pitchFamily="34" charset="0"/>
              </a:rPr>
              <a:t>a priori</a:t>
            </a:r>
            <a:r>
              <a:rPr lang="en-GB" dirty="0">
                <a:latin typeface="+mj-lt"/>
                <a:ea typeface="Calibri" panose="020F0502020204030204" pitchFamily="34" charset="0"/>
              </a:rPr>
              <a:t> condition for digital exclusion</a:t>
            </a:r>
            <a:endParaRPr lang="es-AR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724726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8" grpId="0" animBg="1"/>
      <p:bldP spid="9" grpId="0" build="p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70120F84-A866-4D9F-8B1C-9120A013D6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6" name="Rectangle 9">
            <a:extLst>
              <a:ext uri="{FF2B5EF4-FFF2-40B4-BE49-F238E27FC236}">
                <a16:creationId xmlns:a16="http://schemas.microsoft.com/office/drawing/2014/main" id="{252FEFEF-6AC0-46B6-AC09-11FC56196F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0312" y="226665"/>
            <a:ext cx="11722608" cy="6382512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9B50C8C-7AF9-4147-BD60-092DFE2DF6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3741" y="562200"/>
            <a:ext cx="4554510" cy="1122777"/>
          </a:xfrm>
        </p:spPr>
        <p:txBody>
          <a:bodyPr>
            <a:normAutofit/>
          </a:bodyPr>
          <a:lstStyle/>
          <a:p>
            <a:r>
              <a:rPr lang="en-GB" sz="3600" b="1" dirty="0"/>
              <a:t>Social relevance</a:t>
            </a:r>
            <a:endParaRPr lang="es-AR" sz="3600" b="1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2E48BEC-204C-4C35-A9BC-2D67B2BC94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088" y="4202374"/>
            <a:ext cx="5447911" cy="569469"/>
          </a:xfrm>
        </p:spPr>
        <p:txBody>
          <a:bodyPr>
            <a:noAutofit/>
          </a:bodyPr>
          <a:lstStyle/>
          <a:p>
            <a:pPr marL="0" indent="0">
              <a:lnSpc>
                <a:spcPct val="130000"/>
              </a:lnSpc>
              <a:buNone/>
            </a:pPr>
            <a:r>
              <a:rPr lang="en-GB" dirty="0"/>
              <a:t>‘Foundational myth of access to technologies’ (</a:t>
            </a:r>
            <a:r>
              <a:rPr lang="es-AR" dirty="0" err="1"/>
              <a:t>Casamayou</a:t>
            </a:r>
            <a:r>
              <a:rPr lang="en-GB" dirty="0"/>
              <a:t>, 2016)</a:t>
            </a:r>
            <a:endParaRPr lang="es-AR" sz="2600" dirty="0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E4CB0A93-40D4-4B45-A79F-458743F3B991}"/>
              </a:ext>
            </a:extLst>
          </p:cNvPr>
          <p:cNvSpPr/>
          <p:nvPr/>
        </p:nvSpPr>
        <p:spPr>
          <a:xfrm>
            <a:off x="923741" y="1534921"/>
            <a:ext cx="10198959" cy="7737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GB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Argentina, public policies aimed at promoting digital access and digital literacy among the elderly have increased in the last decade (Cardozo </a:t>
            </a:r>
            <a:r>
              <a:rPr lang="en-GB" i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 al</a:t>
            </a:r>
            <a:r>
              <a:rPr lang="en-GB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2017).</a:t>
            </a:r>
            <a:endParaRPr lang="es-AR" dirty="0">
              <a:latin typeface="Century Gothic" panose="020B0502020202020204" pitchFamily="34" charset="0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576AE0E0-9C6D-473C-8875-6A6B2A38D0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8186" y="2515460"/>
            <a:ext cx="2471738" cy="1352550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0589FC4E-A860-45B5-9E9D-7ED26208D1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2078" y="2484789"/>
            <a:ext cx="1857464" cy="1413891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AB4B6942-0E24-4AF2-BE55-6B09D361D8E3}"/>
              </a:ext>
            </a:extLst>
          </p:cNvPr>
          <p:cNvSpPr/>
          <p:nvPr/>
        </p:nvSpPr>
        <p:spPr>
          <a:xfrm>
            <a:off x="6720044" y="4316663"/>
            <a:ext cx="4588830" cy="14773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</a:rPr>
              <a:t>‘</a:t>
            </a:r>
            <a:r>
              <a:rPr lang="en-GB" dirty="0"/>
              <a:t>It is not enough to bring proposals that we consider valid if they do not fit in the culture and the “the Life-World"  of individuals and collectives’ (</a:t>
            </a:r>
            <a:r>
              <a:rPr lang="en-GB" dirty="0" err="1"/>
              <a:t>Casamayou</a:t>
            </a:r>
            <a:r>
              <a:rPr lang="en-GB" dirty="0"/>
              <a:t>, 2016, p. 16)</a:t>
            </a:r>
            <a:endParaRPr lang="es-AR" dirty="0"/>
          </a:p>
        </p:txBody>
      </p:sp>
      <p:sp>
        <p:nvSpPr>
          <p:cNvPr id="10" name="Marcador de contenido 2">
            <a:extLst>
              <a:ext uri="{FF2B5EF4-FFF2-40B4-BE49-F238E27FC236}">
                <a16:creationId xmlns:a16="http://schemas.microsoft.com/office/drawing/2014/main" id="{26CCC6CD-9929-494F-B3E0-2EF4AE711C6F}"/>
              </a:ext>
            </a:extLst>
          </p:cNvPr>
          <p:cNvSpPr txBox="1">
            <a:spLocks/>
          </p:cNvSpPr>
          <p:nvPr/>
        </p:nvSpPr>
        <p:spPr>
          <a:xfrm>
            <a:off x="648088" y="5055327"/>
            <a:ext cx="5447911" cy="56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30000"/>
              </a:lnSpc>
              <a:buNone/>
            </a:pPr>
            <a:r>
              <a:rPr lang="en-GB" dirty="0"/>
              <a:t>Risk of universalising a set of specific competences and knowledge as desirable for all people(</a:t>
            </a:r>
            <a:r>
              <a:rPr lang="es-AR" dirty="0"/>
              <a:t>Lemus</a:t>
            </a:r>
            <a:r>
              <a:rPr lang="en-GB" dirty="0"/>
              <a:t>, 2021)</a:t>
            </a:r>
            <a:endParaRPr lang="es-AR" sz="2600" dirty="0"/>
          </a:p>
        </p:txBody>
      </p:sp>
    </p:spTree>
    <p:extLst>
      <p:ext uri="{BB962C8B-B14F-4D97-AF65-F5344CB8AC3E}">
        <p14:creationId xmlns:p14="http://schemas.microsoft.com/office/powerpoint/2010/main" val="13572083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7" grpId="0" animBg="1"/>
      <p:bldP spid="10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70120F84-A866-4D9F-8B1C-9120A013D6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6" name="Rectangle 9">
            <a:extLst>
              <a:ext uri="{FF2B5EF4-FFF2-40B4-BE49-F238E27FC236}">
                <a16:creationId xmlns:a16="http://schemas.microsoft.com/office/drawing/2014/main" id="{252FEFEF-6AC0-46B6-AC09-11FC56196F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0312" y="226665"/>
            <a:ext cx="11722608" cy="6382512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9B50C8C-7AF9-4147-BD60-092DFE2DF6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3741" y="562200"/>
            <a:ext cx="4554510" cy="1122777"/>
          </a:xfrm>
        </p:spPr>
        <p:txBody>
          <a:bodyPr>
            <a:normAutofit/>
          </a:bodyPr>
          <a:lstStyle/>
          <a:p>
            <a:r>
              <a:rPr lang="en-GB" sz="3600" b="1" dirty="0"/>
              <a:t>Expected findings</a:t>
            </a:r>
            <a:endParaRPr lang="es-AR" sz="3600" b="1" dirty="0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711A5B59-47B0-46DF-9215-2EF487217741}"/>
              </a:ext>
            </a:extLst>
          </p:cNvPr>
          <p:cNvSpPr/>
          <p:nvPr/>
        </p:nvSpPr>
        <p:spPr>
          <a:xfrm>
            <a:off x="923741" y="1532164"/>
            <a:ext cx="40879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s-AR" dirty="0" err="1">
                <a:solidFill>
                  <a:srgbClr val="000000"/>
                </a:solidFill>
              </a:rPr>
              <a:t>From</a:t>
            </a:r>
            <a:r>
              <a:rPr lang="es-AR" dirty="0">
                <a:solidFill>
                  <a:srgbClr val="000000"/>
                </a:solidFill>
              </a:rPr>
              <a:t> </a:t>
            </a:r>
            <a:r>
              <a:rPr lang="es-AR" dirty="0" err="1">
                <a:solidFill>
                  <a:srgbClr val="000000"/>
                </a:solidFill>
              </a:rPr>
              <a:t>an</a:t>
            </a:r>
            <a:r>
              <a:rPr lang="es-AR" dirty="0">
                <a:solidFill>
                  <a:srgbClr val="000000"/>
                </a:solidFill>
              </a:rPr>
              <a:t> </a:t>
            </a:r>
            <a:r>
              <a:rPr lang="es-AR" dirty="0" err="1">
                <a:solidFill>
                  <a:srgbClr val="000000"/>
                </a:solidFill>
              </a:rPr>
              <a:t>academic</a:t>
            </a:r>
            <a:r>
              <a:rPr lang="es-AR" dirty="0">
                <a:solidFill>
                  <a:srgbClr val="000000"/>
                </a:solidFill>
              </a:rPr>
              <a:t> </a:t>
            </a:r>
            <a:r>
              <a:rPr lang="es-AR" dirty="0" err="1">
                <a:solidFill>
                  <a:srgbClr val="000000"/>
                </a:solidFill>
              </a:rPr>
              <a:t>perspective</a:t>
            </a:r>
            <a:r>
              <a:rPr lang="es-AR" dirty="0">
                <a:solidFill>
                  <a:srgbClr val="000000"/>
                </a:solidFill>
              </a:rPr>
              <a:t> </a:t>
            </a:r>
            <a:endParaRPr lang="es-AR" dirty="0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2DC69E3C-AC12-4BD8-BDD9-DD635EA876A1}"/>
              </a:ext>
            </a:extLst>
          </p:cNvPr>
          <p:cNvSpPr/>
          <p:nvPr/>
        </p:nvSpPr>
        <p:spPr>
          <a:xfrm>
            <a:off x="1555822" y="1961921"/>
            <a:ext cx="9709933" cy="7737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en-GB" dirty="0">
                <a:solidFill>
                  <a:srgbClr val="000000"/>
                </a:solidFill>
              </a:rPr>
              <a:t>Problematise</a:t>
            </a:r>
            <a:r>
              <a:rPr lang="es-AR" dirty="0">
                <a:solidFill>
                  <a:srgbClr val="000000"/>
                </a:solidFill>
              </a:rPr>
              <a:t> </a:t>
            </a:r>
            <a:r>
              <a:rPr lang="en-GB" dirty="0">
                <a:solidFill>
                  <a:srgbClr val="000000"/>
                </a:solidFill>
              </a:rPr>
              <a:t>the</a:t>
            </a:r>
            <a:r>
              <a:rPr lang="es-AR" dirty="0">
                <a:solidFill>
                  <a:srgbClr val="000000"/>
                </a:solidFill>
              </a:rPr>
              <a:t> digital divide </a:t>
            </a:r>
            <a:r>
              <a:rPr lang="en-GB" dirty="0">
                <a:solidFill>
                  <a:srgbClr val="000000"/>
                </a:solidFill>
              </a:rPr>
              <a:t>framework</a:t>
            </a:r>
            <a:r>
              <a:rPr lang="es-AR" dirty="0">
                <a:solidFill>
                  <a:srgbClr val="000000"/>
                </a:solidFill>
              </a:rPr>
              <a:t>, </a:t>
            </a:r>
            <a:r>
              <a:rPr lang="en-GB" dirty="0">
                <a:solidFill>
                  <a:srgbClr val="000000"/>
                </a:solidFill>
              </a:rPr>
              <a:t>influential</a:t>
            </a:r>
            <a:r>
              <a:rPr lang="es-AR" dirty="0">
                <a:solidFill>
                  <a:srgbClr val="000000"/>
                </a:solidFill>
              </a:rPr>
              <a:t> </a:t>
            </a:r>
            <a:r>
              <a:rPr lang="en-GB" dirty="0">
                <a:solidFill>
                  <a:srgbClr val="000000"/>
                </a:solidFill>
              </a:rPr>
              <a:t>within</a:t>
            </a:r>
            <a:r>
              <a:rPr lang="es-AR" dirty="0">
                <a:solidFill>
                  <a:srgbClr val="000000"/>
                </a:solidFill>
              </a:rPr>
              <a:t> academia and </a:t>
            </a:r>
            <a:r>
              <a:rPr lang="en-US" dirty="0"/>
              <a:t>social and political spheres as well. </a:t>
            </a:r>
            <a:endParaRPr lang="es-AR" dirty="0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89678C8A-257B-4560-B50A-607D83147D6D}"/>
              </a:ext>
            </a:extLst>
          </p:cNvPr>
          <p:cNvSpPr/>
          <p:nvPr/>
        </p:nvSpPr>
        <p:spPr>
          <a:xfrm>
            <a:off x="1555822" y="2792792"/>
            <a:ext cx="97099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Produce empirical data on an under-researched field </a:t>
            </a:r>
            <a:endParaRPr lang="es-AR" dirty="0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65920882-26AF-4820-AA87-9186D583FCD5}"/>
              </a:ext>
            </a:extLst>
          </p:cNvPr>
          <p:cNvSpPr/>
          <p:nvPr/>
        </p:nvSpPr>
        <p:spPr>
          <a:xfrm>
            <a:off x="1989941" y="3216723"/>
            <a:ext cx="884169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sz="1600" dirty="0">
                <a:latin typeface="+mj-lt"/>
                <a:ea typeface="Calibri" panose="020F0502020204030204" pitchFamily="34" charset="0"/>
              </a:rPr>
              <a:t>Research on age-related digital inequalities has focused primarily on the ‘youth-one side’ of the gap (Tufts, 2010), especially in developing countries (</a:t>
            </a:r>
            <a:r>
              <a:rPr lang="en-GB" sz="1600" dirty="0" err="1">
                <a:latin typeface="+mj-lt"/>
                <a:ea typeface="Calibri" panose="020F0502020204030204" pitchFamily="34" charset="0"/>
              </a:rPr>
              <a:t>Barrantes</a:t>
            </a:r>
            <a:r>
              <a:rPr lang="en-GB" sz="1600" dirty="0">
                <a:latin typeface="+mj-lt"/>
                <a:ea typeface="Calibri" panose="020F0502020204030204" pitchFamily="34" charset="0"/>
              </a:rPr>
              <a:t> </a:t>
            </a:r>
            <a:r>
              <a:rPr lang="en-GB" sz="1600" dirty="0" err="1">
                <a:latin typeface="+mj-lt"/>
                <a:ea typeface="Calibri" panose="020F0502020204030204" pitchFamily="34" charset="0"/>
              </a:rPr>
              <a:t>Cáceres</a:t>
            </a:r>
            <a:r>
              <a:rPr lang="en-GB" sz="1600" dirty="0">
                <a:latin typeface="+mj-lt"/>
                <a:ea typeface="Calibri" panose="020F0502020204030204" pitchFamily="34" charset="0"/>
              </a:rPr>
              <a:t> &amp; </a:t>
            </a:r>
            <a:r>
              <a:rPr lang="en-GB" sz="1600" dirty="0" err="1">
                <a:latin typeface="+mj-lt"/>
                <a:ea typeface="Calibri" panose="020F0502020204030204" pitchFamily="34" charset="0"/>
              </a:rPr>
              <a:t>Cozzubo</a:t>
            </a:r>
            <a:r>
              <a:rPr lang="en-GB" sz="1600" dirty="0">
                <a:latin typeface="+mj-lt"/>
                <a:ea typeface="Calibri" panose="020F0502020204030204" pitchFamily="34" charset="0"/>
              </a:rPr>
              <a:t> Chaparro, 2015).</a:t>
            </a:r>
            <a:endParaRPr lang="es-AR" sz="1600" dirty="0">
              <a:latin typeface="+mj-lt"/>
            </a:endParaRP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BBBE23B6-A109-4391-9E87-B1501AE33393}"/>
              </a:ext>
            </a:extLst>
          </p:cNvPr>
          <p:cNvSpPr/>
          <p:nvPr/>
        </p:nvSpPr>
        <p:spPr>
          <a:xfrm>
            <a:off x="923741" y="4173717"/>
            <a:ext cx="36311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s-AR" dirty="0" err="1">
                <a:solidFill>
                  <a:srgbClr val="000000"/>
                </a:solidFill>
              </a:rPr>
              <a:t>From</a:t>
            </a:r>
            <a:r>
              <a:rPr lang="es-AR" dirty="0">
                <a:solidFill>
                  <a:srgbClr val="000000"/>
                </a:solidFill>
              </a:rPr>
              <a:t> a societal </a:t>
            </a:r>
            <a:r>
              <a:rPr lang="es-AR" dirty="0" err="1">
                <a:solidFill>
                  <a:srgbClr val="000000"/>
                </a:solidFill>
              </a:rPr>
              <a:t>perspective</a:t>
            </a:r>
            <a:r>
              <a:rPr lang="es-AR" dirty="0">
                <a:solidFill>
                  <a:srgbClr val="000000"/>
                </a:solidFill>
              </a:rPr>
              <a:t> </a:t>
            </a:r>
            <a:endParaRPr lang="es-AR" dirty="0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B27CC6C6-46A2-4189-B242-158D70097704}"/>
              </a:ext>
            </a:extLst>
          </p:cNvPr>
          <p:cNvSpPr/>
          <p:nvPr/>
        </p:nvSpPr>
        <p:spPr>
          <a:xfrm>
            <a:off x="1555820" y="5583559"/>
            <a:ext cx="970993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The findings might be an input to public policy-making targeting the elderly’s digital exclusion</a:t>
            </a:r>
            <a:endParaRPr lang="es-AR" dirty="0">
              <a:latin typeface="+mj-lt"/>
            </a:endParaRP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C715863F-D7AA-4B01-8E50-A3A045FBC065}"/>
              </a:ext>
            </a:extLst>
          </p:cNvPr>
          <p:cNvSpPr/>
          <p:nvPr/>
        </p:nvSpPr>
        <p:spPr>
          <a:xfrm>
            <a:off x="1555821" y="4597648"/>
            <a:ext cx="970993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dirty="0">
                <a:latin typeface="+mj-lt"/>
                <a:ea typeface="Calibri" panose="020F0502020204030204" pitchFamily="34" charset="0"/>
              </a:rPr>
              <a:t>‘Public policies that include an ageing perspective when proposing media and information literacy programmes are still insufficient, partly due to the prevailing ageism in research, policy and media’ (Arellano-Rojas </a:t>
            </a:r>
            <a:r>
              <a:rPr lang="en-GB" i="1" dirty="0">
                <a:latin typeface="+mj-lt"/>
                <a:ea typeface="Calibri" panose="020F0502020204030204" pitchFamily="34" charset="0"/>
              </a:rPr>
              <a:t>et al</a:t>
            </a:r>
            <a:r>
              <a:rPr lang="en-GB" dirty="0">
                <a:latin typeface="+mj-lt"/>
                <a:ea typeface="Calibri" panose="020F0502020204030204" pitchFamily="34" charset="0"/>
              </a:rPr>
              <a:t>, 2022, p.4)</a:t>
            </a:r>
            <a:endParaRPr lang="es-AR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907326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70120F84-A866-4D9F-8B1C-9120A013D6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 useBgFill="1">
        <p:nvSpPr>
          <p:cNvPr id="6" name="Rectangle 9">
            <a:extLst>
              <a:ext uri="{FF2B5EF4-FFF2-40B4-BE49-F238E27FC236}">
                <a16:creationId xmlns:a16="http://schemas.microsoft.com/office/drawing/2014/main" id="{252FEFEF-6AC0-46B6-AC09-11FC56196F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0312" y="226665"/>
            <a:ext cx="11722608" cy="6382512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9B50C8C-7AF9-4147-BD60-092DFE2DF6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311" y="226666"/>
            <a:ext cx="2840155" cy="6404670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>
            <a:normAutofit/>
          </a:bodyPr>
          <a:lstStyle/>
          <a:p>
            <a:r>
              <a:rPr lang="en-GB" sz="3600" b="1">
                <a:solidFill>
                  <a:schemeClr val="bg1"/>
                </a:solidFill>
              </a:rPr>
              <a:t>  Questions</a:t>
            </a:r>
            <a:endParaRPr lang="es-AR" sz="3600" b="1" dirty="0">
              <a:solidFill>
                <a:schemeClr val="bg1"/>
              </a:solidFill>
            </a:endParaRP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4A2E414F-E883-49CB-97B0-622BBDF76EAB}"/>
              </a:ext>
            </a:extLst>
          </p:cNvPr>
          <p:cNvSpPr/>
          <p:nvPr/>
        </p:nvSpPr>
        <p:spPr>
          <a:xfrm>
            <a:off x="3439087" y="650500"/>
            <a:ext cx="7877143" cy="12549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n-GB" i="1" dirty="0">
                <a:latin typeface="+mj-lt"/>
                <a:ea typeface="Calibri" panose="020F0502020204030204" pitchFamily="34" charset="0"/>
                <a:cs typeface="AdvTT5843c571"/>
              </a:rPr>
              <a:t>‘</a:t>
            </a:r>
            <a:r>
              <a:rPr lang="en-GB" dirty="0">
                <a:latin typeface="+mj-lt"/>
                <a:ea typeface="Calibri" panose="020F0502020204030204" pitchFamily="34" charset="0"/>
                <a:cs typeface="AdvTT5843c571"/>
              </a:rPr>
              <a:t>Much academic and political interest in older adults and technology has been based on an </a:t>
            </a:r>
            <a:r>
              <a:rPr lang="en-GB" b="1" dirty="0">
                <a:latin typeface="+mj-lt"/>
                <a:ea typeface="Calibri" panose="020F0502020204030204" pitchFamily="34" charset="0"/>
                <a:cs typeface="AdvTT5843c571"/>
              </a:rPr>
              <a:t>implicit assumption that ICT use </a:t>
            </a:r>
            <a:r>
              <a:rPr lang="en-GB" dirty="0">
                <a:latin typeface="+mj-lt"/>
                <a:ea typeface="Calibri" panose="020F0502020204030204" pitchFamily="34" charset="0"/>
                <a:cs typeface="AdvTT5843c571"/>
              </a:rPr>
              <a:t>is an</a:t>
            </a:r>
            <a:r>
              <a:rPr lang="en-GB" b="1" dirty="0">
                <a:latin typeface="+mj-lt"/>
                <a:ea typeface="Calibri" panose="020F0502020204030204" pitchFamily="34" charset="0"/>
                <a:cs typeface="AdvTT5843c571"/>
              </a:rPr>
              <a:t> inherently useful and desirable activity throughout all sectors of society</a:t>
            </a:r>
            <a:r>
              <a:rPr lang="en-GB" dirty="0">
                <a:latin typeface="+mj-lt"/>
                <a:ea typeface="Calibri" panose="020F0502020204030204" pitchFamily="34" charset="0"/>
                <a:cs typeface="AdvTT5843c571"/>
              </a:rPr>
              <a:t>.’ (Selwyn, 2004, p. 381)</a:t>
            </a:r>
            <a:endParaRPr lang="es-AR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2B879973-0F93-4239-A50B-8C2E5456B647}"/>
              </a:ext>
            </a:extLst>
          </p:cNvPr>
          <p:cNvSpPr/>
          <p:nvPr/>
        </p:nvSpPr>
        <p:spPr>
          <a:xfrm>
            <a:off x="3714485" y="3593533"/>
            <a:ext cx="7326349" cy="4136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endParaRPr lang="es-AR" dirty="0"/>
          </a:p>
        </p:txBody>
      </p:sp>
      <p:sp>
        <p:nvSpPr>
          <p:cNvPr id="22" name="Rectángulo: esquinas redondeadas 21">
            <a:extLst>
              <a:ext uri="{FF2B5EF4-FFF2-40B4-BE49-F238E27FC236}">
                <a16:creationId xmlns:a16="http://schemas.microsoft.com/office/drawing/2014/main" id="{298D0758-713C-4844-86D1-A36A14353ED9}"/>
              </a:ext>
            </a:extLst>
          </p:cNvPr>
          <p:cNvSpPr/>
          <p:nvPr/>
        </p:nvSpPr>
        <p:spPr>
          <a:xfrm>
            <a:off x="3714483" y="2280443"/>
            <a:ext cx="7326349" cy="835706"/>
          </a:xfrm>
          <a:prstGeom prst="roundRect">
            <a:avLst/>
          </a:prstGeom>
          <a:solidFill>
            <a:schemeClr val="bg1"/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/>
          <a:lstStyle/>
          <a:p>
            <a:pPr algn="just">
              <a:lnSpc>
                <a:spcPct val="130000"/>
              </a:lnSpc>
              <a:spcAft>
                <a:spcPts val="800"/>
              </a:spcAft>
            </a:pPr>
            <a:r>
              <a:rPr lang="en-GB" b="1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What happens when subjects’ cultural universes appear to conflict with the goal of digital inclusion?</a:t>
            </a:r>
          </a:p>
        </p:txBody>
      </p:sp>
      <p:sp>
        <p:nvSpPr>
          <p:cNvPr id="24" name="Rectángulo: esquinas redondeadas 23">
            <a:extLst>
              <a:ext uri="{FF2B5EF4-FFF2-40B4-BE49-F238E27FC236}">
                <a16:creationId xmlns:a16="http://schemas.microsoft.com/office/drawing/2014/main" id="{F5755E51-B887-498B-9AAA-B54DE88DB825}"/>
              </a:ext>
            </a:extLst>
          </p:cNvPr>
          <p:cNvSpPr/>
          <p:nvPr/>
        </p:nvSpPr>
        <p:spPr>
          <a:xfrm>
            <a:off x="3714483" y="3416534"/>
            <a:ext cx="7326349" cy="1572198"/>
          </a:xfrm>
          <a:prstGeom prst="roundRect">
            <a:avLst/>
          </a:prstGeom>
          <a:solidFill>
            <a:schemeClr val="bg1"/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/>
          <a:lstStyle/>
          <a:p>
            <a:pPr algn="just">
              <a:lnSpc>
                <a:spcPct val="130000"/>
              </a:lnSpc>
            </a:pPr>
            <a:r>
              <a:rPr lang="en-US" dirty="0">
                <a:solidFill>
                  <a:schemeClr val="tx1"/>
                </a:solidFill>
              </a:rPr>
              <a:t>Is it possible to promote that "freedom of choice" in ways that do not end up fostering the reproduction of social inequalities? </a:t>
            </a:r>
          </a:p>
          <a:p>
            <a:pPr algn="just">
              <a:lnSpc>
                <a:spcPct val="130000"/>
              </a:lnSpc>
            </a:pPr>
            <a:r>
              <a:rPr lang="en-US" b="1" dirty="0">
                <a:solidFill>
                  <a:schemeClr val="tx1"/>
                </a:solidFill>
              </a:rPr>
              <a:t>Is being digitally excluded an actual and (if so) a viable  choice?</a:t>
            </a:r>
            <a:endParaRPr lang="es-AR" dirty="0">
              <a:solidFill>
                <a:schemeClr val="tx1"/>
              </a:solidFill>
            </a:endParaRPr>
          </a:p>
        </p:txBody>
      </p:sp>
      <p:sp>
        <p:nvSpPr>
          <p:cNvPr id="25" name="Rectángulo: esquinas redondeadas 24">
            <a:extLst>
              <a:ext uri="{FF2B5EF4-FFF2-40B4-BE49-F238E27FC236}">
                <a16:creationId xmlns:a16="http://schemas.microsoft.com/office/drawing/2014/main" id="{4410C4E2-2CF5-4F90-80FE-572908103514}"/>
              </a:ext>
            </a:extLst>
          </p:cNvPr>
          <p:cNvSpPr/>
          <p:nvPr/>
        </p:nvSpPr>
        <p:spPr>
          <a:xfrm>
            <a:off x="3714485" y="5289117"/>
            <a:ext cx="7326349" cy="795878"/>
          </a:xfrm>
          <a:prstGeom prst="roundRect">
            <a:avLst/>
          </a:prstGeom>
          <a:solidFill>
            <a:schemeClr val="bg1"/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/>
          <a:lstStyle/>
          <a:p>
            <a:pPr algn="just">
              <a:lnSpc>
                <a:spcPct val="130000"/>
              </a:lnSpc>
            </a:pPr>
            <a:r>
              <a:rPr lang="en-GB" b="1" dirty="0">
                <a:solidFill>
                  <a:schemeClr val="tx1"/>
                </a:solidFill>
              </a:rPr>
              <a:t>How to prevent “new literacies” from being perceived as an external imperative?</a:t>
            </a:r>
            <a:endParaRPr lang="es-AR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42972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2" grpId="0" animBg="1"/>
      <p:bldP spid="24" grpId="0" uiExpand="1" build="p" animBg="1"/>
      <p:bldP spid="2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70120F84-A866-4D9F-8B1C-9120A013D6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 useBgFill="1">
        <p:nvSpPr>
          <p:cNvPr id="6" name="Rectangle 9">
            <a:extLst>
              <a:ext uri="{FF2B5EF4-FFF2-40B4-BE49-F238E27FC236}">
                <a16:creationId xmlns:a16="http://schemas.microsoft.com/office/drawing/2014/main" id="{252FEFEF-6AC0-46B6-AC09-11FC56196F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0312" y="226665"/>
            <a:ext cx="11722608" cy="6382512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9B50C8C-7AF9-4147-BD60-092DFE2DF6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898" y="401634"/>
            <a:ext cx="4554510" cy="547072"/>
          </a:xfrm>
        </p:spPr>
        <p:txBody>
          <a:bodyPr>
            <a:normAutofit/>
          </a:bodyPr>
          <a:lstStyle/>
          <a:p>
            <a:r>
              <a:rPr lang="en-GB" sz="2800" b="1" dirty="0"/>
              <a:t>References </a:t>
            </a:r>
            <a:endParaRPr lang="es-AR" sz="2800" b="1" dirty="0"/>
          </a:p>
        </p:txBody>
      </p:sp>
      <p:sp>
        <p:nvSpPr>
          <p:cNvPr id="9" name="Marcador de contenido 8">
            <a:extLst>
              <a:ext uri="{FF2B5EF4-FFF2-40B4-BE49-F238E27FC236}">
                <a16:creationId xmlns:a16="http://schemas.microsoft.com/office/drawing/2014/main" id="{DA959717-88B5-4641-9A8C-AD043B1CAE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718" y="948706"/>
            <a:ext cx="11332564" cy="5306517"/>
          </a:xfrm>
        </p:spPr>
        <p:txBody>
          <a:bodyPr>
            <a:noAutofit/>
          </a:bodyPr>
          <a:lstStyle/>
          <a:p>
            <a:pPr lvl="0">
              <a:spcBef>
                <a:spcPts val="200"/>
              </a:spcBef>
            </a:pPr>
            <a:r>
              <a:rPr lang="es-MX" sz="1200" dirty="0"/>
              <a:t>Arellano-Rojas, P.; Calisto-</a:t>
            </a:r>
            <a:r>
              <a:rPr lang="es-MX" sz="1200" dirty="0" err="1"/>
              <a:t>Breiding</a:t>
            </a:r>
            <a:r>
              <a:rPr lang="es-MX" sz="1200" dirty="0"/>
              <a:t>, C.; </a:t>
            </a:r>
            <a:r>
              <a:rPr lang="es-MX" sz="1200" dirty="0" err="1"/>
              <a:t>Brignardello</a:t>
            </a:r>
            <a:r>
              <a:rPr lang="es-MX" sz="1200" dirty="0"/>
              <a:t>-Burgos, S.; Peña-</a:t>
            </a:r>
            <a:r>
              <a:rPr lang="es-MX" sz="1200" dirty="0" err="1"/>
              <a:t>Pallauta</a:t>
            </a:r>
            <a:r>
              <a:rPr lang="es-MX" sz="1200" dirty="0"/>
              <a:t>, P. (2022). Alfabetización mediática e informativa de personas mayores en Chile: orientaciones basadas en sus necesidades e intereses cotidianos en contexto de COVID-19. </a:t>
            </a:r>
            <a:r>
              <a:rPr lang="es-MX" sz="1200" i="1" dirty="0"/>
              <a:t>Palabra Clave, 11</a:t>
            </a:r>
            <a:r>
              <a:rPr lang="es-MX" sz="1200" dirty="0"/>
              <a:t>(2), e154.</a:t>
            </a:r>
          </a:p>
          <a:p>
            <a:pPr lvl="0">
              <a:spcBef>
                <a:spcPts val="200"/>
              </a:spcBef>
            </a:pPr>
            <a:r>
              <a:rPr lang="es-MX" sz="1200" dirty="0"/>
              <a:t>Barrantes Cáceres, R. y </a:t>
            </a:r>
            <a:r>
              <a:rPr lang="es-MX" sz="1200" dirty="0" err="1"/>
              <a:t>Cozzubo</a:t>
            </a:r>
            <a:r>
              <a:rPr lang="es-MX" sz="1200" dirty="0"/>
              <a:t> Chaparro, A. (2015). </a:t>
            </a:r>
            <a:r>
              <a:rPr lang="es-MX" sz="1200" i="1" dirty="0"/>
              <a:t>Edad para aprender, edad para enseñar: el rol del aprendizaje intergeneracional </a:t>
            </a:r>
            <a:r>
              <a:rPr lang="es-MX" sz="1200" i="1" dirty="0" err="1"/>
              <a:t>intrahogar</a:t>
            </a:r>
            <a:r>
              <a:rPr lang="es-MX" sz="1200" i="1" dirty="0"/>
              <a:t> en el uso de la internet por parte de los adultos mayores en Latinoamérica</a:t>
            </a:r>
            <a:r>
              <a:rPr lang="es-MX" sz="1200" dirty="0"/>
              <a:t>. Departamento de Economía.</a:t>
            </a:r>
          </a:p>
          <a:p>
            <a:pPr lvl="0">
              <a:spcBef>
                <a:spcPts val="200"/>
              </a:spcBef>
            </a:pPr>
            <a:r>
              <a:rPr lang="en-GB" sz="1200" dirty="0"/>
              <a:t>Butler, R. (1969). Age-ism: Another Form of Bigotry. </a:t>
            </a:r>
            <a:r>
              <a:rPr lang="en-GB" sz="1200" i="1" dirty="0"/>
              <a:t>The Gerontologist, 9</a:t>
            </a:r>
            <a:r>
              <a:rPr lang="en-GB" sz="1200" dirty="0"/>
              <a:t>, 243-246.</a:t>
            </a:r>
            <a:endParaRPr lang="es-AR" sz="1200" dirty="0"/>
          </a:p>
          <a:p>
            <a:pPr lvl="0">
              <a:spcBef>
                <a:spcPts val="200"/>
              </a:spcBef>
            </a:pPr>
            <a:r>
              <a:rPr lang="es-MX" sz="1200" dirty="0"/>
              <a:t>Cardozo, C., Martín, A. &amp; Saldaño, V. (2017). Los adultos mayores y las redes sociales: Analizando experiencias para mejorar la interacción. </a:t>
            </a:r>
            <a:r>
              <a:rPr lang="es-MX" sz="1200" i="1" dirty="0"/>
              <a:t>Informes Científicos Técnicos - UNPA, 9</a:t>
            </a:r>
            <a:r>
              <a:rPr lang="es-MX" sz="1200" dirty="0"/>
              <a:t>(2), 1–29 </a:t>
            </a:r>
            <a:endParaRPr lang="es-AR" sz="1200" dirty="0"/>
          </a:p>
          <a:p>
            <a:pPr lvl="0">
              <a:spcBef>
                <a:spcPts val="200"/>
              </a:spcBef>
            </a:pPr>
            <a:r>
              <a:rPr lang="es-AR" sz="1200" dirty="0" err="1"/>
              <a:t>Casamayou</a:t>
            </a:r>
            <a:r>
              <a:rPr lang="es-AR" sz="1200" dirty="0"/>
              <a:t>, A. (2016). Apropiación(es): aportes desde la sistematización y la teoría.</a:t>
            </a:r>
          </a:p>
          <a:p>
            <a:pPr>
              <a:spcBef>
                <a:spcPts val="200"/>
              </a:spcBef>
            </a:pPr>
            <a:r>
              <a:rPr lang="en-GB" sz="1200" dirty="0" err="1"/>
              <a:t>Dhamoon</a:t>
            </a:r>
            <a:r>
              <a:rPr lang="en-GB" sz="1200" dirty="0"/>
              <a:t>, R. K. (2010). Considerations on Mainstreaming Intersectionality.  </a:t>
            </a:r>
            <a:r>
              <a:rPr lang="en-GB" sz="1200" i="1" dirty="0"/>
              <a:t>Political Research Quarterly</a:t>
            </a:r>
            <a:r>
              <a:rPr lang="en-GB" sz="1200" dirty="0"/>
              <a:t>, </a:t>
            </a:r>
            <a:r>
              <a:rPr lang="en-GB" sz="1200" i="1" dirty="0"/>
              <a:t>64</a:t>
            </a:r>
            <a:r>
              <a:rPr lang="en-GB" sz="1200" dirty="0"/>
              <a:t>(1), 230-243.</a:t>
            </a:r>
            <a:endParaRPr lang="es-AR" sz="1200" dirty="0"/>
          </a:p>
          <a:p>
            <a:pPr lvl="0">
              <a:spcBef>
                <a:spcPts val="200"/>
              </a:spcBef>
            </a:pPr>
            <a:r>
              <a:rPr lang="en-US" sz="1200" dirty="0"/>
              <a:t>DiMaggio, P., </a:t>
            </a:r>
            <a:r>
              <a:rPr lang="en-US" sz="1200" dirty="0" err="1"/>
              <a:t>Hargittai</a:t>
            </a:r>
            <a:r>
              <a:rPr lang="en-US" sz="1200" dirty="0"/>
              <a:t>, E., Celeste, C. &amp; Shafer, S. (2003). From Unequal Access to Differentiated Use: A Literature Review and Agenda for Research on Digital Inequality. </a:t>
            </a:r>
            <a:r>
              <a:rPr lang="en-US" sz="1200" i="1" dirty="0"/>
              <a:t>Working Papers, 29. </a:t>
            </a:r>
          </a:p>
          <a:p>
            <a:pPr>
              <a:spcBef>
                <a:spcPts val="200"/>
              </a:spcBef>
            </a:pPr>
            <a:r>
              <a:rPr lang="es-AR" sz="1200" dirty="0" err="1"/>
              <a:t>Helsper</a:t>
            </a:r>
            <a:r>
              <a:rPr lang="es-AR" sz="1200" dirty="0"/>
              <a:t>, E. (2017). </a:t>
            </a:r>
            <a:r>
              <a:rPr lang="es-AR" sz="1200" dirty="0" err="1"/>
              <a:t>The</a:t>
            </a:r>
            <a:r>
              <a:rPr lang="es-AR" sz="1200" dirty="0"/>
              <a:t> Social </a:t>
            </a:r>
            <a:r>
              <a:rPr lang="es-AR" sz="1200" dirty="0" err="1"/>
              <a:t>Relativity</a:t>
            </a:r>
            <a:r>
              <a:rPr lang="es-AR" sz="1200" dirty="0"/>
              <a:t> </a:t>
            </a:r>
            <a:r>
              <a:rPr lang="es-AR" sz="1200" dirty="0" err="1"/>
              <a:t>of</a:t>
            </a:r>
            <a:r>
              <a:rPr lang="es-AR" sz="1200" dirty="0"/>
              <a:t> Digital </a:t>
            </a:r>
            <a:r>
              <a:rPr lang="es-AR" sz="1200" dirty="0" err="1"/>
              <a:t>Exclusion</a:t>
            </a:r>
            <a:r>
              <a:rPr lang="es-AR" sz="1200" dirty="0"/>
              <a:t>: </a:t>
            </a:r>
            <a:r>
              <a:rPr lang="es-AR" sz="1200" dirty="0" err="1"/>
              <a:t>Applying</a:t>
            </a:r>
            <a:r>
              <a:rPr lang="es-AR" sz="1200" dirty="0"/>
              <a:t> </a:t>
            </a:r>
            <a:r>
              <a:rPr lang="es-AR" sz="1200" dirty="0" err="1"/>
              <a:t>Relative</a:t>
            </a:r>
            <a:r>
              <a:rPr lang="es-AR" sz="1200" dirty="0"/>
              <a:t> </a:t>
            </a:r>
            <a:r>
              <a:rPr lang="es-AR" sz="1200" dirty="0" err="1"/>
              <a:t>Deprivation</a:t>
            </a:r>
            <a:r>
              <a:rPr lang="es-AR" sz="1200" dirty="0"/>
              <a:t> </a:t>
            </a:r>
            <a:r>
              <a:rPr lang="es-AR" sz="1200" dirty="0" err="1"/>
              <a:t>Theory</a:t>
            </a:r>
            <a:r>
              <a:rPr lang="es-AR" sz="1200" dirty="0"/>
              <a:t> </a:t>
            </a:r>
            <a:r>
              <a:rPr lang="es-AR" sz="1200" dirty="0" err="1"/>
              <a:t>to</a:t>
            </a:r>
            <a:r>
              <a:rPr lang="es-AR" sz="1200" dirty="0"/>
              <a:t> Digital </a:t>
            </a:r>
            <a:r>
              <a:rPr lang="es-AR" sz="1200" dirty="0" err="1"/>
              <a:t>Inequalities</a:t>
            </a:r>
            <a:r>
              <a:rPr lang="es-AR" sz="1200" dirty="0"/>
              <a:t>. </a:t>
            </a:r>
            <a:r>
              <a:rPr lang="en-GB" sz="1200" i="1" dirty="0"/>
              <a:t>Communication Theory</a:t>
            </a:r>
            <a:r>
              <a:rPr lang="en-GB" sz="1200" dirty="0"/>
              <a:t>, (27), 223-242.</a:t>
            </a:r>
            <a:endParaRPr lang="es-AR" sz="1200" dirty="0"/>
          </a:p>
          <a:p>
            <a:pPr>
              <a:spcBef>
                <a:spcPts val="200"/>
              </a:spcBef>
            </a:pPr>
            <a:r>
              <a:rPr lang="en-GB" sz="1200" dirty="0"/>
              <a:t>Hine, C. (2017). Ethnography and the Internet: Taking Account of Emerging Technological Landscapes. </a:t>
            </a:r>
            <a:r>
              <a:rPr lang="es-AR" sz="1200" i="1" dirty="0" err="1"/>
              <a:t>Fudan</a:t>
            </a:r>
            <a:r>
              <a:rPr lang="es-AR" sz="1200" i="1" dirty="0"/>
              <a:t> </a:t>
            </a:r>
            <a:r>
              <a:rPr lang="es-AR" sz="1200" i="1" dirty="0" err="1"/>
              <a:t>Journal</a:t>
            </a:r>
            <a:r>
              <a:rPr lang="es-AR" sz="1200" i="1" dirty="0"/>
              <a:t> </a:t>
            </a:r>
            <a:r>
              <a:rPr lang="es-AR" sz="1200" i="1" dirty="0" err="1"/>
              <a:t>of</a:t>
            </a:r>
            <a:r>
              <a:rPr lang="es-AR" sz="1200" i="1" dirty="0"/>
              <a:t> </a:t>
            </a:r>
            <a:r>
              <a:rPr lang="es-AR" sz="1200" i="1" dirty="0" err="1"/>
              <a:t>the</a:t>
            </a:r>
            <a:r>
              <a:rPr lang="es-AR" sz="1200" i="1" dirty="0"/>
              <a:t> </a:t>
            </a:r>
            <a:r>
              <a:rPr lang="es-AR" sz="1200" i="1" dirty="0" err="1"/>
              <a:t>Humanities</a:t>
            </a:r>
            <a:r>
              <a:rPr lang="es-AR" sz="1200" i="1" dirty="0"/>
              <a:t> and Social </a:t>
            </a:r>
            <a:r>
              <a:rPr lang="es-AR" sz="1200" i="1" dirty="0" err="1"/>
              <a:t>Sciences</a:t>
            </a:r>
            <a:r>
              <a:rPr lang="es-AR" sz="1200" i="1" dirty="0"/>
              <a:t>, 10</a:t>
            </a:r>
            <a:r>
              <a:rPr lang="es-AR" sz="1200" dirty="0"/>
              <a:t>, 315–329.</a:t>
            </a:r>
          </a:p>
          <a:p>
            <a:pPr lvl="0">
              <a:spcBef>
                <a:spcPts val="200"/>
              </a:spcBef>
            </a:pPr>
            <a:r>
              <a:rPr lang="es-AR" sz="1200" dirty="0"/>
              <a:t>Lemus, M. (2021). Articulaciones entre desigualdades, aprendizajes y tecnologías digitales: un recorrido por conceptos clave. </a:t>
            </a:r>
            <a:r>
              <a:rPr lang="es-AR" sz="1200" i="1" dirty="0"/>
              <a:t>Cuestiones de Sociología</a:t>
            </a:r>
            <a:r>
              <a:rPr lang="es-AR" sz="1200" dirty="0"/>
              <a:t>, (24), e118.</a:t>
            </a:r>
          </a:p>
          <a:p>
            <a:pPr>
              <a:spcBef>
                <a:spcPts val="200"/>
              </a:spcBef>
            </a:pPr>
            <a:r>
              <a:rPr lang="en-GB" sz="1200" dirty="0"/>
              <a:t>Millward, P. (2003). The "grey digital divide": Perception, exclusion and barrier of access to the Internet for Older People. </a:t>
            </a:r>
            <a:r>
              <a:rPr lang="es-AR" sz="1200" i="1" dirty="0" err="1"/>
              <a:t>First</a:t>
            </a:r>
            <a:r>
              <a:rPr lang="es-AR" sz="1200" i="1" dirty="0"/>
              <a:t> </a:t>
            </a:r>
            <a:r>
              <a:rPr lang="es-AR" sz="1200" i="1" dirty="0" err="1"/>
              <a:t>Monday</a:t>
            </a:r>
            <a:r>
              <a:rPr lang="es-AR" sz="1200" dirty="0"/>
              <a:t>, </a:t>
            </a:r>
            <a:r>
              <a:rPr lang="es-AR" sz="1200" i="1" dirty="0"/>
              <a:t>8</a:t>
            </a:r>
            <a:r>
              <a:rPr lang="es-AR" sz="1200" dirty="0"/>
              <a:t>(7).</a:t>
            </a:r>
          </a:p>
          <a:p>
            <a:pPr>
              <a:spcBef>
                <a:spcPts val="200"/>
              </a:spcBef>
            </a:pPr>
            <a:r>
              <a:rPr lang="en-GB" sz="1200" dirty="0"/>
              <a:t>Norris, P. (2001). </a:t>
            </a:r>
            <a:r>
              <a:rPr lang="en-GB" sz="1200" i="1" dirty="0"/>
              <a:t>Digital Divide: Civic Engagement, Information Poverty and the Internet Worldwide</a:t>
            </a:r>
            <a:r>
              <a:rPr lang="en-GB" sz="1200" dirty="0"/>
              <a:t>. </a:t>
            </a:r>
            <a:r>
              <a:rPr lang="es-AR" sz="1200" dirty="0"/>
              <a:t>Cambridge </a:t>
            </a:r>
            <a:r>
              <a:rPr lang="es-AR" sz="1200" dirty="0" err="1"/>
              <a:t>University</a:t>
            </a:r>
            <a:r>
              <a:rPr lang="es-AR" sz="1200" dirty="0"/>
              <a:t> </a:t>
            </a:r>
            <a:r>
              <a:rPr lang="es-AR" sz="1200" dirty="0" err="1"/>
              <a:t>Press</a:t>
            </a:r>
            <a:r>
              <a:rPr lang="es-AR" sz="1200" dirty="0"/>
              <a:t>.</a:t>
            </a:r>
          </a:p>
          <a:p>
            <a:pPr lvl="0">
              <a:spcBef>
                <a:spcPts val="200"/>
              </a:spcBef>
            </a:pPr>
            <a:r>
              <a:rPr lang="es-AR" sz="1200" dirty="0" err="1"/>
              <a:t>Pinch</a:t>
            </a:r>
            <a:r>
              <a:rPr lang="es-AR" sz="1200" dirty="0"/>
              <a:t>, T. &amp; </a:t>
            </a:r>
            <a:r>
              <a:rPr lang="es-AR" sz="1200" dirty="0" err="1"/>
              <a:t>Bijker</a:t>
            </a:r>
            <a:r>
              <a:rPr lang="es-AR" sz="1200" dirty="0"/>
              <a:t>, W. (2013) La construcción social de hechos y de artefactos: o acerca de cómo la sociología de la ciencia y la sociología de la tecnología pueden beneficiarse mutuamente. In Thomas, H. &amp; Buch, A. (</a:t>
            </a:r>
            <a:r>
              <a:rPr lang="es-AR" sz="1200" dirty="0" err="1"/>
              <a:t>Comps</a:t>
            </a:r>
            <a:r>
              <a:rPr lang="es-AR" sz="1200" dirty="0"/>
              <a:t>.) </a:t>
            </a:r>
            <a:r>
              <a:rPr lang="es-AR" sz="1200" i="1" dirty="0"/>
              <a:t>Actos, actores y artefactos: sociología de la tecnología</a:t>
            </a:r>
            <a:r>
              <a:rPr lang="es-AR" sz="1200" dirty="0"/>
              <a:t>. Universidad Nacional de Quilmes.</a:t>
            </a:r>
          </a:p>
          <a:p>
            <a:pPr>
              <a:spcBef>
                <a:spcPts val="200"/>
              </a:spcBef>
            </a:pPr>
            <a:r>
              <a:rPr lang="es-AR" sz="1200" dirty="0"/>
              <a:t>Prensky, M. (2001). Digital </a:t>
            </a:r>
            <a:r>
              <a:rPr lang="es-AR" sz="1200" dirty="0" err="1"/>
              <a:t>Natives</a:t>
            </a:r>
            <a:r>
              <a:rPr lang="es-AR" sz="1200" dirty="0"/>
              <a:t>, Digital </a:t>
            </a:r>
            <a:r>
              <a:rPr lang="es-AR" sz="1200" dirty="0" err="1"/>
              <a:t>Immigrants</a:t>
            </a:r>
            <a:r>
              <a:rPr lang="es-AR" sz="1200" dirty="0"/>
              <a:t>. </a:t>
            </a:r>
            <a:r>
              <a:rPr lang="es-AR" sz="1200" i="1" dirty="0" err="1"/>
              <a:t>On</a:t>
            </a:r>
            <a:r>
              <a:rPr lang="es-AR" sz="1200" i="1" dirty="0"/>
              <a:t> </a:t>
            </a:r>
            <a:r>
              <a:rPr lang="es-AR" sz="1200" i="1" dirty="0" err="1"/>
              <a:t>the</a:t>
            </a:r>
            <a:r>
              <a:rPr lang="es-AR" sz="1200" i="1" dirty="0"/>
              <a:t> </a:t>
            </a:r>
            <a:r>
              <a:rPr lang="es-AR" sz="1200" i="1" dirty="0" err="1"/>
              <a:t>Horizon</a:t>
            </a:r>
            <a:r>
              <a:rPr lang="es-AR" sz="1200" dirty="0"/>
              <a:t>, </a:t>
            </a:r>
            <a:r>
              <a:rPr lang="es-AR" sz="1200" i="1" dirty="0"/>
              <a:t>9</a:t>
            </a:r>
            <a:r>
              <a:rPr lang="es-AR" sz="1200" dirty="0"/>
              <a:t>(5).</a:t>
            </a:r>
          </a:p>
          <a:p>
            <a:pPr>
              <a:spcBef>
                <a:spcPts val="200"/>
              </a:spcBef>
            </a:pPr>
            <a:r>
              <a:rPr lang="en-US" sz="1200" dirty="0"/>
              <a:t>Selwyn, N. (2004). The information aged: A qualitative study of older adults’ use of information and communications technology. </a:t>
            </a:r>
            <a:r>
              <a:rPr lang="en-US" sz="1200" i="1" dirty="0"/>
              <a:t>Journal of Aging Studies</a:t>
            </a:r>
            <a:r>
              <a:rPr lang="en-US" sz="1200" dirty="0"/>
              <a:t>, 18, 369-384.</a:t>
            </a:r>
            <a:endParaRPr lang="es-AR" sz="1200" dirty="0"/>
          </a:p>
          <a:p>
            <a:pPr>
              <a:spcBef>
                <a:spcPts val="200"/>
              </a:spcBef>
            </a:pPr>
            <a:r>
              <a:rPr lang="es-AR" sz="1200" dirty="0" err="1"/>
              <a:t>Tufts</a:t>
            </a:r>
            <a:r>
              <a:rPr lang="es-AR" sz="1200" dirty="0"/>
              <a:t>, D.R. (2010) </a:t>
            </a:r>
            <a:r>
              <a:rPr lang="es-AR" sz="1200" i="1" dirty="0"/>
              <a:t>Digital </a:t>
            </a:r>
            <a:r>
              <a:rPr lang="es-AR" sz="1200" i="1" dirty="0" err="1"/>
              <a:t>adults</a:t>
            </a:r>
            <a:r>
              <a:rPr lang="es-AR" sz="1200" i="1" dirty="0"/>
              <a:t>: </a:t>
            </a:r>
            <a:r>
              <a:rPr lang="es-AR" sz="1200" i="1" dirty="0" err="1"/>
              <a:t>Beyond</a:t>
            </a:r>
            <a:r>
              <a:rPr lang="es-AR" sz="1200" i="1" dirty="0"/>
              <a:t> </a:t>
            </a:r>
            <a:r>
              <a:rPr lang="es-AR" sz="1200" i="1" dirty="0" err="1"/>
              <a:t>the</a:t>
            </a:r>
            <a:r>
              <a:rPr lang="es-AR" sz="1200" i="1" dirty="0"/>
              <a:t> </a:t>
            </a:r>
            <a:r>
              <a:rPr lang="es-AR" sz="1200" i="1" dirty="0" err="1"/>
              <a:t>myth</a:t>
            </a:r>
            <a:r>
              <a:rPr lang="es-AR" sz="1200" i="1" dirty="0"/>
              <a:t> </a:t>
            </a:r>
            <a:r>
              <a:rPr lang="es-AR" sz="1200" i="1" dirty="0" err="1"/>
              <a:t>of</a:t>
            </a:r>
            <a:r>
              <a:rPr lang="es-AR" sz="1200" i="1" dirty="0"/>
              <a:t> </a:t>
            </a:r>
            <a:r>
              <a:rPr lang="es-AR" sz="1200" i="1" dirty="0" err="1"/>
              <a:t>the</a:t>
            </a:r>
            <a:r>
              <a:rPr lang="es-AR" sz="1200" i="1" dirty="0"/>
              <a:t> digital </a:t>
            </a:r>
            <a:r>
              <a:rPr lang="es-AR" sz="1200" i="1" dirty="0" err="1"/>
              <a:t>native</a:t>
            </a:r>
            <a:r>
              <a:rPr lang="es-AR" sz="1200" i="1" dirty="0"/>
              <a:t> </a:t>
            </a:r>
            <a:r>
              <a:rPr lang="es-AR" sz="1200" i="1" dirty="0" err="1"/>
              <a:t>generation</a:t>
            </a:r>
            <a:r>
              <a:rPr lang="es-AR" sz="1200" i="1" dirty="0"/>
              <a:t> gap </a:t>
            </a:r>
            <a:r>
              <a:rPr lang="es-AR" sz="1200" dirty="0"/>
              <a:t>(Doctoral </a:t>
            </a:r>
            <a:r>
              <a:rPr lang="es-AR" sz="1200" dirty="0" err="1"/>
              <a:t>thesis</a:t>
            </a:r>
            <a:r>
              <a:rPr lang="es-AR" sz="1200" dirty="0"/>
              <a:t>). Fielding </a:t>
            </a:r>
            <a:r>
              <a:rPr lang="es-AR" sz="1200" dirty="0" err="1"/>
              <a:t>Graduate</a:t>
            </a:r>
            <a:r>
              <a:rPr lang="es-AR" sz="1200" dirty="0"/>
              <a:t> </a:t>
            </a:r>
            <a:r>
              <a:rPr lang="es-AR" sz="1200" dirty="0" err="1"/>
              <a:t>University</a:t>
            </a:r>
            <a:r>
              <a:rPr lang="es-AR" sz="1200" dirty="0"/>
              <a:t>, USA.</a:t>
            </a:r>
          </a:p>
          <a:p>
            <a:pPr lvl="0">
              <a:spcBef>
                <a:spcPts val="200"/>
              </a:spcBef>
            </a:pPr>
            <a:r>
              <a:rPr lang="es-AR" sz="1200" dirty="0" err="1"/>
              <a:t>Winocur</a:t>
            </a:r>
            <a:r>
              <a:rPr lang="es-AR" sz="1200" dirty="0"/>
              <a:t>, R. (2009). </a:t>
            </a:r>
            <a:r>
              <a:rPr lang="es-AR" sz="1200" i="1" dirty="0"/>
              <a:t>Robinson Crusoe ya tiene celular: la conexión como espacio de control de la incertidumbre</a:t>
            </a:r>
            <a:r>
              <a:rPr lang="es-AR" sz="1200" dirty="0"/>
              <a:t>. Siglo XXI.</a:t>
            </a:r>
          </a:p>
          <a:p>
            <a:pPr lvl="0">
              <a:spcBef>
                <a:spcPts val="200"/>
              </a:spcBef>
            </a:pPr>
            <a:r>
              <a:rPr lang="es-AR" sz="1200" dirty="0" err="1"/>
              <a:t>Zukerfeld</a:t>
            </a:r>
            <a:r>
              <a:rPr lang="es-AR" sz="1200" dirty="0"/>
              <a:t>, M. (2015) </a:t>
            </a:r>
            <a:r>
              <a:rPr lang="es-MX" sz="1200" dirty="0"/>
              <a:t>La tecnología en general, las digitales en particular. Vida, milagros y familia de la “Ley de Moore”. </a:t>
            </a:r>
            <a:r>
              <a:rPr lang="es-MX" sz="1200" i="1" dirty="0"/>
              <a:t>Hipertextos</a:t>
            </a:r>
            <a:r>
              <a:rPr lang="es-MX" sz="1200" dirty="0"/>
              <a:t>, </a:t>
            </a:r>
            <a:r>
              <a:rPr lang="es-MX" sz="1200" i="1" dirty="0"/>
              <a:t>2</a:t>
            </a:r>
            <a:r>
              <a:rPr lang="es-MX" sz="1200" dirty="0"/>
              <a:t>(4)</a:t>
            </a:r>
            <a:endParaRPr lang="es-AR" sz="1200" dirty="0"/>
          </a:p>
        </p:txBody>
      </p:sp>
    </p:spTree>
    <p:extLst>
      <p:ext uri="{BB962C8B-B14F-4D97-AF65-F5344CB8AC3E}">
        <p14:creationId xmlns:p14="http://schemas.microsoft.com/office/powerpoint/2010/main" val="37336491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70120F84-A866-4D9F-8B1C-9120A013D6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6" name="Rectangle 9">
            <a:extLst>
              <a:ext uri="{FF2B5EF4-FFF2-40B4-BE49-F238E27FC236}">
                <a16:creationId xmlns:a16="http://schemas.microsoft.com/office/drawing/2014/main" id="{252FEFEF-6AC0-46B6-AC09-11FC56196F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0312" y="226665"/>
            <a:ext cx="11722608" cy="6382512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9B50C8C-7AF9-4147-BD60-092DFE2DF6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5089" y="579353"/>
            <a:ext cx="9950970" cy="670017"/>
          </a:xfrm>
        </p:spPr>
        <p:txBody>
          <a:bodyPr>
            <a:normAutofit/>
          </a:bodyPr>
          <a:lstStyle/>
          <a:p>
            <a:r>
              <a:rPr lang="es-AR" sz="3000" dirty="0"/>
              <a:t>Digital Technologies</a:t>
            </a:r>
          </a:p>
        </p:txBody>
      </p:sp>
      <p:graphicFrame>
        <p:nvGraphicFramePr>
          <p:cNvPr id="13" name="Diagrama 12">
            <a:extLst>
              <a:ext uri="{FF2B5EF4-FFF2-40B4-BE49-F238E27FC236}">
                <a16:creationId xmlns:a16="http://schemas.microsoft.com/office/drawing/2014/main" id="{599D144C-7C8B-4FAA-93D1-FF25A62D077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59309033"/>
              </p:ext>
            </p:extLst>
          </p:nvPr>
        </p:nvGraphicFramePr>
        <p:xfrm>
          <a:off x="457988" y="1523117"/>
          <a:ext cx="5425764" cy="35565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6" name="Rectángulo: esquinas redondeadas 15">
            <a:extLst>
              <a:ext uri="{FF2B5EF4-FFF2-40B4-BE49-F238E27FC236}">
                <a16:creationId xmlns:a16="http://schemas.microsoft.com/office/drawing/2014/main" id="{75F74665-F042-4EE4-B0DA-5F6E05119CCB}"/>
              </a:ext>
            </a:extLst>
          </p:cNvPr>
          <p:cNvSpPr/>
          <p:nvPr/>
        </p:nvSpPr>
        <p:spPr>
          <a:xfrm>
            <a:off x="6096000" y="1751058"/>
            <a:ext cx="5530920" cy="492864"/>
          </a:xfrm>
          <a:prstGeom prst="roundRect">
            <a:avLst/>
          </a:prstGeom>
          <a:ln w="47625">
            <a:solidFill>
              <a:srgbClr val="2E86A8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/>
              <a:t>Instrumental knowledge objectified in devices</a:t>
            </a:r>
            <a:endParaRPr lang="es-AR" sz="1600" dirty="0"/>
          </a:p>
        </p:txBody>
      </p:sp>
      <p:sp>
        <p:nvSpPr>
          <p:cNvPr id="17" name="Rectángulo: esquinas redondeadas 16">
            <a:extLst>
              <a:ext uri="{FF2B5EF4-FFF2-40B4-BE49-F238E27FC236}">
                <a16:creationId xmlns:a16="http://schemas.microsoft.com/office/drawing/2014/main" id="{92ED04F8-CB66-443D-8E30-EE187A2D41EC}"/>
              </a:ext>
            </a:extLst>
          </p:cNvPr>
          <p:cNvSpPr/>
          <p:nvPr/>
        </p:nvSpPr>
        <p:spPr>
          <a:xfrm>
            <a:off x="6096000" y="2596919"/>
            <a:ext cx="5530920" cy="818399"/>
          </a:xfrm>
          <a:prstGeom prst="roundRect">
            <a:avLst/>
          </a:prstGeom>
          <a:ln w="47625">
            <a:solidFill>
              <a:srgbClr val="5CA2C5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/>
              <a:t>Technologies that store, process, reproduce, transmit or convert information (codified knowledge), as opposed to matter and energy flows</a:t>
            </a:r>
            <a:endParaRPr lang="es-AR" sz="1600" dirty="0"/>
          </a:p>
        </p:txBody>
      </p:sp>
      <p:sp>
        <p:nvSpPr>
          <p:cNvPr id="18" name="Rectángulo: esquinas redondeadas 17">
            <a:extLst>
              <a:ext uri="{FF2B5EF4-FFF2-40B4-BE49-F238E27FC236}">
                <a16:creationId xmlns:a16="http://schemas.microsoft.com/office/drawing/2014/main" id="{8A537E3C-E860-4F12-B49D-6580455C7266}"/>
              </a:ext>
            </a:extLst>
          </p:cNvPr>
          <p:cNvSpPr/>
          <p:nvPr/>
        </p:nvSpPr>
        <p:spPr>
          <a:xfrm>
            <a:off x="6096000" y="3768315"/>
            <a:ext cx="5530920" cy="1021314"/>
          </a:xfrm>
          <a:prstGeom prst="roundRect">
            <a:avLst/>
          </a:prstGeom>
          <a:ln w="47625">
            <a:solidFill>
              <a:srgbClr val="9ABDD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/>
              <a:t>Technologies that store, process, reproduce, reproduce, transmit,</a:t>
            </a:r>
            <a:r>
              <a:rPr lang="en-GB" sz="1600" dirty="0"/>
              <a:t> or convert </a:t>
            </a:r>
            <a:r>
              <a:rPr lang="en-GB" sz="1600" b="1" dirty="0"/>
              <a:t>digital information </a:t>
            </a:r>
            <a:r>
              <a:rPr lang="en-GB" sz="1600" dirty="0"/>
              <a:t>(symbolised by the binary digit)</a:t>
            </a:r>
            <a:r>
              <a:rPr lang="en-GB" sz="1600" b="1" dirty="0"/>
              <a:t> </a:t>
            </a:r>
          </a:p>
        </p:txBody>
      </p:sp>
      <p:sp>
        <p:nvSpPr>
          <p:cNvPr id="19" name="Rectangle 1">
            <a:extLst>
              <a:ext uri="{FF2B5EF4-FFF2-40B4-BE49-F238E27FC236}">
                <a16:creationId xmlns:a16="http://schemas.microsoft.com/office/drawing/2014/main" id="{6AE90799-832D-4A93-9871-24215C6BDF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AR" altLang="es-A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AR" altLang="es-A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" name="Rectangle 2">
            <a:extLst>
              <a:ext uri="{FF2B5EF4-FFF2-40B4-BE49-F238E27FC236}">
                <a16:creationId xmlns:a16="http://schemas.microsoft.com/office/drawing/2014/main" id="{1318B311-886E-4303-ABCB-93B06384EF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AR" altLang="es-A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AR" altLang="es-A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5" name="Gráfico 24" descr="Flecha lineal: curva en sentido contrario de las agujas del reloj">
            <a:extLst>
              <a:ext uri="{FF2B5EF4-FFF2-40B4-BE49-F238E27FC236}">
                <a16:creationId xmlns:a16="http://schemas.microsoft.com/office/drawing/2014/main" id="{D0B21749-FE34-4D9F-9929-6159CCBE5D1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9324171">
            <a:off x="2947932" y="5115733"/>
            <a:ext cx="966693" cy="830287"/>
          </a:xfrm>
          <a:prstGeom prst="rect">
            <a:avLst/>
          </a:prstGeom>
        </p:spPr>
      </p:pic>
      <p:sp>
        <p:nvSpPr>
          <p:cNvPr id="26" name="CuadroTexto 25">
            <a:extLst>
              <a:ext uri="{FF2B5EF4-FFF2-40B4-BE49-F238E27FC236}">
                <a16:creationId xmlns:a16="http://schemas.microsoft.com/office/drawing/2014/main" id="{F229C7F9-53B6-4424-BA23-6139EEC6B93A}"/>
              </a:ext>
            </a:extLst>
          </p:cNvPr>
          <p:cNvSpPr txBox="1"/>
          <p:nvPr/>
        </p:nvSpPr>
        <p:spPr>
          <a:xfrm>
            <a:off x="4031711" y="5063266"/>
            <a:ext cx="2413417" cy="12861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GB" dirty="0"/>
              <a:t>Mobile phones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GB" dirty="0"/>
              <a:t>Computers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GB" dirty="0"/>
              <a:t>Internet</a:t>
            </a:r>
          </a:p>
        </p:txBody>
      </p:sp>
    </p:spTree>
    <p:extLst>
      <p:ext uri="{BB962C8B-B14F-4D97-AF65-F5344CB8AC3E}">
        <p14:creationId xmlns:p14="http://schemas.microsoft.com/office/powerpoint/2010/main" val="39482829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2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70120F84-A866-4D9F-8B1C-9120A013D6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6" name="Rectangle 9">
            <a:extLst>
              <a:ext uri="{FF2B5EF4-FFF2-40B4-BE49-F238E27FC236}">
                <a16:creationId xmlns:a16="http://schemas.microsoft.com/office/drawing/2014/main" id="{252FEFEF-6AC0-46B6-AC09-11FC56196F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0312" y="226665"/>
            <a:ext cx="11722608" cy="6382512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softEdge rad="0"/>
          </a:effectLst>
        </p:spPr>
      </p:sp>
      <p:graphicFrame>
        <p:nvGraphicFramePr>
          <p:cNvPr id="9" name="Marcador de contenido 8">
            <a:extLst>
              <a:ext uri="{FF2B5EF4-FFF2-40B4-BE49-F238E27FC236}">
                <a16:creationId xmlns:a16="http://schemas.microsoft.com/office/drawing/2014/main" id="{335B2FCD-0323-4195-B5B2-B3F3C65AE65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5624569"/>
              </p:ext>
            </p:extLst>
          </p:nvPr>
        </p:nvGraphicFramePr>
        <p:xfrm>
          <a:off x="937985" y="925042"/>
          <a:ext cx="10316029" cy="50079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CuadroTexto 9">
            <a:extLst>
              <a:ext uri="{FF2B5EF4-FFF2-40B4-BE49-F238E27FC236}">
                <a16:creationId xmlns:a16="http://schemas.microsoft.com/office/drawing/2014/main" id="{0B212272-280D-45C0-B188-5ABF6CA02D2D}"/>
              </a:ext>
            </a:extLst>
          </p:cNvPr>
          <p:cNvSpPr txBox="1"/>
          <p:nvPr/>
        </p:nvSpPr>
        <p:spPr>
          <a:xfrm>
            <a:off x="937985" y="6132567"/>
            <a:ext cx="80753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 err="1"/>
              <a:t>Source</a:t>
            </a:r>
            <a:r>
              <a:rPr lang="es-AR" sz="1200" dirty="0"/>
              <a:t>: </a:t>
            </a:r>
            <a:r>
              <a:rPr lang="es-AR" sz="1200" dirty="0" err="1"/>
              <a:t>World</a:t>
            </a:r>
            <a:r>
              <a:rPr lang="es-AR" sz="1200" dirty="0"/>
              <a:t> Bank (2022) </a:t>
            </a:r>
            <a:r>
              <a:rPr lang="es-AR" sz="1200" i="1" dirty="0" err="1"/>
              <a:t>World</a:t>
            </a:r>
            <a:r>
              <a:rPr lang="es-AR" sz="1200" i="1" dirty="0"/>
              <a:t> Bank open data.</a:t>
            </a:r>
          </a:p>
        </p:txBody>
      </p:sp>
    </p:spTree>
    <p:extLst>
      <p:ext uri="{BB962C8B-B14F-4D97-AF65-F5344CB8AC3E}">
        <p14:creationId xmlns:p14="http://schemas.microsoft.com/office/powerpoint/2010/main" val="11559112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4" categoryIdx="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4" categoryIdx="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4" categoryIdx="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4" categoryIdx="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4" categoryIdx="1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4" categoryIdx="1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"/>
                            </p:stCondLst>
                            <p:childTnLst>
                              <p:par>
                                <p:cTn id="39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4" categoryIdx="1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4" categoryIdx="1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4" categoryIdx="1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4" categoryIdx="1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5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4" categoryIdx="1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4" categoryIdx="1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5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4" categoryIdx="1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6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4" categoryIdx="1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5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4" categoryIdx="2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700"/>
                            </p:stCondLst>
                            <p:childTnLst>
                              <p:par>
                                <p:cTn id="64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4" categoryIdx="2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750"/>
                            </p:stCondLst>
                            <p:childTnLst>
                              <p:par>
                                <p:cTn id="67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4" categoryIdx="2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800"/>
                            </p:stCondLst>
                            <p:childTnLst>
                              <p:par>
                                <p:cTn id="70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4" categoryIdx="2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4" categoryIdx="2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900"/>
                            </p:stCondLst>
                            <p:childTnLst>
                              <p:par>
                                <p:cTn id="76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4" categoryIdx="2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950"/>
                            </p:stCondLst>
                            <p:childTnLst>
                              <p:par>
                                <p:cTn id="79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4" categoryIdx="2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4" categoryIdx="2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50"/>
                            </p:stCondLst>
                            <p:childTnLst>
                              <p:par>
                                <p:cTn id="85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4" categoryIdx="2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100"/>
                            </p:stCondLst>
                            <p:childTnLst>
                              <p:par>
                                <p:cTn id="88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4" categoryIdx="2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150"/>
                            </p:stCondLst>
                            <p:childTnLst>
                              <p:par>
                                <p:cTn id="91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4" categoryIdx="3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 uiExpand="1">
        <p:bldSub>
          <a:bldChart bld="category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70120F84-A866-4D9F-8B1C-9120A013D6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6" name="Rectangle 9">
            <a:extLst>
              <a:ext uri="{FF2B5EF4-FFF2-40B4-BE49-F238E27FC236}">
                <a16:creationId xmlns:a16="http://schemas.microsoft.com/office/drawing/2014/main" id="{252FEFEF-6AC0-46B6-AC09-11FC56196F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0312" y="226665"/>
            <a:ext cx="11722608" cy="6382512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softEdge rad="0"/>
          </a:effectLst>
        </p:spPr>
      </p:sp>
      <p:graphicFrame>
        <p:nvGraphicFramePr>
          <p:cNvPr id="7" name="Marcador de contenido 6">
            <a:extLst>
              <a:ext uri="{FF2B5EF4-FFF2-40B4-BE49-F238E27FC236}">
                <a16:creationId xmlns:a16="http://schemas.microsoft.com/office/drawing/2014/main" id="{0A04DF25-D01E-4E14-A5F6-E1C006B8368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82703902"/>
              </p:ext>
            </p:extLst>
          </p:nvPr>
        </p:nvGraphicFramePr>
        <p:xfrm>
          <a:off x="3381829" y="870857"/>
          <a:ext cx="5567933" cy="46895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966EDCD4-7840-4B16-A286-ABB5D75C3706}"/>
              </a:ext>
            </a:extLst>
          </p:cNvPr>
          <p:cNvSpPr txBox="1"/>
          <p:nvPr/>
        </p:nvSpPr>
        <p:spPr>
          <a:xfrm>
            <a:off x="3381829" y="5787109"/>
            <a:ext cx="55679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 err="1"/>
              <a:t>Source</a:t>
            </a:r>
            <a:r>
              <a:rPr lang="es-AR" sz="1200" dirty="0"/>
              <a:t>: </a:t>
            </a:r>
            <a:r>
              <a:rPr lang="es-AR" sz="1200" dirty="0" err="1"/>
              <a:t>Brotcorne</a:t>
            </a:r>
            <a:r>
              <a:rPr lang="es-AR" sz="1200" dirty="0"/>
              <a:t> &amp; </a:t>
            </a:r>
            <a:r>
              <a:rPr lang="es-AR" sz="1200" dirty="0" err="1"/>
              <a:t>Mariën</a:t>
            </a:r>
            <a:r>
              <a:rPr lang="es-AR" sz="1200" dirty="0"/>
              <a:t> (2020) </a:t>
            </a:r>
            <a:r>
              <a:rPr lang="es-AR" sz="1200" i="1" dirty="0" err="1"/>
              <a:t>Barometer</a:t>
            </a:r>
            <a:r>
              <a:rPr lang="es-AR" sz="1200" i="1" dirty="0"/>
              <a:t> </a:t>
            </a:r>
            <a:r>
              <a:rPr lang="es-AR" sz="1200" i="1" dirty="0" err="1"/>
              <a:t>Digitale</a:t>
            </a:r>
            <a:r>
              <a:rPr lang="es-AR" sz="1200" i="1" dirty="0"/>
              <a:t> </a:t>
            </a:r>
            <a:r>
              <a:rPr lang="es-AR" sz="1200" i="1" dirty="0" err="1"/>
              <a:t>Inclusie</a:t>
            </a:r>
            <a:r>
              <a:rPr lang="es-AR" sz="1200" i="1" dirty="0"/>
              <a:t> </a:t>
            </a:r>
            <a:endParaRPr lang="es-AR" sz="1200" dirty="0"/>
          </a:p>
        </p:txBody>
      </p:sp>
    </p:spTree>
    <p:extLst>
      <p:ext uri="{BB962C8B-B14F-4D97-AF65-F5344CB8AC3E}">
        <p14:creationId xmlns:p14="http://schemas.microsoft.com/office/powerpoint/2010/main" val="21189363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70120F84-A866-4D9F-8B1C-9120A013D6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6" name="Rectangle 9">
            <a:extLst>
              <a:ext uri="{FF2B5EF4-FFF2-40B4-BE49-F238E27FC236}">
                <a16:creationId xmlns:a16="http://schemas.microsoft.com/office/drawing/2014/main" id="{252FEFEF-6AC0-46B6-AC09-11FC56196F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0312" y="226665"/>
            <a:ext cx="11722608" cy="6382512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softEdge rad="0"/>
          </a:effectLst>
        </p:spPr>
      </p:sp>
      <p:graphicFrame>
        <p:nvGraphicFramePr>
          <p:cNvPr id="9" name="Gráfico 8">
            <a:extLst>
              <a:ext uri="{FF2B5EF4-FFF2-40B4-BE49-F238E27FC236}">
                <a16:creationId xmlns:a16="http://schemas.microsoft.com/office/drawing/2014/main" id="{9074BCE2-DF6F-4E41-96F4-DB7E3CB71B8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09115063"/>
              </p:ext>
            </p:extLst>
          </p:nvPr>
        </p:nvGraphicFramePr>
        <p:xfrm>
          <a:off x="630330" y="1106714"/>
          <a:ext cx="4975991" cy="45764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5AA4B5C6-1C85-4FE6-84C1-C4400E859C02}"/>
              </a:ext>
            </a:extLst>
          </p:cNvPr>
          <p:cNvSpPr txBox="1"/>
          <p:nvPr/>
        </p:nvSpPr>
        <p:spPr>
          <a:xfrm>
            <a:off x="630330" y="6110395"/>
            <a:ext cx="457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 err="1"/>
              <a:t>Source</a:t>
            </a:r>
            <a:r>
              <a:rPr lang="es-AR" sz="1200" dirty="0"/>
              <a:t>: INDEC (2022)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FD1A86EB-3167-4FC2-8E72-0D53EB7CFA5B}"/>
              </a:ext>
            </a:extLst>
          </p:cNvPr>
          <p:cNvSpPr txBox="1"/>
          <p:nvPr/>
        </p:nvSpPr>
        <p:spPr>
          <a:xfrm>
            <a:off x="6585677" y="6110674"/>
            <a:ext cx="49759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 err="1"/>
              <a:t>Source</a:t>
            </a:r>
            <a:r>
              <a:rPr lang="es-AR" sz="1200" dirty="0"/>
              <a:t>: </a:t>
            </a:r>
            <a:r>
              <a:rPr lang="es-AR" sz="1200" dirty="0" err="1"/>
              <a:t>Author’s</a:t>
            </a:r>
            <a:r>
              <a:rPr lang="es-AR" sz="1200" dirty="0"/>
              <a:t> </a:t>
            </a:r>
            <a:r>
              <a:rPr lang="es-AR" sz="1200" dirty="0" err="1"/>
              <a:t>calculations</a:t>
            </a:r>
            <a:r>
              <a:rPr lang="es-AR" sz="1200" dirty="0"/>
              <a:t> </a:t>
            </a:r>
            <a:r>
              <a:rPr lang="es-AR" sz="1200" dirty="0" err="1"/>
              <a:t>based</a:t>
            </a:r>
            <a:r>
              <a:rPr lang="es-AR" sz="1200" dirty="0"/>
              <a:t> </a:t>
            </a:r>
            <a:r>
              <a:rPr lang="es-AR" sz="1200" dirty="0" err="1"/>
              <a:t>on</a:t>
            </a:r>
            <a:r>
              <a:rPr lang="es-AR" sz="1200" dirty="0"/>
              <a:t> data </a:t>
            </a:r>
            <a:r>
              <a:rPr lang="es-AR" sz="1200" dirty="0" err="1"/>
              <a:t>from</a:t>
            </a:r>
            <a:r>
              <a:rPr lang="es-AR" sz="1200" dirty="0"/>
              <a:t> INDEC (2022) </a:t>
            </a:r>
          </a:p>
        </p:txBody>
      </p:sp>
      <p:graphicFrame>
        <p:nvGraphicFramePr>
          <p:cNvPr id="13" name="Gráfico 12">
            <a:extLst>
              <a:ext uri="{FF2B5EF4-FFF2-40B4-BE49-F238E27FC236}">
                <a16:creationId xmlns:a16="http://schemas.microsoft.com/office/drawing/2014/main" id="{428B4097-A95B-4EEB-9439-AC678CB3ABF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43964905"/>
              </p:ext>
            </p:extLst>
          </p:nvPr>
        </p:nvGraphicFramePr>
        <p:xfrm>
          <a:off x="6585677" y="1129720"/>
          <a:ext cx="4975991" cy="45764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8200568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70120F84-A866-4D9F-8B1C-9120A013D6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6" name="Rectangle 9">
            <a:extLst>
              <a:ext uri="{FF2B5EF4-FFF2-40B4-BE49-F238E27FC236}">
                <a16:creationId xmlns:a16="http://schemas.microsoft.com/office/drawing/2014/main" id="{252FEFEF-6AC0-46B6-AC09-11FC56196F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0312" y="226665"/>
            <a:ext cx="11722608" cy="6382512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softEdge rad="0"/>
          </a:effectLst>
        </p:spPr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15402DCF-CA9B-4FBE-9EF7-388A01B6A77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96911891"/>
              </p:ext>
            </p:extLst>
          </p:nvPr>
        </p:nvGraphicFramePr>
        <p:xfrm>
          <a:off x="856344" y="928914"/>
          <a:ext cx="4789714" cy="29609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CuadroTexto 6">
            <a:extLst>
              <a:ext uri="{FF2B5EF4-FFF2-40B4-BE49-F238E27FC236}">
                <a16:creationId xmlns:a16="http://schemas.microsoft.com/office/drawing/2014/main" id="{9312B0DC-B766-428D-A408-3904F12B1A9B}"/>
              </a:ext>
            </a:extLst>
          </p:cNvPr>
          <p:cNvSpPr txBox="1"/>
          <p:nvPr/>
        </p:nvSpPr>
        <p:spPr>
          <a:xfrm>
            <a:off x="6545944" y="1143030"/>
            <a:ext cx="4789714" cy="2532681"/>
          </a:xfrm>
          <a:prstGeom prst="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GB" dirty="0"/>
              <a:t>Age prescribes opposing ways of engaging with digital technologies, assigning adults -especially elder adults- a fundamental lack of digital literacy that prevents them from fully integrating into the digital world</a:t>
            </a:r>
            <a:endParaRPr lang="es-AR" dirty="0"/>
          </a:p>
        </p:txBody>
      </p:sp>
      <p:sp>
        <p:nvSpPr>
          <p:cNvPr id="12" name="Flecha: doblada 11">
            <a:extLst>
              <a:ext uri="{FF2B5EF4-FFF2-40B4-BE49-F238E27FC236}">
                <a16:creationId xmlns:a16="http://schemas.microsoft.com/office/drawing/2014/main" id="{7AED65AD-09D4-4318-A055-CC054DBDB728}"/>
              </a:ext>
            </a:extLst>
          </p:cNvPr>
          <p:cNvSpPr/>
          <p:nvPr/>
        </p:nvSpPr>
        <p:spPr>
          <a:xfrm flipV="1">
            <a:off x="1625600" y="4775199"/>
            <a:ext cx="827315" cy="609601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>
              <a:solidFill>
                <a:schemeClr val="tx1"/>
              </a:solidFill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92ED0E77-8DAC-4229-A337-8566A60485E1}"/>
              </a:ext>
            </a:extLst>
          </p:cNvPr>
          <p:cNvSpPr txBox="1"/>
          <p:nvPr/>
        </p:nvSpPr>
        <p:spPr>
          <a:xfrm>
            <a:off x="2663227" y="5015468"/>
            <a:ext cx="10379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Critics:</a:t>
            </a:r>
            <a:endParaRPr lang="es-AR" dirty="0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31B08D95-A2CC-4679-82CC-D8E7D322508C}"/>
              </a:ext>
            </a:extLst>
          </p:cNvPr>
          <p:cNvSpPr txBox="1"/>
          <p:nvPr/>
        </p:nvSpPr>
        <p:spPr>
          <a:xfrm>
            <a:off x="3911455" y="4495677"/>
            <a:ext cx="5384800" cy="12861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AR" dirty="0" err="1"/>
              <a:t>Reductive</a:t>
            </a:r>
            <a:r>
              <a:rPr lang="es-AR" dirty="0"/>
              <a:t> (</a:t>
            </a:r>
            <a:r>
              <a:rPr lang="es-AR" dirty="0" err="1"/>
              <a:t>technological</a:t>
            </a:r>
            <a:r>
              <a:rPr lang="es-AR" dirty="0"/>
              <a:t> </a:t>
            </a:r>
            <a:r>
              <a:rPr lang="es-AR" dirty="0" err="1"/>
              <a:t>determinism</a:t>
            </a:r>
            <a:r>
              <a:rPr lang="es-AR" dirty="0"/>
              <a:t>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AR" dirty="0" err="1"/>
              <a:t>Over-simplistic</a:t>
            </a:r>
            <a:r>
              <a:rPr lang="es-AR" dirty="0"/>
              <a:t> (</a:t>
            </a:r>
            <a:r>
              <a:rPr lang="es-AR" dirty="0" err="1"/>
              <a:t>binary</a:t>
            </a:r>
            <a:r>
              <a:rPr lang="es-AR" dirty="0"/>
              <a:t> </a:t>
            </a:r>
            <a:r>
              <a:rPr lang="es-AR" dirty="0" err="1"/>
              <a:t>analytical</a:t>
            </a:r>
            <a:r>
              <a:rPr lang="es-AR" dirty="0"/>
              <a:t> </a:t>
            </a:r>
            <a:r>
              <a:rPr lang="es-AR" dirty="0" err="1"/>
              <a:t>schemes</a:t>
            </a:r>
            <a:r>
              <a:rPr lang="es-AR" dirty="0"/>
              <a:t>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AR" dirty="0" err="1"/>
              <a:t>Static</a:t>
            </a:r>
            <a:r>
              <a:rPr lang="es-AR" dirty="0"/>
              <a:t> (</a:t>
            </a:r>
            <a:r>
              <a:rPr lang="es-AR" dirty="0" err="1"/>
              <a:t>permanent</a:t>
            </a:r>
            <a:r>
              <a:rPr lang="es-AR" dirty="0"/>
              <a:t> status)</a:t>
            </a:r>
          </a:p>
        </p:txBody>
      </p:sp>
    </p:spTree>
    <p:extLst>
      <p:ext uri="{BB962C8B-B14F-4D97-AF65-F5344CB8AC3E}">
        <p14:creationId xmlns:p14="http://schemas.microsoft.com/office/powerpoint/2010/main" val="29681741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F00E062-90A2-419D-9261-EE6662DC03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AF00E062-90A2-419D-9261-EE6662DC030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ACB2D5C-6A06-4B28-94DA-33D132ED78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BACB2D5C-6A06-4B28-94DA-33D132ED783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470A3D5-8295-4B24-9E82-3B3211C586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E470A3D5-8295-4B24-9E82-3B3211C5867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95F8B6A-C199-4A28-AF4B-E6424E7CC6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dgm id="{F95F8B6A-C199-4A28-AF4B-E6424E7CC6D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A8A37FD-4401-4774-ADDE-5A41D8FAB4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">
                                            <p:graphicEl>
                                              <a:dgm id="{AA8A37FD-4401-4774-ADDE-5A41D8FAB43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6592EE0-59D4-4C2A-93A3-E319333798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">
                                            <p:graphicEl>
                                              <a:dgm id="{E6592EE0-59D4-4C2A-93A3-E3193337987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AEBC61C-4678-4607-979C-0B0803BA64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">
                                            <p:graphicEl>
                                              <a:dgm id="{1AEBC61C-4678-4607-979C-0B0803BA641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  <p:bldP spid="7" grpId="0" animBg="1"/>
      <p:bldP spid="12" grpId="0" animBg="1"/>
      <p:bldP spid="13" grpId="0"/>
      <p:bldP spid="1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04BED5A-E98E-4DA0-BAA5-4F6AB2492D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B64B94A-E40E-48CE-BD7B-C1A30AE572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6928" y="484632"/>
            <a:ext cx="11244036" cy="5880916"/>
          </a:xfrm>
          <a:prstGeom prst="rect">
            <a:avLst/>
          </a:prstGeom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0B51615-5E09-4755-9CEB-7E1742E09A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390" y="891241"/>
            <a:ext cx="3628129" cy="5075519"/>
          </a:xfrm>
        </p:spPr>
        <p:txBody>
          <a:bodyPr>
            <a:normAutofit/>
          </a:bodyPr>
          <a:lstStyle/>
          <a:p>
            <a:pPr algn="r">
              <a:lnSpc>
                <a:spcPct val="100000"/>
              </a:lnSpc>
            </a:pPr>
            <a:r>
              <a:rPr lang="en-GB" sz="3600" spc="100" dirty="0">
                <a:solidFill>
                  <a:srgbClr val="FFFFFF"/>
                </a:solidFill>
              </a:rPr>
              <a:t>RESEARCH QUESTION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9EC5CA6-6479-49D5-B4B5-5643D26B83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84442" y="2057401"/>
            <a:ext cx="0" cy="2743200"/>
          </a:xfrm>
          <a:prstGeom prst="line">
            <a:avLst/>
          </a:prstGeom>
          <a:ln w="158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C8912D7-A1B0-40E0-B8C7-CBBB5E9CF6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3690" y="891241"/>
            <a:ext cx="6359677" cy="5075519"/>
          </a:xfrm>
        </p:spPr>
        <p:txBody>
          <a:bodyPr anchor="ctr">
            <a:normAutofit/>
          </a:bodyPr>
          <a:lstStyle/>
          <a:p>
            <a:pPr marL="0" indent="0">
              <a:lnSpc>
                <a:spcPct val="114000"/>
              </a:lnSpc>
              <a:buNone/>
            </a:pPr>
            <a:r>
              <a:rPr lang="en-GB" sz="2800" spc="100" dirty="0">
                <a:solidFill>
                  <a:srgbClr val="FFFFFF"/>
                </a:solidFill>
              </a:rPr>
              <a:t>How </a:t>
            </a:r>
            <a:r>
              <a:rPr lang="en-GB" sz="2800" b="1" spc="100" dirty="0">
                <a:solidFill>
                  <a:srgbClr val="FFFFFF"/>
                </a:solidFill>
              </a:rPr>
              <a:t>digital inequalities </a:t>
            </a:r>
            <a:r>
              <a:rPr lang="en-GB" sz="2800" spc="100" dirty="0">
                <a:solidFill>
                  <a:srgbClr val="FFFFFF"/>
                </a:solidFill>
              </a:rPr>
              <a:t>are configured </a:t>
            </a:r>
            <a:r>
              <a:rPr lang="en-US" sz="2800" spc="100" dirty="0">
                <a:solidFill>
                  <a:srgbClr val="FFFFFF"/>
                </a:solidFill>
              </a:rPr>
              <a:t>within the </a:t>
            </a:r>
            <a:r>
              <a:rPr lang="en-US" sz="2800" b="1" spc="100" dirty="0">
                <a:solidFill>
                  <a:srgbClr val="FFFFFF"/>
                </a:solidFill>
              </a:rPr>
              <a:t>trajectories</a:t>
            </a:r>
            <a:r>
              <a:rPr lang="en-US" sz="2800" spc="100" dirty="0">
                <a:solidFill>
                  <a:srgbClr val="FFFFFF"/>
                </a:solidFill>
              </a:rPr>
              <a:t> of </a:t>
            </a:r>
            <a:r>
              <a:rPr lang="en-US" sz="2800" b="1" spc="100" dirty="0">
                <a:solidFill>
                  <a:srgbClr val="FFFFFF"/>
                </a:solidFill>
              </a:rPr>
              <a:t>digital technologies</a:t>
            </a:r>
            <a:r>
              <a:rPr lang="en-US" sz="2800" spc="100" dirty="0">
                <a:solidFill>
                  <a:srgbClr val="FFFFFF"/>
                </a:solidFill>
              </a:rPr>
              <a:t> </a:t>
            </a:r>
            <a:r>
              <a:rPr lang="en-US" sz="2800" b="1" spc="100" dirty="0">
                <a:solidFill>
                  <a:srgbClr val="FFFFFF"/>
                </a:solidFill>
              </a:rPr>
              <a:t>appropriation</a:t>
            </a:r>
            <a:r>
              <a:rPr lang="en-US" sz="2800" spc="100" dirty="0">
                <a:solidFill>
                  <a:srgbClr val="FFFFFF"/>
                </a:solidFill>
              </a:rPr>
              <a:t> </a:t>
            </a:r>
            <a:r>
              <a:rPr lang="en-GB" sz="2800" spc="100" dirty="0">
                <a:solidFill>
                  <a:srgbClr val="FFFFFF"/>
                </a:solidFill>
              </a:rPr>
              <a:t>by elder people from the city of La Plata (Buenos Aires, Argentina) at present?</a:t>
            </a:r>
            <a:endParaRPr lang="es-AR" spc="1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94981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70120F84-A866-4D9F-8B1C-9120A013D6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6" name="Rectangle 9">
            <a:extLst>
              <a:ext uri="{FF2B5EF4-FFF2-40B4-BE49-F238E27FC236}">
                <a16:creationId xmlns:a16="http://schemas.microsoft.com/office/drawing/2014/main" id="{252FEFEF-6AC0-46B6-AC09-11FC56196F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0312" y="226665"/>
            <a:ext cx="11722608" cy="6382512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9B50C8C-7AF9-4147-BD60-092DFE2DF6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1810" y="721698"/>
            <a:ext cx="10058400" cy="886389"/>
          </a:xfrm>
        </p:spPr>
        <p:txBody>
          <a:bodyPr>
            <a:normAutofit/>
          </a:bodyPr>
          <a:lstStyle/>
          <a:p>
            <a:r>
              <a:rPr lang="en-GB" sz="3200" dirty="0"/>
              <a:t>Social appropriation of technologies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2E48BEC-204C-4C35-A9BC-2D67B2BC94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1810" y="4750670"/>
            <a:ext cx="10058400" cy="12022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Technology appropriation takes </a:t>
            </a:r>
            <a:r>
              <a:rPr lang="es-AR" dirty="0"/>
              <a:t>place: </a:t>
            </a:r>
          </a:p>
          <a:p>
            <a:pPr marL="269875" indent="-182563"/>
            <a:r>
              <a:rPr lang="es-AR" dirty="0"/>
              <a:t>in </a:t>
            </a:r>
            <a:r>
              <a:rPr lang="en-GB" dirty="0"/>
              <a:t>everyday</a:t>
            </a:r>
            <a:r>
              <a:rPr lang="es-AR" dirty="0"/>
              <a:t> </a:t>
            </a:r>
            <a:r>
              <a:rPr lang="en-GB" dirty="0"/>
              <a:t>contexts</a:t>
            </a:r>
          </a:p>
          <a:p>
            <a:pPr marL="269875" indent="-182563"/>
            <a:r>
              <a:rPr lang="es-AR" dirty="0"/>
              <a:t>in </a:t>
            </a:r>
            <a:r>
              <a:rPr lang="en-GB" dirty="0"/>
              <a:t>complex and conflicting relationships with </a:t>
            </a:r>
            <a:r>
              <a:rPr lang="en-GB" i="1" dirty="0"/>
              <a:t>Others</a:t>
            </a:r>
            <a:r>
              <a:rPr lang="en-GB" dirty="0"/>
              <a:t> (“referents”)</a:t>
            </a:r>
            <a:endParaRPr lang="es-AR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353D05F-BC4E-4CB7-BD93-2ADD293A6F2F}"/>
              </a:ext>
            </a:extLst>
          </p:cNvPr>
          <p:cNvSpPr txBox="1"/>
          <p:nvPr/>
        </p:nvSpPr>
        <p:spPr>
          <a:xfrm>
            <a:off x="826957" y="1608087"/>
            <a:ext cx="10053253" cy="7737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GB" b="1" dirty="0"/>
              <a:t>Technology appropriation </a:t>
            </a:r>
            <a:r>
              <a:rPr lang="en-GB" dirty="0"/>
              <a:t>is the symbolic and material </a:t>
            </a:r>
            <a:r>
              <a:rPr lang="en-GB" i="1" dirty="0"/>
              <a:t>process</a:t>
            </a:r>
            <a:r>
              <a:rPr lang="en-GB" dirty="0"/>
              <a:t> through which technologies become embedded in social practices (</a:t>
            </a:r>
            <a:r>
              <a:rPr lang="en-GB" dirty="0" err="1"/>
              <a:t>Winocur</a:t>
            </a:r>
            <a:r>
              <a:rPr lang="en-GB" dirty="0"/>
              <a:t>, 2009). </a:t>
            </a:r>
            <a:endParaRPr lang="es-AR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B932E1AF-B2C3-415A-8297-1AE988DCD203}"/>
              </a:ext>
            </a:extLst>
          </p:cNvPr>
          <p:cNvSpPr txBox="1"/>
          <p:nvPr/>
        </p:nvSpPr>
        <p:spPr>
          <a:xfrm>
            <a:off x="821810" y="2703286"/>
            <a:ext cx="10460636" cy="17259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  <a:spcAft>
                <a:spcPts val="600"/>
              </a:spcAft>
            </a:pPr>
            <a:r>
              <a:rPr lang="en-GB" dirty="0"/>
              <a:t>It encompasses the intertwining of :</a:t>
            </a:r>
          </a:p>
          <a:p>
            <a:pPr marL="285750" indent="-285750">
              <a:lnSpc>
                <a:spcPct val="13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dirty="0"/>
              <a:t>Objective factors </a:t>
            </a:r>
            <a:r>
              <a:rPr lang="en-GB" dirty="0">
                <a:sym typeface="Wingdings" panose="05000000000000000000" pitchFamily="2" charset="2"/>
              </a:rPr>
              <a:t> </a:t>
            </a:r>
            <a:r>
              <a:rPr lang="en-GB" dirty="0"/>
              <a:t>material access conditions to infrastructure, connectivity and devices</a:t>
            </a:r>
          </a:p>
          <a:p>
            <a:pPr marL="285750" indent="-285750">
              <a:lnSpc>
                <a:spcPct val="13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dirty="0"/>
              <a:t>Subjective factors </a:t>
            </a:r>
            <a:r>
              <a:rPr lang="en-GB" dirty="0">
                <a:sym typeface="Wingdings" panose="05000000000000000000" pitchFamily="2" charset="2"/>
              </a:rPr>
              <a:t> </a:t>
            </a:r>
            <a:r>
              <a:rPr lang="en-GB" b="1" dirty="0"/>
              <a:t>digital literacy </a:t>
            </a:r>
            <a:r>
              <a:rPr lang="en-GB" dirty="0"/>
              <a:t>and usage patterns</a:t>
            </a:r>
          </a:p>
          <a:p>
            <a:pPr marL="285750" indent="-285750">
              <a:lnSpc>
                <a:spcPct val="13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dirty="0"/>
              <a:t>Intersubjective factors </a:t>
            </a:r>
            <a:r>
              <a:rPr lang="en-GB" dirty="0">
                <a:sym typeface="Wingdings" panose="05000000000000000000" pitchFamily="2" charset="2"/>
              </a:rPr>
              <a:t> </a:t>
            </a:r>
            <a:r>
              <a:rPr lang="en-GB" dirty="0"/>
              <a:t>social representations of technological devices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3302916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7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70120F84-A866-4D9F-8B1C-9120A013D6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6" name="Rectangle 9">
            <a:extLst>
              <a:ext uri="{FF2B5EF4-FFF2-40B4-BE49-F238E27FC236}">
                <a16:creationId xmlns:a16="http://schemas.microsoft.com/office/drawing/2014/main" id="{252FEFEF-6AC0-46B6-AC09-11FC56196F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0312" y="226665"/>
            <a:ext cx="11722608" cy="6382512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9B50C8C-7AF9-4147-BD60-092DFE2DF6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1810" y="721698"/>
            <a:ext cx="10058400" cy="886389"/>
          </a:xfrm>
        </p:spPr>
        <p:txBody>
          <a:bodyPr>
            <a:normAutofit/>
          </a:bodyPr>
          <a:lstStyle/>
          <a:p>
            <a:r>
              <a:rPr lang="en-GB" sz="3200" b="1" dirty="0"/>
              <a:t>Digital literacy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2E48BEC-204C-4C35-A9BC-2D67B2BC94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96808" y="3298051"/>
            <a:ext cx="4254201" cy="2637925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30000"/>
              </a:lnSpc>
              <a:buNone/>
            </a:pPr>
            <a:r>
              <a:rPr lang="en-GB" dirty="0"/>
              <a:t>Digital abilities can be arranged into several categories (Cabello, 2013):</a:t>
            </a:r>
          </a:p>
          <a:p>
            <a:pPr marL="449263" lvl="0" indent="-182563">
              <a:tabLst>
                <a:tab pos="630238" algn="l"/>
              </a:tabLst>
            </a:pPr>
            <a:r>
              <a:rPr lang="en-GB" dirty="0"/>
              <a:t>instrumental </a:t>
            </a:r>
          </a:p>
          <a:p>
            <a:pPr marL="449263" lvl="0" indent="-182563">
              <a:tabLst>
                <a:tab pos="630238" algn="l"/>
              </a:tabLst>
            </a:pPr>
            <a:r>
              <a:rPr lang="en-GB" dirty="0"/>
              <a:t>cognitive </a:t>
            </a:r>
          </a:p>
          <a:p>
            <a:pPr marL="449263" lvl="0" indent="-182563">
              <a:tabLst>
                <a:tab pos="630238" algn="l"/>
              </a:tabLst>
            </a:pPr>
            <a:r>
              <a:rPr lang="en-GB" dirty="0"/>
              <a:t>attitudinal</a:t>
            </a:r>
            <a:endParaRPr lang="es-AR" dirty="0"/>
          </a:p>
          <a:p>
            <a:pPr marL="449263" lvl="0" indent="-182563">
              <a:tabLst>
                <a:tab pos="630238" algn="l"/>
              </a:tabLst>
            </a:pPr>
            <a:r>
              <a:rPr lang="en-GB" dirty="0"/>
              <a:t>political </a:t>
            </a:r>
          </a:p>
          <a:p>
            <a:pPr marL="449263" lvl="0" indent="-182563">
              <a:tabLst>
                <a:tab pos="630238" algn="l"/>
              </a:tabLst>
            </a:pPr>
            <a:r>
              <a:rPr lang="en-GB" dirty="0"/>
              <a:t>communicative</a:t>
            </a:r>
            <a:endParaRPr lang="es-AR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353D05F-BC4E-4CB7-BD93-2ADD293A6F2F}"/>
              </a:ext>
            </a:extLst>
          </p:cNvPr>
          <p:cNvSpPr txBox="1"/>
          <p:nvPr/>
        </p:nvSpPr>
        <p:spPr>
          <a:xfrm>
            <a:off x="1294000" y="1834752"/>
            <a:ext cx="9586210" cy="1133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b="1" dirty="0"/>
              <a:t>Digital literacy </a:t>
            </a:r>
            <a:r>
              <a:rPr lang="en-US" dirty="0"/>
              <a:t>refers both to</a:t>
            </a:r>
            <a:r>
              <a:rPr lang="en-US" b="1" dirty="0"/>
              <a:t> technical skills to operate digital technologies </a:t>
            </a:r>
            <a:r>
              <a:rPr lang="en-US" dirty="0"/>
              <a:t>as well as the </a:t>
            </a:r>
            <a:r>
              <a:rPr lang="en-US" b="1" dirty="0"/>
              <a:t>ability to assess and use knowledge </a:t>
            </a:r>
            <a:r>
              <a:rPr lang="en-US" dirty="0"/>
              <a:t>acquired through </a:t>
            </a:r>
            <a:r>
              <a:rPr lang="en-US" b="1" dirty="0"/>
              <a:t>participation in digital environments </a:t>
            </a:r>
            <a:r>
              <a:rPr lang="en-US" dirty="0"/>
              <a:t>(Lemus, 2020)</a:t>
            </a:r>
            <a:r>
              <a:rPr lang="en-GB" dirty="0"/>
              <a:t>. </a:t>
            </a:r>
            <a:endParaRPr lang="es-AR" dirty="0"/>
          </a:p>
        </p:txBody>
      </p:sp>
      <p:sp>
        <p:nvSpPr>
          <p:cNvPr id="9" name="Rectángulo: esquinas redondeadas 8">
            <a:extLst>
              <a:ext uri="{FF2B5EF4-FFF2-40B4-BE49-F238E27FC236}">
                <a16:creationId xmlns:a16="http://schemas.microsoft.com/office/drawing/2014/main" id="{2B98C7FA-25A9-42AA-A3CA-C6BC26B9CE8E}"/>
              </a:ext>
            </a:extLst>
          </p:cNvPr>
          <p:cNvSpPr/>
          <p:nvPr/>
        </p:nvSpPr>
        <p:spPr>
          <a:xfrm>
            <a:off x="6732540" y="3429000"/>
            <a:ext cx="3862652" cy="195246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en-GB" sz="2000" dirty="0"/>
              <a:t>Abilities relevant to </a:t>
            </a:r>
            <a:r>
              <a:rPr lang="en-GB" sz="2000" b="1" dirty="0"/>
              <a:t>digital</a:t>
            </a:r>
            <a:r>
              <a:rPr lang="en-GB" sz="2000" dirty="0"/>
              <a:t> and –in a broader sense- </a:t>
            </a:r>
            <a:r>
              <a:rPr lang="en-GB" sz="2000" b="1" dirty="0"/>
              <a:t>social integration </a:t>
            </a:r>
          </a:p>
        </p:txBody>
      </p:sp>
    </p:spTree>
    <p:extLst>
      <p:ext uri="{BB962C8B-B14F-4D97-AF65-F5344CB8AC3E}">
        <p14:creationId xmlns:p14="http://schemas.microsoft.com/office/powerpoint/2010/main" val="26139103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/>
      <p:bldP spid="4" grpId="0"/>
      <p:bldP spid="9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373545"/>
      </a:dk2>
      <a:lt2>
        <a:srgbClr val="BCD0E0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6793CD"/>
      </a:accent6>
      <a:hlink>
        <a:srgbClr val="6B9F25"/>
      </a:hlink>
      <a:folHlink>
        <a:srgbClr val="9F6715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913DB040-6816-4415-960D-8178C785755E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0360DE83AB5FD40B8D597C091A86769" ma:contentTypeVersion="16" ma:contentTypeDescription="Crée un document." ma:contentTypeScope="" ma:versionID="0c620889a90334d1f8fcec21d6653e9e">
  <xsd:schema xmlns:xsd="http://www.w3.org/2001/XMLSchema" xmlns:xs="http://www.w3.org/2001/XMLSchema" xmlns:p="http://schemas.microsoft.com/office/2006/metadata/properties" xmlns:ns2="641f41f7-597d-4de3-889f-a9fa275aa0e9" xmlns:ns3="56dc9712-fdda-4c88-acd0-8c37e7566f5a" targetNamespace="http://schemas.microsoft.com/office/2006/metadata/properties" ma:root="true" ma:fieldsID="f22824aa5126ca8f21b82fbfa51db56a" ns2:_="" ns3:_="">
    <xsd:import namespace="641f41f7-597d-4de3-889f-a9fa275aa0e9"/>
    <xsd:import namespace="56dc9712-fdda-4c88-acd0-8c37e7566f5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1f41f7-597d-4de3-889f-a9fa275aa0e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Balises d’images" ma:readOnly="false" ma:fieldId="{5cf76f15-5ced-4ddc-b409-7134ff3c332f}" ma:taxonomyMulti="true" ma:sspId="6e87909b-6f91-4c34-a78b-ec0d666c48e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6dc9712-fdda-4c88-acd0-8c37e7566f5a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dd56e091-d7d9-44c1-900b-318042d2aeb0}" ma:internalName="TaxCatchAll" ma:showField="CatchAllData" ma:web="56dc9712-fdda-4c88-acd0-8c37e7566f5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A92FF0C-A686-40EC-8CE2-0C7BADDFF6DE}"/>
</file>

<file path=customXml/itemProps2.xml><?xml version="1.0" encoding="utf-8"?>
<ds:datastoreItem xmlns:ds="http://schemas.openxmlformats.org/officeDocument/2006/customXml" ds:itemID="{E1DDDA4A-CD25-4FBE-A65D-A1D6AF78D818}"/>
</file>

<file path=docProps/app.xml><?xml version="1.0" encoding="utf-8"?>
<Properties xmlns="http://schemas.openxmlformats.org/officeDocument/2006/extended-properties" xmlns:vt="http://schemas.openxmlformats.org/officeDocument/2006/docPropsVTypes">
  <TotalTime>5268</TotalTime>
  <Words>1617</Words>
  <Application>Microsoft Office PowerPoint</Application>
  <PresentationFormat>Panorámica</PresentationFormat>
  <Paragraphs>109</Paragraphs>
  <Slides>15</Slides>
  <Notes>5</Notes>
  <HiddenSlides>1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22" baseType="lpstr">
      <vt:lpstr>AdvTT5843c571</vt:lpstr>
      <vt:lpstr>Arial</vt:lpstr>
      <vt:lpstr>Calibri</vt:lpstr>
      <vt:lpstr>Century Gothic</vt:lpstr>
      <vt:lpstr>Times New Roman</vt:lpstr>
      <vt:lpstr>Wingdings</vt:lpstr>
      <vt:lpstr>Savon</vt:lpstr>
      <vt:lpstr>Digital technologies, old age and inequalities: technology appropriation trajectories by elder people in La Plata</vt:lpstr>
      <vt:lpstr>Digital Technologies</vt:lpstr>
      <vt:lpstr>Presentación de PowerPoint</vt:lpstr>
      <vt:lpstr>Presentación de PowerPoint</vt:lpstr>
      <vt:lpstr>Presentación de PowerPoint</vt:lpstr>
      <vt:lpstr>Presentación de PowerPoint</vt:lpstr>
      <vt:lpstr>RESEARCH QUESTION</vt:lpstr>
      <vt:lpstr>Social appropriation of technologies</vt:lpstr>
      <vt:lpstr>Digital literacy</vt:lpstr>
      <vt:lpstr>Presentación de PowerPoint</vt:lpstr>
      <vt:lpstr>Axiological position</vt:lpstr>
      <vt:lpstr>Social relevance</vt:lpstr>
      <vt:lpstr>Expected findings</vt:lpstr>
      <vt:lpstr>  Questions</vt:lpstr>
      <vt:lpstr>References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Digital technologies, old age and inequalities: technology appropriation trajectories by elder people in La Plata</dc:title>
  <dc:creator>Rosario Guzzo</dc:creator>
  <cp:lastModifiedBy>Rosario Guzzo</cp:lastModifiedBy>
  <cp:revision>58</cp:revision>
  <dcterms:created xsi:type="dcterms:W3CDTF">2022-08-16T23:46:19Z</dcterms:created>
  <dcterms:modified xsi:type="dcterms:W3CDTF">2022-09-12T09:07:16Z</dcterms:modified>
</cp:coreProperties>
</file>