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2" r:id="rId3"/>
    <p:sldId id="257" r:id="rId4"/>
    <p:sldId id="259" r:id="rId5"/>
    <p:sldId id="258" r:id="rId6"/>
    <p:sldId id="261" r:id="rId7"/>
    <p:sldId id="273" r:id="rId8"/>
    <p:sldId id="274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ario Guzzo" initials="RG" lastIdx="1" clrIdx="0">
    <p:extLst>
      <p:ext uri="{19B8F6BF-5375-455C-9EA6-DF929625EA0E}">
        <p15:presenceInfo xmlns:p15="http://schemas.microsoft.com/office/powerpoint/2012/main" userId="6ef4876714497f3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4AB"/>
    <a:srgbClr val="B7D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3591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94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249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703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3448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026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617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4442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831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s-A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868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904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ED28414-0C3D-4016-9735-6DBF6B703CF3}" type="datetimeFigureOut">
              <a:rPr lang="es-AR" smtClean="0"/>
              <a:t>9/9/2022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EDE2459-4CA4-46B9-9129-2D4C122AC6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803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F52E71-A320-48DF-AA4A-67B66D0A4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4362" y="2133734"/>
            <a:ext cx="9068586" cy="1900165"/>
          </a:xfrm>
        </p:spPr>
        <p:txBody>
          <a:bodyPr/>
          <a:lstStyle/>
          <a:p>
            <a:r>
              <a:rPr lang="en-US" sz="3400" b="1" dirty="0"/>
              <a:t>Digital technologies, old age and inequalities: technology appropriation</a:t>
            </a:r>
            <a:br>
              <a:rPr lang="en-US" sz="3400" b="1" dirty="0"/>
            </a:br>
            <a:r>
              <a:rPr lang="en-US" sz="3400" b="1" dirty="0"/>
              <a:t>trajectories by elder people in La Plata</a:t>
            </a:r>
            <a:endParaRPr lang="es-AR" sz="3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4E8E40-3F43-4888-B715-FE5F36C2E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576" y="4588541"/>
            <a:ext cx="9070848" cy="8087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s-AR" sz="1800" b="1" dirty="0" err="1"/>
              <a:t>ReDMIL</a:t>
            </a:r>
            <a:r>
              <a:rPr lang="es-AR" sz="1800" b="1" dirty="0"/>
              <a:t> 2022</a:t>
            </a:r>
          </a:p>
          <a:p>
            <a:pPr algn="l"/>
            <a:r>
              <a:rPr lang="en-GB" sz="1800" dirty="0"/>
              <a:t>Research methods and epistemology</a:t>
            </a:r>
          </a:p>
          <a:p>
            <a:pPr algn="l"/>
            <a:r>
              <a:rPr lang="es-AR" sz="1800" i="1" dirty="0"/>
              <a:t>Workshop 5A - </a:t>
            </a:r>
            <a:r>
              <a:rPr lang="en-US" sz="1800" i="1" dirty="0"/>
              <a:t>Qualitative and interpretative research methods</a:t>
            </a:r>
            <a:r>
              <a:rPr lang="es-AR" sz="1800" i="1" dirty="0"/>
              <a:t> </a:t>
            </a:r>
          </a:p>
        </p:txBody>
      </p:sp>
      <p:sp>
        <p:nvSpPr>
          <p:cNvPr id="4" name="Subtítulo 4">
            <a:extLst>
              <a:ext uri="{FF2B5EF4-FFF2-40B4-BE49-F238E27FC236}">
                <a16:creationId xmlns:a16="http://schemas.microsoft.com/office/drawing/2014/main" id="{6FAFE18A-9C28-4489-823E-F3C5E073A929}"/>
              </a:ext>
            </a:extLst>
          </p:cNvPr>
          <p:cNvSpPr txBox="1">
            <a:spLocks/>
          </p:cNvSpPr>
          <p:nvPr/>
        </p:nvSpPr>
        <p:spPr>
          <a:xfrm>
            <a:off x="1560576" y="3840480"/>
            <a:ext cx="9070848" cy="69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 spc="8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AR" sz="1800" b="1" dirty="0"/>
              <a:t>María del Rosario Guzzo</a:t>
            </a:r>
          </a:p>
          <a:p>
            <a:pPr algn="r"/>
            <a:r>
              <a:rPr lang="es-AR" sz="1800" b="1" dirty="0" err="1"/>
              <a:t>National</a:t>
            </a:r>
            <a:r>
              <a:rPr lang="es-AR" sz="1800" b="1" dirty="0"/>
              <a:t> </a:t>
            </a:r>
            <a:r>
              <a:rPr lang="es-AR" sz="1800" b="1" dirty="0" err="1"/>
              <a:t>University</a:t>
            </a:r>
            <a:r>
              <a:rPr lang="es-AR" sz="1800" b="1" dirty="0"/>
              <a:t> </a:t>
            </a:r>
            <a:r>
              <a:rPr lang="es-AR" sz="1800" b="1" dirty="0" err="1"/>
              <a:t>of</a:t>
            </a:r>
            <a:r>
              <a:rPr lang="es-AR" sz="1800" b="1" dirty="0"/>
              <a:t> La Plata (Argentina</a:t>
            </a:r>
            <a:r>
              <a:rPr lang="es-AR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1410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atrón de fondo&#10;&#10;Descripción generada con confianza muy alta">
            <a:extLst>
              <a:ext uri="{FF2B5EF4-FFF2-40B4-BE49-F238E27FC236}">
                <a16:creationId xmlns:a16="http://schemas.microsoft.com/office/drawing/2014/main" id="{15DFCD99-BE6A-429F-A233-EB011F462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725" y="224665"/>
            <a:ext cx="4361641" cy="640867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06CB3F7-4C2E-4CC5-B4EF-E593A7F931DF}"/>
              </a:ext>
            </a:extLst>
          </p:cNvPr>
          <p:cNvSpPr txBox="1">
            <a:spLocks/>
          </p:cNvSpPr>
          <p:nvPr/>
        </p:nvSpPr>
        <p:spPr>
          <a:xfrm>
            <a:off x="270526" y="2768209"/>
            <a:ext cx="3697043" cy="132158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GB" sz="4000" spc="100" dirty="0"/>
              <a:t>RESEARCH QUESTION</a:t>
            </a:r>
          </a:p>
        </p:txBody>
      </p:sp>
      <p:pic>
        <p:nvPicPr>
          <p:cNvPr id="3" name="Imagen 2" descr="Patrón de fondo&#10;&#10;Descripción generada con confianza muy alta">
            <a:extLst>
              <a:ext uri="{FF2B5EF4-FFF2-40B4-BE49-F238E27FC236}">
                <a16:creationId xmlns:a16="http://schemas.microsoft.com/office/drawing/2014/main" id="{6D9B13FB-2FF1-4C65-BCCE-79D53EFF4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180" y="224665"/>
            <a:ext cx="4361641" cy="6408670"/>
          </a:xfrm>
          <a:prstGeom prst="rect">
            <a:avLst/>
          </a:prstGeom>
        </p:spPr>
      </p:pic>
      <p:pic>
        <p:nvPicPr>
          <p:cNvPr id="9" name="Imagen 8" descr="Patrón de fondo&#10;&#10;Descripción generada con confianza muy alta">
            <a:extLst>
              <a:ext uri="{FF2B5EF4-FFF2-40B4-BE49-F238E27FC236}">
                <a16:creationId xmlns:a16="http://schemas.microsoft.com/office/drawing/2014/main" id="{BD91E8E3-4838-41E1-88DD-570C5CCD29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5"/>
          <a:stretch/>
        </p:blipFill>
        <p:spPr>
          <a:xfrm>
            <a:off x="4009292" y="224665"/>
            <a:ext cx="3151509" cy="6408670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A0C7A6F-7221-4721-80F1-185747377D1B}"/>
              </a:ext>
            </a:extLst>
          </p:cNvPr>
          <p:cNvSpPr txBox="1">
            <a:spLocks/>
          </p:cNvSpPr>
          <p:nvPr/>
        </p:nvSpPr>
        <p:spPr>
          <a:xfrm>
            <a:off x="5204735" y="1168400"/>
            <a:ext cx="6326423" cy="4521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Font typeface="Garamond" pitchFamily="18" charset="0"/>
              <a:buNone/>
            </a:pPr>
            <a:r>
              <a:rPr lang="en-GB" sz="2800" b="1" spc="100" dirty="0">
                <a:solidFill>
                  <a:schemeClr val="bg1"/>
                </a:solidFill>
              </a:rPr>
              <a:t>How digital inequalities are configured </a:t>
            </a:r>
            <a:r>
              <a:rPr lang="en-US" sz="2800" b="1" spc="100" dirty="0">
                <a:solidFill>
                  <a:schemeClr val="bg1"/>
                </a:solidFill>
              </a:rPr>
              <a:t>within the trajectories of digital technologies appropriation </a:t>
            </a:r>
            <a:r>
              <a:rPr lang="en-GB" sz="2800" b="1" spc="100" dirty="0">
                <a:solidFill>
                  <a:schemeClr val="bg1"/>
                </a:solidFill>
              </a:rPr>
              <a:t>by elder people from the city of La Plata (Buenos Aires, Argentina) at present?</a:t>
            </a:r>
            <a:endParaRPr lang="es-AR" sz="2800" b="1" spc="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98B49E0-089B-466D-AE30-B48BA623A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4" y="862217"/>
            <a:ext cx="8569569" cy="823349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tx1"/>
                </a:solidFill>
              </a:rPr>
              <a:t>Interpretive paradigm </a:t>
            </a:r>
            <a:r>
              <a:rPr lang="en-GB" sz="1800" dirty="0"/>
              <a:t>(Guba &amp; Lincoln, 1994)</a:t>
            </a:r>
            <a:endParaRPr lang="es-AR" sz="1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77ED53-4FAE-4335-8172-EB0D55B60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4" y="1874085"/>
            <a:ext cx="4377397" cy="541606"/>
          </a:xfrm>
        </p:spPr>
        <p:txBody>
          <a:bodyPr>
            <a:noAutofit/>
          </a:bodyPr>
          <a:lstStyle/>
          <a:p>
            <a:r>
              <a:rPr lang="en-GB" sz="2800" b="1" dirty="0"/>
              <a:t> Ontological</a:t>
            </a:r>
            <a:r>
              <a:rPr lang="es-AR" sz="2800" b="1" dirty="0"/>
              <a:t> </a:t>
            </a:r>
            <a:r>
              <a:rPr lang="en-GB" sz="2800" b="1" dirty="0"/>
              <a:t>position </a:t>
            </a:r>
            <a:endParaRPr lang="es-AR" sz="2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C4C66CA-2A00-4720-9DFF-ACCB7C8E5031}"/>
              </a:ext>
            </a:extLst>
          </p:cNvPr>
          <p:cNvSpPr txBox="1"/>
          <p:nvPr/>
        </p:nvSpPr>
        <p:spPr>
          <a:xfrm>
            <a:off x="1066794" y="2415691"/>
            <a:ext cx="10173287" cy="77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dirty="0"/>
              <a:t>It shares with social phenomenology (Schutz, 2008), the premise that social reality is comprised of meaning structures.</a:t>
            </a:r>
            <a:endParaRPr lang="es-AR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A326F79-B662-4A23-BD33-F26143DBE8A4}"/>
              </a:ext>
            </a:extLst>
          </p:cNvPr>
          <p:cNvSpPr txBox="1">
            <a:spLocks/>
          </p:cNvSpPr>
          <p:nvPr/>
        </p:nvSpPr>
        <p:spPr>
          <a:xfrm>
            <a:off x="1066794" y="3417339"/>
            <a:ext cx="4813497" cy="541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/>
              <a:t> Epistemological</a:t>
            </a:r>
            <a:r>
              <a:rPr lang="es-AR" sz="2800" b="1" dirty="0"/>
              <a:t> </a:t>
            </a:r>
            <a:r>
              <a:rPr lang="en-GB" sz="2800" b="1" dirty="0"/>
              <a:t>position </a:t>
            </a:r>
            <a:endParaRPr lang="es-AR" sz="28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0A6C64E-C649-4FFD-8BC9-FBCD98DBCE2F}"/>
              </a:ext>
            </a:extLst>
          </p:cNvPr>
          <p:cNvSpPr txBox="1"/>
          <p:nvPr/>
        </p:nvSpPr>
        <p:spPr>
          <a:xfrm>
            <a:off x="1066794" y="3958945"/>
            <a:ext cx="10173287" cy="2292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n-GB" dirty="0"/>
              <a:t>The researcher must </a:t>
            </a:r>
            <a:r>
              <a:rPr lang="en-GB" i="1" dirty="0"/>
              <a:t>interact</a:t>
            </a:r>
            <a:r>
              <a:rPr lang="en-GB" dirty="0"/>
              <a:t> with the research participants to develop an ‘insider's’ perspective.</a:t>
            </a:r>
          </a:p>
          <a:p>
            <a:pPr marL="3587750" indent="-3587750" algn="just">
              <a:lnSpc>
                <a:spcPct val="130000"/>
              </a:lnSpc>
              <a:spcAft>
                <a:spcPts val="600"/>
              </a:spcAft>
            </a:pPr>
            <a:r>
              <a:rPr lang="en-GB" dirty="0"/>
              <a:t>- Research’s reflexive nature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sz="1600" dirty="0">
                <a:sym typeface="Wingdings" panose="05000000000000000000" pitchFamily="2" charset="2"/>
              </a:rPr>
              <a:t>The researcher is the </a:t>
            </a:r>
            <a:r>
              <a:rPr lang="en-GB" sz="1600" dirty="0"/>
              <a:t>research instrument itself (Hammersley &amp; Atkinson, 1994)</a:t>
            </a:r>
          </a:p>
          <a:p>
            <a:pPr marL="4389438" indent="-4389438" algn="just">
              <a:lnSpc>
                <a:spcPct val="130000"/>
              </a:lnSpc>
              <a:spcAft>
                <a:spcPts val="600"/>
              </a:spcAft>
            </a:pPr>
            <a:r>
              <a:rPr lang="en-GB" dirty="0"/>
              <a:t>- Ethical character of interaction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sz="1600" dirty="0">
                <a:sym typeface="Wingdings" panose="05000000000000000000" pitchFamily="2" charset="2"/>
              </a:rPr>
              <a:t>‘Cognitive interaction’ </a:t>
            </a:r>
            <a:r>
              <a:rPr lang="en-GB" sz="1600" dirty="0"/>
              <a:t>(</a:t>
            </a:r>
            <a:r>
              <a:rPr lang="en-GB" sz="1600" dirty="0" err="1"/>
              <a:t>Vasilachis</a:t>
            </a:r>
            <a:r>
              <a:rPr lang="en-GB" sz="1600" dirty="0"/>
              <a:t> de </a:t>
            </a:r>
            <a:r>
              <a:rPr lang="en-GB" sz="1600" dirty="0" err="1"/>
              <a:t>Gialdino</a:t>
            </a:r>
            <a:r>
              <a:rPr lang="en-GB" sz="1600" dirty="0"/>
              <a:t>, 2006) Researcher and research participants interact </a:t>
            </a:r>
            <a:r>
              <a:rPr lang="en-GB" sz="1600" i="1" dirty="0"/>
              <a:t>as equals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77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  <p:bldP spid="5" grpId="0"/>
      <p:bldP spid="6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77ED53-4FAE-4335-8172-EB0D55B60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182" y="819008"/>
            <a:ext cx="5545021" cy="541606"/>
          </a:xfrm>
        </p:spPr>
        <p:txBody>
          <a:bodyPr>
            <a:noAutofit/>
          </a:bodyPr>
          <a:lstStyle/>
          <a:p>
            <a:r>
              <a:rPr lang="en-GB" sz="2800" b="1" dirty="0"/>
              <a:t> Qualitative methodology  </a:t>
            </a:r>
            <a:endParaRPr lang="es-AR" sz="2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C4C66CA-2A00-4720-9DFF-ACCB7C8E5031}"/>
              </a:ext>
            </a:extLst>
          </p:cNvPr>
          <p:cNvSpPr txBox="1"/>
          <p:nvPr/>
        </p:nvSpPr>
        <p:spPr>
          <a:xfrm>
            <a:off x="1375117" y="1666791"/>
            <a:ext cx="5968219" cy="51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b="1" dirty="0"/>
              <a:t>Biographical method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0A6C64E-C649-4FFD-8BC9-FBCD98DBCE2F}"/>
              </a:ext>
            </a:extLst>
          </p:cNvPr>
          <p:cNvSpPr txBox="1"/>
          <p:nvPr/>
        </p:nvSpPr>
        <p:spPr>
          <a:xfrm>
            <a:off x="1375117" y="2437204"/>
            <a:ext cx="9358221" cy="113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dirty="0"/>
              <a:t>Focus</a:t>
            </a:r>
            <a:r>
              <a:rPr lang="en-US" dirty="0"/>
              <a:t> on the </a:t>
            </a:r>
            <a:r>
              <a:rPr lang="en-US" b="1" dirty="0"/>
              <a:t>narratives</a:t>
            </a:r>
            <a:r>
              <a:rPr lang="en-US" dirty="0"/>
              <a:t> that subjects construct about their own lives,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n-GB" dirty="0"/>
              <a:t>as a key to understanding the social contexts where they were elaborated (and which they help to reproduce or transform).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DD1F76D-F143-49EA-89FF-AB5A7281FEF7}"/>
              </a:ext>
            </a:extLst>
          </p:cNvPr>
          <p:cNvSpPr/>
          <p:nvPr/>
        </p:nvSpPr>
        <p:spPr>
          <a:xfrm>
            <a:off x="7343336" y="1669362"/>
            <a:ext cx="32223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Life-story</a:t>
            </a:r>
            <a:r>
              <a:rPr lang="en-GB" b="1" dirty="0"/>
              <a:t> </a:t>
            </a:r>
            <a:r>
              <a:rPr lang="en-GB" dirty="0"/>
              <a:t>(</a:t>
            </a:r>
            <a:r>
              <a:rPr lang="en-GB" dirty="0" err="1"/>
              <a:t>Bertaux</a:t>
            </a:r>
            <a:r>
              <a:rPr lang="en-GB" dirty="0"/>
              <a:t>, 1999)</a:t>
            </a:r>
            <a:endParaRPr lang="es-AR" dirty="0"/>
          </a:p>
        </p:txBody>
      </p:sp>
      <p:pic>
        <p:nvPicPr>
          <p:cNvPr id="14" name="Gráfico 13" descr="Flecha lineal: recta">
            <a:extLst>
              <a:ext uri="{FF2B5EF4-FFF2-40B4-BE49-F238E27FC236}">
                <a16:creationId xmlns:a16="http://schemas.microsoft.com/office/drawing/2014/main" id="{BDA034C9-1DCD-4B1A-86F6-B9447BE62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5711646" y="1556243"/>
            <a:ext cx="733865" cy="733865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6B7189EF-ACFB-493C-93D5-24F1483D97E7}"/>
              </a:ext>
            </a:extLst>
          </p:cNvPr>
          <p:cNvSpPr/>
          <p:nvPr/>
        </p:nvSpPr>
        <p:spPr>
          <a:xfrm>
            <a:off x="2247476" y="3877218"/>
            <a:ext cx="7923465" cy="4552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GB" dirty="0"/>
              <a:t>‘Discovering the general in the particular forms’ (</a:t>
            </a:r>
            <a:r>
              <a:rPr lang="en-GB" dirty="0" err="1"/>
              <a:t>Bertaux</a:t>
            </a:r>
            <a:r>
              <a:rPr lang="en-GB" dirty="0"/>
              <a:t>, 2005, p. 33)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4C61E01-BBB8-462B-B9DE-E98DB3A0D2C1}"/>
              </a:ext>
            </a:extLst>
          </p:cNvPr>
          <p:cNvSpPr/>
          <p:nvPr/>
        </p:nvSpPr>
        <p:spPr>
          <a:xfrm>
            <a:off x="1375117" y="5125900"/>
            <a:ext cx="2212145" cy="5195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spc="100" dirty="0">
                <a:solidFill>
                  <a:schemeClr val="tx1"/>
                </a:solidFill>
              </a:rPr>
              <a:t>‘TRAJECTORIES’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B687A60-8FBF-4072-85B6-2E947B5EE6AE}"/>
              </a:ext>
            </a:extLst>
          </p:cNvPr>
          <p:cNvSpPr txBox="1"/>
          <p:nvPr/>
        </p:nvSpPr>
        <p:spPr>
          <a:xfrm>
            <a:off x="3981158" y="4638683"/>
            <a:ext cx="7343335" cy="1493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dirty="0"/>
              <a:t>To assess the processes whereby research participants acquire certain positions </a:t>
            </a:r>
            <a:r>
              <a:rPr lang="en-GB" i="1" dirty="0"/>
              <a:t>vis-à-vis</a:t>
            </a:r>
            <a:r>
              <a:rPr lang="en-GB" dirty="0"/>
              <a:t> digital technologies over their lifetimes.</a:t>
            </a:r>
          </a:p>
          <a:p>
            <a:pPr algn="just">
              <a:lnSpc>
                <a:spcPct val="130000"/>
              </a:lnSpc>
            </a:pPr>
            <a:r>
              <a:rPr lang="en-GB" dirty="0"/>
              <a:t>Digital literacies are examined from a diachronic perspective, and framed within specific biographical and social contexts. </a:t>
            </a:r>
          </a:p>
        </p:txBody>
      </p:sp>
    </p:spTree>
    <p:extLst>
      <p:ext uri="{BB962C8B-B14F-4D97-AF65-F5344CB8AC3E}">
        <p14:creationId xmlns:p14="http://schemas.microsoft.com/office/powerpoint/2010/main" val="158787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9" grpId="0" build="p"/>
      <p:bldP spid="10" grpId="0"/>
      <p:bldP spid="17" grpId="0" animBg="1"/>
      <p:bldP spid="18" grpId="0" animBg="1"/>
      <p:bldP spid="2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CC3051-B9B3-4063-9880-2BB8C3BF2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8" y="5177861"/>
            <a:ext cx="10058400" cy="101809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dirty="0"/>
              <a:t>Semi-structured interviews are </a:t>
            </a:r>
            <a:r>
              <a:rPr lang="en-GB" b="1" dirty="0"/>
              <a:t>flexible</a:t>
            </a:r>
            <a:r>
              <a:rPr lang="en-GB" dirty="0"/>
              <a:t> enough to capture the inherent diversity of narratives and, at the same time, they ensure that data is </a:t>
            </a:r>
            <a:r>
              <a:rPr lang="en-GB" b="1" dirty="0"/>
              <a:t>systematically examined </a:t>
            </a:r>
            <a:r>
              <a:rPr lang="en-GB" dirty="0"/>
              <a:t>for patterns and convergences (</a:t>
            </a:r>
            <a:r>
              <a:rPr lang="de-DE" dirty="0"/>
              <a:t>Bernard &amp; Ryan, 2010</a:t>
            </a:r>
            <a:r>
              <a:rPr lang="en-GB" dirty="0"/>
              <a:t>).</a:t>
            </a:r>
            <a:endParaRPr lang="es-AR" dirty="0"/>
          </a:p>
          <a:p>
            <a:pPr marL="0" indent="0">
              <a:lnSpc>
                <a:spcPct val="150000"/>
              </a:lnSpc>
              <a:buNone/>
            </a:pP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0EADF07-76C4-498F-8EAC-ED84FF01603A}"/>
              </a:ext>
            </a:extLst>
          </p:cNvPr>
          <p:cNvSpPr txBox="1"/>
          <p:nvPr/>
        </p:nvSpPr>
        <p:spPr>
          <a:xfrm>
            <a:off x="1066798" y="1507009"/>
            <a:ext cx="3899095" cy="520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b="1" spc="100" dirty="0"/>
              <a:t>In-depth interviews</a:t>
            </a:r>
            <a:endParaRPr lang="es-AR" spc="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E8A698A-FE45-4108-9BCD-75C4F77BB239}"/>
              </a:ext>
            </a:extLst>
          </p:cNvPr>
          <p:cNvSpPr txBox="1"/>
          <p:nvPr/>
        </p:nvSpPr>
        <p:spPr>
          <a:xfrm>
            <a:off x="2059743" y="2179001"/>
            <a:ext cx="4833424" cy="51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b="1" spc="100" dirty="0"/>
              <a:t>Semi-structured interviews</a:t>
            </a:r>
            <a:endParaRPr lang="es-AR" spc="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7" name="Flecha: doblada 6">
            <a:extLst>
              <a:ext uri="{FF2B5EF4-FFF2-40B4-BE49-F238E27FC236}">
                <a16:creationId xmlns:a16="http://schemas.microsoft.com/office/drawing/2014/main" id="{3AA6B05C-AA2C-4CDD-B6D0-AA27D811A4BE}"/>
              </a:ext>
            </a:extLst>
          </p:cNvPr>
          <p:cNvSpPr/>
          <p:nvPr/>
        </p:nvSpPr>
        <p:spPr>
          <a:xfrm rot="10800000" flipH="1">
            <a:off x="1378634" y="2115405"/>
            <a:ext cx="407962" cy="407966"/>
          </a:xfrm>
          <a:prstGeom prst="bentArrow">
            <a:avLst>
              <a:gd name="adj1" fmla="val 25000"/>
              <a:gd name="adj2" fmla="val 22624"/>
              <a:gd name="adj3" fmla="val 25000"/>
              <a:gd name="adj4" fmla="val 4375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79F1E4F-D33E-40BB-9D3F-62701281C911}"/>
              </a:ext>
            </a:extLst>
          </p:cNvPr>
          <p:cNvSpPr txBox="1"/>
          <p:nvPr/>
        </p:nvSpPr>
        <p:spPr>
          <a:xfrm>
            <a:off x="2059743" y="2796583"/>
            <a:ext cx="9065455" cy="101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GB" sz="1600" dirty="0"/>
              <a:t>The possibilities of developing a completely spontaneous biographical narrative depend on the interviewees’ communicative abilities and language skills (</a:t>
            </a:r>
            <a:r>
              <a:rPr lang="en-GB" sz="1600" dirty="0" err="1"/>
              <a:t>Muñiz</a:t>
            </a:r>
            <a:r>
              <a:rPr lang="en-GB" sz="1600" dirty="0"/>
              <a:t> Terra </a:t>
            </a:r>
            <a:r>
              <a:rPr lang="en-GB" sz="1600" i="1" dirty="0"/>
              <a:t>et al</a:t>
            </a:r>
            <a:r>
              <a:rPr lang="en-GB" sz="1600" dirty="0"/>
              <a:t>, 2015).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0482D7-D0EB-4CD0-BA04-72FD52774D9E}"/>
              </a:ext>
            </a:extLst>
          </p:cNvPr>
          <p:cNvSpPr txBox="1"/>
          <p:nvPr/>
        </p:nvSpPr>
        <p:spPr>
          <a:xfrm>
            <a:off x="2059743" y="3913786"/>
            <a:ext cx="9065455" cy="101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sz="1600" dirty="0"/>
              <a:t>Provided digital technologies are highly </a:t>
            </a:r>
            <a:r>
              <a:rPr lang="en-US" sz="1600" dirty="0" err="1"/>
              <a:t>naturalised</a:t>
            </a:r>
            <a:r>
              <a:rPr lang="en-US" sz="1600" dirty="0"/>
              <a:t> and embedded in everyday life practices, it is considered helpful for the interviewer to orient the questions (</a:t>
            </a:r>
            <a:r>
              <a:rPr lang="en-US" sz="1600" dirty="0" err="1"/>
              <a:t>Duek</a:t>
            </a:r>
            <a:r>
              <a:rPr lang="en-US" sz="1600" dirty="0"/>
              <a:t>, Benítez </a:t>
            </a:r>
            <a:r>
              <a:rPr lang="en-US" sz="1600" dirty="0" err="1"/>
              <a:t>Larghi</a:t>
            </a:r>
            <a:r>
              <a:rPr lang="en-US" sz="1600" dirty="0"/>
              <a:t> &amp; </a:t>
            </a:r>
            <a:r>
              <a:rPr lang="en-US" sz="1600" dirty="0" err="1"/>
              <a:t>Moguillansky</a:t>
            </a:r>
            <a:r>
              <a:rPr lang="en-US" sz="1600" dirty="0"/>
              <a:t>, 2017).</a:t>
            </a:r>
            <a:endParaRPr lang="en-GB" sz="1600" dirty="0"/>
          </a:p>
        </p:txBody>
      </p:sp>
      <p:sp>
        <p:nvSpPr>
          <p:cNvPr id="10" name="Título 3">
            <a:extLst>
              <a:ext uri="{FF2B5EF4-FFF2-40B4-BE49-F238E27FC236}">
                <a16:creationId xmlns:a16="http://schemas.microsoft.com/office/drawing/2014/main" id="{DAB85B90-0601-4C3A-9355-095B89085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662040"/>
            <a:ext cx="4377403" cy="676476"/>
          </a:xfrm>
        </p:spPr>
        <p:txBody>
          <a:bodyPr>
            <a:noAutofit/>
          </a:bodyPr>
          <a:lstStyle/>
          <a:p>
            <a:r>
              <a:rPr lang="en-GB" sz="2800" b="1" dirty="0"/>
              <a:t>Data Collection Method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807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 animBg="1"/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A59C5FB-94E7-4022-92DA-C102E2F7E68D}"/>
              </a:ext>
            </a:extLst>
          </p:cNvPr>
          <p:cNvSpPr txBox="1">
            <a:spLocks/>
          </p:cNvSpPr>
          <p:nvPr/>
        </p:nvSpPr>
        <p:spPr>
          <a:xfrm>
            <a:off x="1066800" y="716475"/>
            <a:ext cx="5545021" cy="541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Sampling</a:t>
            </a:r>
            <a:endParaRPr lang="es-AR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78AA65-9C0C-4E46-8D95-1117AF8C03FD}"/>
              </a:ext>
            </a:extLst>
          </p:cNvPr>
          <p:cNvSpPr txBox="1"/>
          <p:nvPr/>
        </p:nvSpPr>
        <p:spPr>
          <a:xfrm>
            <a:off x="1121901" y="1688477"/>
            <a:ext cx="2717409" cy="520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b="1" spc="100" dirty="0"/>
              <a:t>Unit of analysis </a:t>
            </a:r>
            <a:endParaRPr lang="es-AR" spc="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967E37C-8F52-43FB-A47B-256B786D2416}"/>
              </a:ext>
            </a:extLst>
          </p:cNvPr>
          <p:cNvSpPr/>
          <p:nvPr/>
        </p:nvSpPr>
        <p:spPr>
          <a:xfrm>
            <a:off x="4284782" y="1381791"/>
            <a:ext cx="6785317" cy="113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latin typeface="+mj-lt"/>
                <a:ea typeface="Calibri" panose="020F0502020204030204" pitchFamily="34" charset="0"/>
              </a:rPr>
              <a:t>The trajectories of digital technologies appropriation by p</a:t>
            </a:r>
            <a:r>
              <a:rPr lang="en-GB" dirty="0" err="1">
                <a:latin typeface="+mj-lt"/>
                <a:ea typeface="Calibri" panose="020F0502020204030204" pitchFamily="34" charset="0"/>
              </a:rPr>
              <a:t>eople</a:t>
            </a:r>
            <a:r>
              <a:rPr lang="en-GB" dirty="0">
                <a:latin typeface="+mj-lt"/>
                <a:ea typeface="Calibri" panose="020F0502020204030204" pitchFamily="34" charset="0"/>
              </a:rPr>
              <a:t> born between mid-1930s and the early 1960s and, during the research, reside in the city of La Plata</a:t>
            </a:r>
            <a:endParaRPr lang="es-AR" dirty="0">
              <a:latin typeface="+mj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668E1ED-C89E-4BAC-B598-E05226FA2DF7}"/>
              </a:ext>
            </a:extLst>
          </p:cNvPr>
          <p:cNvSpPr txBox="1"/>
          <p:nvPr/>
        </p:nvSpPr>
        <p:spPr>
          <a:xfrm>
            <a:off x="1066800" y="2692984"/>
            <a:ext cx="9357361" cy="51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b="1" spc="100" dirty="0"/>
              <a:t>Criterion and m</a:t>
            </a:r>
            <a:r>
              <a:rPr lang="es-AR" sz="2400" b="1" spc="100" dirty="0" err="1"/>
              <a:t>aximum</a:t>
            </a:r>
            <a:r>
              <a:rPr lang="es-AR" sz="2400" b="1" spc="100" dirty="0"/>
              <a:t> </a:t>
            </a:r>
            <a:r>
              <a:rPr lang="es-AR" sz="2400" b="1" spc="100" dirty="0" err="1"/>
              <a:t>variation</a:t>
            </a:r>
            <a:r>
              <a:rPr lang="es-AR" sz="2400" b="1" spc="100" dirty="0"/>
              <a:t> </a:t>
            </a:r>
            <a:r>
              <a:rPr lang="es-AR" sz="2400" b="1" spc="100" dirty="0" err="1"/>
              <a:t>sampling</a:t>
            </a:r>
            <a:r>
              <a:rPr lang="es-AR" sz="2400" b="1" spc="100" dirty="0"/>
              <a:t> </a:t>
            </a:r>
            <a:r>
              <a:rPr lang="es-A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(Creswell, 2013)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244725F-66E4-4F37-8E3B-E54F07CF6E6C}"/>
              </a:ext>
            </a:extLst>
          </p:cNvPr>
          <p:cNvSpPr/>
          <p:nvPr/>
        </p:nvSpPr>
        <p:spPr>
          <a:xfrm>
            <a:off x="1071486" y="3423103"/>
            <a:ext cx="5029200" cy="228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Chronological</a:t>
            </a:r>
            <a:r>
              <a:rPr lang="es-AR" dirty="0">
                <a:latin typeface="+mj-lt"/>
              </a:rPr>
              <a:t> </a:t>
            </a:r>
            <a:r>
              <a:rPr lang="en-GB" dirty="0">
                <a:latin typeface="+mj-lt"/>
              </a:rPr>
              <a:t>age</a:t>
            </a:r>
            <a:r>
              <a:rPr lang="es-AR" dirty="0">
                <a:latin typeface="+mj-lt"/>
              </a:rPr>
              <a:t> (60 and </a:t>
            </a:r>
            <a:r>
              <a:rPr lang="es-AR" dirty="0" err="1">
                <a:latin typeface="+mj-lt"/>
              </a:rPr>
              <a:t>over</a:t>
            </a:r>
            <a:r>
              <a:rPr lang="es-AR" dirty="0">
                <a:latin typeface="+mj-lt"/>
              </a:rPr>
              <a:t>)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dirty="0" err="1">
                <a:latin typeface="+mj-lt"/>
              </a:rPr>
              <a:t>Gender</a:t>
            </a:r>
            <a:endParaRPr lang="es-AR" dirty="0">
              <a:latin typeface="+mj-lt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dirty="0" err="1">
                <a:latin typeface="+mj-lt"/>
              </a:rPr>
              <a:t>Career</a:t>
            </a:r>
            <a:endParaRPr lang="es-AR" dirty="0">
              <a:latin typeface="+mj-lt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Household composition (single-person and multi-person; single-generation and multigenerational). </a:t>
            </a:r>
            <a:endParaRPr lang="es-AR" dirty="0">
              <a:latin typeface="+mj-lt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B059649-26B8-43E8-BD0D-7A6D06C95DAC}"/>
              </a:ext>
            </a:extLst>
          </p:cNvPr>
          <p:cNvSpPr/>
          <p:nvPr/>
        </p:nvSpPr>
        <p:spPr>
          <a:xfrm>
            <a:off x="6611821" y="3423103"/>
            <a:ext cx="4712672" cy="228569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DE11450-E1C5-421A-A0F6-132AAFDC213D}"/>
              </a:ext>
            </a:extLst>
          </p:cNvPr>
          <p:cNvSpPr/>
          <p:nvPr/>
        </p:nvSpPr>
        <p:spPr>
          <a:xfrm>
            <a:off x="6724360" y="3600459"/>
            <a:ext cx="4487594" cy="193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300"/>
              </a:spcAft>
            </a:pPr>
            <a:r>
              <a:rPr lang="en-GB" dirty="0"/>
              <a:t>Chronological age does </a:t>
            </a:r>
            <a:r>
              <a:rPr lang="en-GB" b="1" dirty="0"/>
              <a:t>not</a:t>
            </a:r>
            <a:r>
              <a:rPr lang="en-GB" dirty="0"/>
              <a:t> prescribe:</a:t>
            </a:r>
          </a:p>
          <a:p>
            <a:pPr marL="285750" indent="-285750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/>
              <a:t>A single way of ageing</a:t>
            </a:r>
          </a:p>
          <a:p>
            <a:pPr marL="285750" indent="-285750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/>
              <a:t>A universal a pattern of technological appropriation and, more specifically, digital literacies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3670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 animBg="1"/>
      <p:bldP spid="1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36D09642-AEFD-4525-A514-08EA664B9E53}"/>
              </a:ext>
            </a:extLst>
          </p:cNvPr>
          <p:cNvSpPr txBox="1">
            <a:spLocks/>
          </p:cNvSpPr>
          <p:nvPr/>
        </p:nvSpPr>
        <p:spPr>
          <a:xfrm>
            <a:off x="1066800" y="713094"/>
            <a:ext cx="5545021" cy="541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Data analysis method</a:t>
            </a:r>
            <a:endParaRPr lang="es-AR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866F84-D6A6-456D-916E-57CC2B6BD9D7}"/>
              </a:ext>
            </a:extLst>
          </p:cNvPr>
          <p:cNvSpPr txBox="1"/>
          <p:nvPr/>
        </p:nvSpPr>
        <p:spPr>
          <a:xfrm>
            <a:off x="1066800" y="1369591"/>
            <a:ext cx="6234332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800" b="1" spc="100" dirty="0"/>
              <a:t>Narrative analysis</a:t>
            </a:r>
            <a:r>
              <a:rPr lang="en-GB" sz="2800" spc="100" dirty="0"/>
              <a:t> </a:t>
            </a:r>
            <a:r>
              <a:rPr lang="en-GB" dirty="0"/>
              <a:t>(</a:t>
            </a:r>
            <a:r>
              <a:rPr lang="de-DE" dirty="0"/>
              <a:t>Bernard &amp; Ryan, 2010)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AC26C5D-92F9-4A14-B39A-37A6A63DA743}"/>
              </a:ext>
            </a:extLst>
          </p:cNvPr>
          <p:cNvSpPr txBox="1"/>
          <p:nvPr/>
        </p:nvSpPr>
        <p:spPr>
          <a:xfrm>
            <a:off x="1740584" y="2075796"/>
            <a:ext cx="5968219" cy="520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b="1" spc="100" dirty="0"/>
              <a:t>Grounded Theory </a:t>
            </a:r>
            <a:r>
              <a:rPr lang="en-GB" dirty="0"/>
              <a:t>(Glaser &amp; Strauss, 1967)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37EE6AB-3AFC-4200-A868-34D07CBBFEFA}"/>
              </a:ext>
            </a:extLst>
          </p:cNvPr>
          <p:cNvSpPr txBox="1"/>
          <p:nvPr/>
        </p:nvSpPr>
        <p:spPr>
          <a:xfrm>
            <a:off x="2771043" y="2710635"/>
            <a:ext cx="2333479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s-A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Open </a:t>
            </a:r>
            <a:r>
              <a:rPr lang="es-A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coding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DC73D1-E77D-46BA-89A8-BDB420EDFB15}"/>
              </a:ext>
            </a:extLst>
          </p:cNvPr>
          <p:cNvSpPr txBox="1"/>
          <p:nvPr/>
        </p:nvSpPr>
        <p:spPr>
          <a:xfrm>
            <a:off x="2771043" y="3238650"/>
            <a:ext cx="2333479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es-A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Codebook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3CD7AD5-63FB-4073-A015-B5162D6DDD61}"/>
              </a:ext>
            </a:extLst>
          </p:cNvPr>
          <p:cNvSpPr txBox="1"/>
          <p:nvPr/>
        </p:nvSpPr>
        <p:spPr>
          <a:xfrm>
            <a:off x="5656386" y="3745823"/>
            <a:ext cx="5435112" cy="1462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Dimensions / Thematic axes:</a:t>
            </a: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Digital Access</a:t>
            </a: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Usage patterns</a:t>
            </a: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Digital literacy processes </a:t>
            </a: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Social representations regarding digital technologies 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CE8650C-D522-48CF-9FA3-15CA643430C5}"/>
              </a:ext>
            </a:extLst>
          </p:cNvPr>
          <p:cNvSpPr txBox="1"/>
          <p:nvPr/>
        </p:nvSpPr>
        <p:spPr>
          <a:xfrm>
            <a:off x="1740584" y="5301873"/>
            <a:ext cx="7325166" cy="51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s-AR" sz="2400" b="1" spc="100" dirty="0"/>
              <a:t>Social </a:t>
            </a:r>
            <a:r>
              <a:rPr lang="en-GB" sz="2400" b="1" spc="100" dirty="0"/>
              <a:t>phenomenology</a:t>
            </a:r>
            <a:r>
              <a:rPr lang="es-AR" sz="2400" b="1" spc="100" dirty="0"/>
              <a:t> </a:t>
            </a:r>
            <a:r>
              <a:rPr lang="es-AR" dirty="0"/>
              <a:t>(Schutz, 2008)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97A0DFF-119C-455D-89A5-D4D183EB9AE1}"/>
              </a:ext>
            </a:extLst>
          </p:cNvPr>
          <p:cNvSpPr/>
          <p:nvPr/>
        </p:nvSpPr>
        <p:spPr>
          <a:xfrm>
            <a:off x="3220881" y="3764671"/>
            <a:ext cx="1926169" cy="90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Reconstruct the diachronic structure of life-stories </a:t>
            </a:r>
            <a:endParaRPr lang="es-AR" sz="1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568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atrón de fondo&#10;&#10;Descripción generada con confianza muy alta">
            <a:extLst>
              <a:ext uri="{FF2B5EF4-FFF2-40B4-BE49-F238E27FC236}">
                <a16:creationId xmlns:a16="http://schemas.microsoft.com/office/drawing/2014/main" id="{FB534EFD-27A6-4CF7-9917-A76D1A9296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05"/>
          <a:stretch/>
        </p:blipFill>
        <p:spPr>
          <a:xfrm>
            <a:off x="238494" y="233044"/>
            <a:ext cx="3109617" cy="6408670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75C3488-BB86-4FFE-9B46-ABB8887C67C8}"/>
              </a:ext>
            </a:extLst>
          </p:cNvPr>
          <p:cNvSpPr txBox="1">
            <a:spLocks/>
          </p:cNvSpPr>
          <p:nvPr/>
        </p:nvSpPr>
        <p:spPr>
          <a:xfrm>
            <a:off x="662670" y="3166576"/>
            <a:ext cx="2261263" cy="541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b="1" spc="100" dirty="0">
                <a:solidFill>
                  <a:schemeClr val="bg1"/>
                </a:solidFill>
              </a:rPr>
              <a:t>Questions</a:t>
            </a:r>
            <a:endParaRPr lang="es-AR" sz="3200" b="1" spc="100" dirty="0">
              <a:solidFill>
                <a:schemeClr val="bg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A35F432-E391-48AE-BD29-65BC02EB36A3}"/>
              </a:ext>
            </a:extLst>
          </p:cNvPr>
          <p:cNvSpPr/>
          <p:nvPr/>
        </p:nvSpPr>
        <p:spPr>
          <a:xfrm>
            <a:off x="4074931" y="1662762"/>
            <a:ext cx="6968197" cy="113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dirty="0">
                <a:ea typeface="Calibri" panose="020F0502020204030204" pitchFamily="34" charset="0"/>
              </a:rPr>
              <a:t>Could it be convenient to include another data collection method (such as documentary analysis) to retrieve the macro-structural level?</a:t>
            </a:r>
            <a:endParaRPr lang="es-AR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DDB814E-403A-4AC8-88A0-BC3C3ECE0ABC}"/>
              </a:ext>
            </a:extLst>
          </p:cNvPr>
          <p:cNvSpPr/>
          <p:nvPr/>
        </p:nvSpPr>
        <p:spPr>
          <a:xfrm>
            <a:off x="4074934" y="3429000"/>
            <a:ext cx="6968197" cy="113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dirty="0"/>
              <a:t>Is it possible to study digital/media/information literacies considering the researcher and the research participants’ perspectives plenty ‘as equals’?</a:t>
            </a:r>
            <a:endParaRPr lang="es-AR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DB614652-E948-4AED-ACE5-C45999144D26}"/>
              </a:ext>
            </a:extLst>
          </p:cNvPr>
          <p:cNvSpPr/>
          <p:nvPr/>
        </p:nvSpPr>
        <p:spPr>
          <a:xfrm>
            <a:off x="4604815" y="5204369"/>
            <a:ext cx="5908431" cy="858806"/>
          </a:xfrm>
          <a:prstGeom prst="roundRect">
            <a:avLst/>
          </a:prstGeom>
          <a:noFill/>
          <a:ln w="28575">
            <a:solidFill>
              <a:srgbClr val="1D84A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ea typeface="Calibri" panose="020F0502020204030204" pitchFamily="34" charset="0"/>
              </a:rPr>
              <a:t>“Real research is never purely inductive or purely deductive” (</a:t>
            </a:r>
            <a:r>
              <a:rPr lang="de-DE" dirty="0"/>
              <a:t>Bernard &amp; Ryan, 2010, </a:t>
            </a:r>
            <a:r>
              <a:rPr lang="en-GB" dirty="0">
                <a:ea typeface="Calibri" panose="020F0502020204030204" pitchFamily="34" charset="0"/>
              </a:rPr>
              <a:t>p.265)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9111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DA32D4-2BEB-4E5D-8905-13FA9938B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898" y="1370032"/>
            <a:ext cx="10441302" cy="5086334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Bernard, H. R &amp; Ryan, G. (2010). </a:t>
            </a:r>
            <a:r>
              <a:rPr lang="de-DE" i="1" dirty="0"/>
              <a:t>Analyzing qualtitative data: systematic approaches</a:t>
            </a:r>
            <a:r>
              <a:rPr lang="de-DE" dirty="0"/>
              <a:t>. SAGE.</a:t>
            </a:r>
            <a:endParaRPr lang="en-US" dirty="0"/>
          </a:p>
          <a:p>
            <a:r>
              <a:rPr lang="en-US" dirty="0" err="1"/>
              <a:t>Bertaux</a:t>
            </a:r>
            <a:r>
              <a:rPr lang="en-US" dirty="0"/>
              <a:t>, D. (1999) El </a:t>
            </a:r>
            <a:r>
              <a:rPr lang="en-US" dirty="0" err="1"/>
              <a:t>enfoque</a:t>
            </a:r>
            <a:r>
              <a:rPr lang="en-US" dirty="0"/>
              <a:t> </a:t>
            </a:r>
            <a:r>
              <a:rPr lang="en-US" dirty="0" err="1"/>
              <a:t>biográfico</a:t>
            </a:r>
            <a:r>
              <a:rPr lang="en-US" dirty="0"/>
              <a:t>: </a:t>
            </a:r>
            <a:r>
              <a:rPr lang="es-AR" dirty="0"/>
              <a:t>su validez metodológica, sus potencialidades. </a:t>
            </a:r>
            <a:r>
              <a:rPr lang="es-AR" i="1" dirty="0"/>
              <a:t>Proposiciones, </a:t>
            </a:r>
            <a:r>
              <a:rPr lang="es-AR" dirty="0"/>
              <a:t>29.</a:t>
            </a:r>
            <a:endParaRPr lang="en-US" dirty="0"/>
          </a:p>
          <a:p>
            <a:r>
              <a:rPr lang="en-US" dirty="0" err="1"/>
              <a:t>Bertaux</a:t>
            </a:r>
            <a:r>
              <a:rPr lang="en-US" dirty="0"/>
              <a:t>, D. (2005). </a:t>
            </a:r>
            <a:r>
              <a:rPr lang="en-US" i="1" dirty="0"/>
              <a:t>Los </a:t>
            </a:r>
            <a:r>
              <a:rPr lang="en-US" i="1" dirty="0" err="1"/>
              <a:t>relatos</a:t>
            </a:r>
            <a:r>
              <a:rPr lang="en-US" i="1" dirty="0"/>
              <a:t> de </a:t>
            </a:r>
            <a:r>
              <a:rPr lang="en-US" i="1" dirty="0" err="1"/>
              <a:t>vida</a:t>
            </a:r>
            <a:r>
              <a:rPr lang="en-US" i="1" dirty="0"/>
              <a:t>: Perspective </a:t>
            </a:r>
            <a:r>
              <a:rPr lang="en-US" i="1" dirty="0" err="1"/>
              <a:t>etnosociológica</a:t>
            </a:r>
            <a:r>
              <a:rPr lang="en-US" dirty="0"/>
              <a:t>. </a:t>
            </a:r>
            <a:r>
              <a:rPr lang="en-US" dirty="0" err="1"/>
              <a:t>Edicions</a:t>
            </a:r>
            <a:r>
              <a:rPr lang="en-US" dirty="0"/>
              <a:t> </a:t>
            </a:r>
            <a:r>
              <a:rPr lang="en-US" dirty="0" err="1"/>
              <a:t>bellaterra</a:t>
            </a:r>
            <a:r>
              <a:rPr lang="en-US" dirty="0"/>
              <a:t>.</a:t>
            </a:r>
          </a:p>
          <a:p>
            <a:r>
              <a:rPr lang="es-MX" dirty="0" err="1"/>
              <a:t>Duek</a:t>
            </a:r>
            <a:r>
              <a:rPr lang="es-MX" dirty="0"/>
              <a:t>, C., Benítez </a:t>
            </a:r>
            <a:r>
              <a:rPr lang="es-MX" dirty="0" err="1"/>
              <a:t>Larghi</a:t>
            </a:r>
            <a:r>
              <a:rPr lang="es-MX" dirty="0"/>
              <a:t>, S. &amp; </a:t>
            </a:r>
            <a:r>
              <a:rPr lang="es-MX" dirty="0" err="1"/>
              <a:t>Moguillansky</a:t>
            </a:r>
            <a:r>
              <a:rPr lang="es-MX" dirty="0"/>
              <a:t>, M. (2017). Niños, nuevas tecnologías y género: hacia la definición de una agenda de investigación. </a:t>
            </a:r>
            <a:r>
              <a:rPr lang="es-MX" i="1" dirty="0"/>
              <a:t>Fonseca, </a:t>
            </a:r>
            <a:r>
              <a:rPr lang="es-MX" dirty="0"/>
              <a:t>(14), 167-179. </a:t>
            </a:r>
            <a:endParaRPr lang="en-US" dirty="0"/>
          </a:p>
          <a:p>
            <a:r>
              <a:rPr lang="en-US" dirty="0"/>
              <a:t>Guba, E. G., &amp; Lincoln, Y. S. (1994). Competing paradigms in qualitative research. In N. K. Denzin &amp; Y.S. Lincoln (Eds.), </a:t>
            </a:r>
            <a:r>
              <a:rPr lang="en-US" i="1" dirty="0"/>
              <a:t>Handbook of qualitative research </a:t>
            </a:r>
            <a:r>
              <a:rPr lang="en-US" dirty="0"/>
              <a:t>(pp. 105-117). Sage.</a:t>
            </a:r>
          </a:p>
          <a:p>
            <a:r>
              <a:rPr lang="es-ES" dirty="0" err="1"/>
              <a:t>Hammersley</a:t>
            </a:r>
            <a:r>
              <a:rPr lang="es-ES" dirty="0"/>
              <a:t>, M., &amp; Atkinson, P. (1994) </a:t>
            </a:r>
            <a:r>
              <a:rPr lang="es-ES" i="1" dirty="0"/>
              <a:t>Etnografía</a:t>
            </a:r>
            <a:r>
              <a:rPr lang="es-ES" dirty="0"/>
              <a:t>. </a:t>
            </a:r>
            <a:r>
              <a:rPr lang="en-GB" dirty="0" err="1"/>
              <a:t>Paidos</a:t>
            </a:r>
            <a:r>
              <a:rPr lang="en-GB" dirty="0"/>
              <a:t>.</a:t>
            </a:r>
          </a:p>
          <a:p>
            <a:r>
              <a:rPr lang="es-AR" dirty="0"/>
              <a:t>Muñiz Terra, L., </a:t>
            </a:r>
            <a:r>
              <a:rPr lang="es-AR" dirty="0" err="1"/>
              <a:t>Roberti</a:t>
            </a:r>
            <a:r>
              <a:rPr lang="es-AR" dirty="0"/>
              <a:t>, E., </a:t>
            </a:r>
            <a:r>
              <a:rPr lang="es-AR" dirty="0" err="1"/>
              <a:t>Ambort</a:t>
            </a:r>
            <a:r>
              <a:rPr lang="es-AR" dirty="0"/>
              <a:t>, M., </a:t>
            </a:r>
            <a:r>
              <a:rPr lang="es-AR" dirty="0" err="1"/>
              <a:t>Bidauri</a:t>
            </a:r>
            <a:r>
              <a:rPr lang="es-AR" dirty="0"/>
              <a:t>, M., Riva, F. &amp; Viña, S. (2015). De la entrevista guionada a la entrevista biográfico-narrativa: reflexiones en torno a un trabajo de campo colectivo. In </a:t>
            </a:r>
            <a:r>
              <a:rPr lang="es-AR" dirty="0" err="1"/>
              <a:t>CIMeCS</a:t>
            </a:r>
            <a:r>
              <a:rPr lang="es-AR" dirty="0"/>
              <a:t> (2015) </a:t>
            </a:r>
            <a:r>
              <a:rPr lang="es-AR" i="1" dirty="0"/>
              <a:t>Reflexiones metodológicas situadas en torno de los procesos de investigación </a:t>
            </a:r>
            <a:r>
              <a:rPr lang="es-AR" dirty="0"/>
              <a:t>(pp. 27-35). </a:t>
            </a:r>
            <a:r>
              <a:rPr lang="es-AR" dirty="0" err="1"/>
              <a:t>FaHCE</a:t>
            </a:r>
            <a:r>
              <a:rPr lang="es-AR" dirty="0"/>
              <a:t>-UNLP.</a:t>
            </a:r>
            <a:endParaRPr lang="en-GB" dirty="0"/>
          </a:p>
          <a:p>
            <a:r>
              <a:rPr lang="es-MX" dirty="0"/>
              <a:t>Schutz, A. (2008). El problema de la realidad social. Amorrortu. </a:t>
            </a:r>
            <a:endParaRPr lang="en-US" dirty="0"/>
          </a:p>
          <a:p>
            <a:r>
              <a:rPr lang="es-MX" dirty="0" err="1"/>
              <a:t>Vasilachis</a:t>
            </a:r>
            <a:r>
              <a:rPr lang="es-MX" dirty="0"/>
              <a:t> de </a:t>
            </a:r>
            <a:r>
              <a:rPr lang="es-MX" dirty="0" err="1"/>
              <a:t>Gialdino</a:t>
            </a:r>
            <a:r>
              <a:rPr lang="es-MX" dirty="0"/>
              <a:t>, I. (2006). La investigación cualitativa. In </a:t>
            </a:r>
            <a:r>
              <a:rPr lang="es-MX" dirty="0" err="1"/>
              <a:t>Vasilachis</a:t>
            </a:r>
            <a:r>
              <a:rPr lang="es-MX" dirty="0"/>
              <a:t> de </a:t>
            </a:r>
            <a:r>
              <a:rPr lang="es-MX" dirty="0" err="1"/>
              <a:t>Gialdino</a:t>
            </a:r>
            <a:r>
              <a:rPr lang="es-MX" dirty="0"/>
              <a:t>, I. (Coord.) </a:t>
            </a:r>
            <a:r>
              <a:rPr lang="es-MX" i="1" dirty="0"/>
              <a:t>Estrategias de investigación cualitativa </a:t>
            </a:r>
            <a:r>
              <a:rPr lang="es-MX" dirty="0"/>
              <a:t>(pp. 23-60)</a:t>
            </a:r>
            <a:r>
              <a:rPr lang="es-MX" i="1" dirty="0"/>
              <a:t>. </a:t>
            </a:r>
            <a:r>
              <a:rPr lang="es-MX" dirty="0"/>
              <a:t>Gedisa.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B0EFA18-598F-4658-8A7C-1419B0FBD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898" y="711124"/>
            <a:ext cx="4554510" cy="547072"/>
          </a:xfrm>
        </p:spPr>
        <p:txBody>
          <a:bodyPr>
            <a:normAutofit/>
          </a:bodyPr>
          <a:lstStyle/>
          <a:p>
            <a:r>
              <a:rPr lang="en-GB" sz="2800" b="1" dirty="0"/>
              <a:t>References 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1065377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60DE83AB5FD40B8D597C091A86769" ma:contentTypeVersion="16" ma:contentTypeDescription="Crée un document." ma:contentTypeScope="" ma:versionID="0c620889a90334d1f8fcec21d6653e9e">
  <xsd:schema xmlns:xsd="http://www.w3.org/2001/XMLSchema" xmlns:xs="http://www.w3.org/2001/XMLSchema" xmlns:p="http://schemas.microsoft.com/office/2006/metadata/properties" xmlns:ns2="641f41f7-597d-4de3-889f-a9fa275aa0e9" xmlns:ns3="56dc9712-fdda-4c88-acd0-8c37e7566f5a" targetNamespace="http://schemas.microsoft.com/office/2006/metadata/properties" ma:root="true" ma:fieldsID="f22824aa5126ca8f21b82fbfa51db56a" ns2:_="" ns3:_="">
    <xsd:import namespace="641f41f7-597d-4de3-889f-a9fa275aa0e9"/>
    <xsd:import namespace="56dc9712-fdda-4c88-acd0-8c37e7566f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f41f7-597d-4de3-889f-a9fa275aa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6e87909b-6f91-4c34-a78b-ec0d666c4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c9712-fdda-4c88-acd0-8c37e7566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56e091-d7d9-44c1-900b-318042d2aeb0}" ma:internalName="TaxCatchAll" ma:showField="CatchAllData" ma:web="56dc9712-fdda-4c88-acd0-8c37e7566f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0C29FA-2C85-4248-962D-37ABF19F7023}"/>
</file>

<file path=customXml/itemProps2.xml><?xml version="1.0" encoding="utf-8"?>
<ds:datastoreItem xmlns:ds="http://schemas.openxmlformats.org/officeDocument/2006/customXml" ds:itemID="{FD21E9E4-F4BF-4128-A408-740B7ACE1A72}"/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746</Words>
  <Application>Microsoft Office PowerPoint</Application>
  <PresentationFormat>Panorámica</PresentationFormat>
  <Paragraphs>67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Courier New</vt:lpstr>
      <vt:lpstr>Garamond</vt:lpstr>
      <vt:lpstr>Wingdings</vt:lpstr>
      <vt:lpstr>Savon</vt:lpstr>
      <vt:lpstr>Digital technologies, old age and inequalities: technology appropriation trajectories by elder people in La Plata</vt:lpstr>
      <vt:lpstr>Presentación de PowerPoint</vt:lpstr>
      <vt:lpstr>Interpretive paradigm (Guba &amp; Lincoln, 1994)</vt:lpstr>
      <vt:lpstr>Presentación de PowerPoint</vt:lpstr>
      <vt:lpstr>Data Collection Method</vt:lpstr>
      <vt:lpstr>Presentación de PowerPoint</vt:lpstr>
      <vt:lpstr>Presentación de PowerPoint</vt:lpstr>
      <vt:lpstr>Presentación de PowerPoint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technologies, old age and inequalities: technology appropriation trajectories by elder people in La Plata</dc:title>
  <dc:creator>Rosario Guzzo</dc:creator>
  <cp:lastModifiedBy>Rosario Guzzo</cp:lastModifiedBy>
  <cp:revision>30</cp:revision>
  <dcterms:created xsi:type="dcterms:W3CDTF">2022-08-27T22:19:16Z</dcterms:created>
  <dcterms:modified xsi:type="dcterms:W3CDTF">2022-09-09T05:45:33Z</dcterms:modified>
</cp:coreProperties>
</file>