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4.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62" r:id="rId4"/>
    <p:sldId id="258" r:id="rId5"/>
    <p:sldId id="260" r:id="rId6"/>
    <p:sldId id="261" r:id="rId7"/>
    <p:sldId id="264" r:id="rId8"/>
    <p:sldId id="265" r:id="rId9"/>
    <p:sldId id="266" r:id="rId10"/>
    <p:sldId id="267" r:id="rId11"/>
    <p:sldId id="268" r:id="rId12"/>
    <p:sldId id="269" r:id="rId13"/>
    <p:sldId id="270" r:id="rId14"/>
    <p:sldId id="277" r:id="rId15"/>
    <p:sldId id="272" r:id="rId16"/>
    <p:sldId id="274" r:id="rId17"/>
    <p:sldId id="275" r:id="rId18"/>
    <p:sldId id="271" r:id="rId19"/>
    <p:sldId id="273" r:id="rId20"/>
    <p:sldId id="276" r:id="rId21"/>
    <p:sldId id="259" r:id="rId2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103B9CE9-9E00-4201-9476-B6E0F04B947A}">
          <p14:sldIdLst>
            <p14:sldId id="256"/>
            <p14:sldId id="257"/>
            <p14:sldId id="262"/>
            <p14:sldId id="258"/>
            <p14:sldId id="260"/>
            <p14:sldId id="261"/>
            <p14:sldId id="264"/>
            <p14:sldId id="265"/>
            <p14:sldId id="266"/>
            <p14:sldId id="267"/>
            <p14:sldId id="268"/>
            <p14:sldId id="269"/>
            <p14:sldId id="270"/>
            <p14:sldId id="277"/>
            <p14:sldId id="272"/>
            <p14:sldId id="274"/>
            <p14:sldId id="275"/>
            <p14:sldId id="271"/>
            <p14:sldId id="273"/>
            <p14:sldId id="276"/>
            <p14:sldId id="25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p:cViewPr varScale="1">
        <p:scale>
          <a:sx n="57" d="100"/>
          <a:sy n="57" d="100"/>
        </p:scale>
        <p:origin x="698" y="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ustomXml" Target="../customXml/item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86C16E-BB8B-DE34-49B3-53962C56A635}"/>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220BB30E-2F5D-F9E6-B469-37CB5009ED6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135661C3-A96C-8D08-22DF-8A779CFAAB70}"/>
              </a:ext>
            </a:extLst>
          </p:cNvPr>
          <p:cNvSpPr>
            <a:spLocks noGrp="1"/>
          </p:cNvSpPr>
          <p:nvPr>
            <p:ph type="dt" sz="half" idx="10"/>
          </p:nvPr>
        </p:nvSpPr>
        <p:spPr/>
        <p:txBody>
          <a:bodyPr/>
          <a:lstStyle/>
          <a:p>
            <a:fld id="{86B4A44A-78DC-4955-81F2-717E060983EF}" type="datetimeFigureOut">
              <a:rPr lang="fr-FR" smtClean="0"/>
              <a:t>12/09/2022</a:t>
            </a:fld>
            <a:endParaRPr lang="fr-FR"/>
          </a:p>
        </p:txBody>
      </p:sp>
      <p:sp>
        <p:nvSpPr>
          <p:cNvPr id="5" name="Espace réservé du pied de page 4">
            <a:extLst>
              <a:ext uri="{FF2B5EF4-FFF2-40B4-BE49-F238E27FC236}">
                <a16:creationId xmlns:a16="http://schemas.microsoft.com/office/drawing/2014/main" id="{00F5C337-6CE2-C230-01AE-4A52F7FC385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52FFA06-F160-C20A-9DA3-B691C8932565}"/>
              </a:ext>
            </a:extLst>
          </p:cNvPr>
          <p:cNvSpPr>
            <a:spLocks noGrp="1"/>
          </p:cNvSpPr>
          <p:nvPr>
            <p:ph type="sldNum" sz="quarter" idx="12"/>
          </p:nvPr>
        </p:nvSpPr>
        <p:spPr/>
        <p:txBody>
          <a:bodyPr/>
          <a:lstStyle/>
          <a:p>
            <a:fld id="{B00DE729-8FD7-4220-8E30-57436FBAC311}" type="slidenum">
              <a:rPr lang="fr-FR" smtClean="0"/>
              <a:t>‹N°›</a:t>
            </a:fld>
            <a:endParaRPr lang="fr-FR"/>
          </a:p>
        </p:txBody>
      </p:sp>
    </p:spTree>
    <p:extLst>
      <p:ext uri="{BB962C8B-B14F-4D97-AF65-F5344CB8AC3E}">
        <p14:creationId xmlns:p14="http://schemas.microsoft.com/office/powerpoint/2010/main" val="23829525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B54279A-FC9C-3461-197D-4C0A86ABBC5C}"/>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35DAD1A5-8C72-38F5-3C60-A85140CA989C}"/>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C938BFA-CF7C-748D-9106-A1DAE9FE5304}"/>
              </a:ext>
            </a:extLst>
          </p:cNvPr>
          <p:cNvSpPr>
            <a:spLocks noGrp="1"/>
          </p:cNvSpPr>
          <p:nvPr>
            <p:ph type="dt" sz="half" idx="10"/>
          </p:nvPr>
        </p:nvSpPr>
        <p:spPr/>
        <p:txBody>
          <a:bodyPr/>
          <a:lstStyle/>
          <a:p>
            <a:fld id="{86B4A44A-78DC-4955-81F2-717E060983EF}" type="datetimeFigureOut">
              <a:rPr lang="fr-FR" smtClean="0"/>
              <a:t>12/09/2022</a:t>
            </a:fld>
            <a:endParaRPr lang="fr-FR"/>
          </a:p>
        </p:txBody>
      </p:sp>
      <p:sp>
        <p:nvSpPr>
          <p:cNvPr id="5" name="Espace réservé du pied de page 4">
            <a:extLst>
              <a:ext uri="{FF2B5EF4-FFF2-40B4-BE49-F238E27FC236}">
                <a16:creationId xmlns:a16="http://schemas.microsoft.com/office/drawing/2014/main" id="{27029B37-359E-3271-A1BA-BD31DB41B8A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E26F52B-1B99-CF77-E854-9B8C1F16C65F}"/>
              </a:ext>
            </a:extLst>
          </p:cNvPr>
          <p:cNvSpPr>
            <a:spLocks noGrp="1"/>
          </p:cNvSpPr>
          <p:nvPr>
            <p:ph type="sldNum" sz="quarter" idx="12"/>
          </p:nvPr>
        </p:nvSpPr>
        <p:spPr/>
        <p:txBody>
          <a:bodyPr/>
          <a:lstStyle/>
          <a:p>
            <a:fld id="{B00DE729-8FD7-4220-8E30-57436FBAC311}" type="slidenum">
              <a:rPr lang="fr-FR" smtClean="0"/>
              <a:t>‹N°›</a:t>
            </a:fld>
            <a:endParaRPr lang="fr-FR"/>
          </a:p>
        </p:txBody>
      </p:sp>
    </p:spTree>
    <p:extLst>
      <p:ext uri="{BB962C8B-B14F-4D97-AF65-F5344CB8AC3E}">
        <p14:creationId xmlns:p14="http://schemas.microsoft.com/office/powerpoint/2010/main" val="20423478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8CE2B6FE-2ED9-51EB-CB25-6F54D2C58C84}"/>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07F94393-50E2-7AB0-50A7-33F6EB080A1F}"/>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DC3835F-0DA0-F36D-1503-37C7F6CAE8FD}"/>
              </a:ext>
            </a:extLst>
          </p:cNvPr>
          <p:cNvSpPr>
            <a:spLocks noGrp="1"/>
          </p:cNvSpPr>
          <p:nvPr>
            <p:ph type="dt" sz="half" idx="10"/>
          </p:nvPr>
        </p:nvSpPr>
        <p:spPr/>
        <p:txBody>
          <a:bodyPr/>
          <a:lstStyle/>
          <a:p>
            <a:fld id="{86B4A44A-78DC-4955-81F2-717E060983EF}" type="datetimeFigureOut">
              <a:rPr lang="fr-FR" smtClean="0"/>
              <a:t>12/09/2022</a:t>
            </a:fld>
            <a:endParaRPr lang="fr-FR"/>
          </a:p>
        </p:txBody>
      </p:sp>
      <p:sp>
        <p:nvSpPr>
          <p:cNvPr id="5" name="Espace réservé du pied de page 4">
            <a:extLst>
              <a:ext uri="{FF2B5EF4-FFF2-40B4-BE49-F238E27FC236}">
                <a16:creationId xmlns:a16="http://schemas.microsoft.com/office/drawing/2014/main" id="{1DE9E854-06A0-0E1C-EFD0-0A5DEE862C5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164FB1D-193D-98B7-6F91-D1B5EC38A3B9}"/>
              </a:ext>
            </a:extLst>
          </p:cNvPr>
          <p:cNvSpPr>
            <a:spLocks noGrp="1"/>
          </p:cNvSpPr>
          <p:nvPr>
            <p:ph type="sldNum" sz="quarter" idx="12"/>
          </p:nvPr>
        </p:nvSpPr>
        <p:spPr/>
        <p:txBody>
          <a:bodyPr/>
          <a:lstStyle/>
          <a:p>
            <a:fld id="{B00DE729-8FD7-4220-8E30-57436FBAC311}" type="slidenum">
              <a:rPr lang="fr-FR" smtClean="0"/>
              <a:t>‹N°›</a:t>
            </a:fld>
            <a:endParaRPr lang="fr-FR"/>
          </a:p>
        </p:txBody>
      </p:sp>
    </p:spTree>
    <p:extLst>
      <p:ext uri="{BB962C8B-B14F-4D97-AF65-F5344CB8AC3E}">
        <p14:creationId xmlns:p14="http://schemas.microsoft.com/office/powerpoint/2010/main" val="15371716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BCEB5CB-EA72-9D59-FED5-BFF4261EBA45}"/>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D8B186C-FFFB-D6E7-9B68-5E8856A9F81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ED1936A-C047-DCB3-C6C2-F9FB27AD8DF6}"/>
              </a:ext>
            </a:extLst>
          </p:cNvPr>
          <p:cNvSpPr>
            <a:spLocks noGrp="1"/>
          </p:cNvSpPr>
          <p:nvPr>
            <p:ph type="dt" sz="half" idx="10"/>
          </p:nvPr>
        </p:nvSpPr>
        <p:spPr/>
        <p:txBody>
          <a:bodyPr/>
          <a:lstStyle/>
          <a:p>
            <a:fld id="{86B4A44A-78DC-4955-81F2-717E060983EF}" type="datetimeFigureOut">
              <a:rPr lang="fr-FR" smtClean="0"/>
              <a:t>12/09/2022</a:t>
            </a:fld>
            <a:endParaRPr lang="fr-FR"/>
          </a:p>
        </p:txBody>
      </p:sp>
      <p:sp>
        <p:nvSpPr>
          <p:cNvPr id="5" name="Espace réservé du pied de page 4">
            <a:extLst>
              <a:ext uri="{FF2B5EF4-FFF2-40B4-BE49-F238E27FC236}">
                <a16:creationId xmlns:a16="http://schemas.microsoft.com/office/drawing/2014/main" id="{A18AF030-4D4C-2D10-471F-23C9A641670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A95FDEC-3AF2-3097-2A8A-9607B6AB0C13}"/>
              </a:ext>
            </a:extLst>
          </p:cNvPr>
          <p:cNvSpPr>
            <a:spLocks noGrp="1"/>
          </p:cNvSpPr>
          <p:nvPr>
            <p:ph type="sldNum" sz="quarter" idx="12"/>
          </p:nvPr>
        </p:nvSpPr>
        <p:spPr/>
        <p:txBody>
          <a:bodyPr/>
          <a:lstStyle/>
          <a:p>
            <a:fld id="{B00DE729-8FD7-4220-8E30-57436FBAC311}" type="slidenum">
              <a:rPr lang="fr-FR" smtClean="0"/>
              <a:t>‹N°›</a:t>
            </a:fld>
            <a:endParaRPr lang="fr-FR"/>
          </a:p>
        </p:txBody>
      </p:sp>
    </p:spTree>
    <p:extLst>
      <p:ext uri="{BB962C8B-B14F-4D97-AF65-F5344CB8AC3E}">
        <p14:creationId xmlns:p14="http://schemas.microsoft.com/office/powerpoint/2010/main" val="6633822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A18FA03-9EBA-71E8-9E4B-4577E9195354}"/>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C7EEFD0B-5FC3-78AD-058C-6B23F851F65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8C67FF97-7CC6-0D4E-F684-D5CEF3034769}"/>
              </a:ext>
            </a:extLst>
          </p:cNvPr>
          <p:cNvSpPr>
            <a:spLocks noGrp="1"/>
          </p:cNvSpPr>
          <p:nvPr>
            <p:ph type="dt" sz="half" idx="10"/>
          </p:nvPr>
        </p:nvSpPr>
        <p:spPr/>
        <p:txBody>
          <a:bodyPr/>
          <a:lstStyle/>
          <a:p>
            <a:fld id="{86B4A44A-78DC-4955-81F2-717E060983EF}" type="datetimeFigureOut">
              <a:rPr lang="fr-FR" smtClean="0"/>
              <a:t>12/09/2022</a:t>
            </a:fld>
            <a:endParaRPr lang="fr-FR"/>
          </a:p>
        </p:txBody>
      </p:sp>
      <p:sp>
        <p:nvSpPr>
          <p:cNvPr id="5" name="Espace réservé du pied de page 4">
            <a:extLst>
              <a:ext uri="{FF2B5EF4-FFF2-40B4-BE49-F238E27FC236}">
                <a16:creationId xmlns:a16="http://schemas.microsoft.com/office/drawing/2014/main" id="{4E32D404-B084-F488-EAB6-A565030F92A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A2B664B-73E4-D8FA-B443-13843EAC3CD8}"/>
              </a:ext>
            </a:extLst>
          </p:cNvPr>
          <p:cNvSpPr>
            <a:spLocks noGrp="1"/>
          </p:cNvSpPr>
          <p:nvPr>
            <p:ph type="sldNum" sz="quarter" idx="12"/>
          </p:nvPr>
        </p:nvSpPr>
        <p:spPr/>
        <p:txBody>
          <a:bodyPr/>
          <a:lstStyle/>
          <a:p>
            <a:fld id="{B00DE729-8FD7-4220-8E30-57436FBAC311}" type="slidenum">
              <a:rPr lang="fr-FR" smtClean="0"/>
              <a:t>‹N°›</a:t>
            </a:fld>
            <a:endParaRPr lang="fr-FR"/>
          </a:p>
        </p:txBody>
      </p:sp>
    </p:spTree>
    <p:extLst>
      <p:ext uri="{BB962C8B-B14F-4D97-AF65-F5344CB8AC3E}">
        <p14:creationId xmlns:p14="http://schemas.microsoft.com/office/powerpoint/2010/main" val="1667368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11E2FC-20A6-5C5D-7690-CD57D003B50A}"/>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193F107F-986F-3901-CFBD-F0E9E4D6CF05}"/>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5E552A4E-3368-942C-4BE9-9FD921416AEB}"/>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E9CC1045-320D-F455-9144-288E9B9E0DAE}"/>
              </a:ext>
            </a:extLst>
          </p:cNvPr>
          <p:cNvSpPr>
            <a:spLocks noGrp="1"/>
          </p:cNvSpPr>
          <p:nvPr>
            <p:ph type="dt" sz="half" idx="10"/>
          </p:nvPr>
        </p:nvSpPr>
        <p:spPr/>
        <p:txBody>
          <a:bodyPr/>
          <a:lstStyle/>
          <a:p>
            <a:fld id="{86B4A44A-78DC-4955-81F2-717E060983EF}" type="datetimeFigureOut">
              <a:rPr lang="fr-FR" smtClean="0"/>
              <a:t>12/09/2022</a:t>
            </a:fld>
            <a:endParaRPr lang="fr-FR"/>
          </a:p>
        </p:txBody>
      </p:sp>
      <p:sp>
        <p:nvSpPr>
          <p:cNvPr id="6" name="Espace réservé du pied de page 5">
            <a:extLst>
              <a:ext uri="{FF2B5EF4-FFF2-40B4-BE49-F238E27FC236}">
                <a16:creationId xmlns:a16="http://schemas.microsoft.com/office/drawing/2014/main" id="{9E67DFB5-0A88-ACB4-57DA-21E963354DB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C2A19454-5C01-CD8A-C144-C0EB7CB31294}"/>
              </a:ext>
            </a:extLst>
          </p:cNvPr>
          <p:cNvSpPr>
            <a:spLocks noGrp="1"/>
          </p:cNvSpPr>
          <p:nvPr>
            <p:ph type="sldNum" sz="quarter" idx="12"/>
          </p:nvPr>
        </p:nvSpPr>
        <p:spPr/>
        <p:txBody>
          <a:bodyPr/>
          <a:lstStyle/>
          <a:p>
            <a:fld id="{B00DE729-8FD7-4220-8E30-57436FBAC311}" type="slidenum">
              <a:rPr lang="fr-FR" smtClean="0"/>
              <a:t>‹N°›</a:t>
            </a:fld>
            <a:endParaRPr lang="fr-FR"/>
          </a:p>
        </p:txBody>
      </p:sp>
    </p:spTree>
    <p:extLst>
      <p:ext uri="{BB962C8B-B14F-4D97-AF65-F5344CB8AC3E}">
        <p14:creationId xmlns:p14="http://schemas.microsoft.com/office/powerpoint/2010/main" val="2325724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80FA40-5012-09EA-0CE1-334C7C66971E}"/>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07AF208-5274-B638-FDF9-96561195091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A26DCE68-DAAA-2572-5A77-A4407090AA85}"/>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238213D4-FBB9-BDB4-F3C0-292C8BC72E1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278ED8FB-220B-EA98-8181-4A03744F035B}"/>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28022111-23F7-481D-716D-58A5890B4D6A}"/>
              </a:ext>
            </a:extLst>
          </p:cNvPr>
          <p:cNvSpPr>
            <a:spLocks noGrp="1"/>
          </p:cNvSpPr>
          <p:nvPr>
            <p:ph type="dt" sz="half" idx="10"/>
          </p:nvPr>
        </p:nvSpPr>
        <p:spPr/>
        <p:txBody>
          <a:bodyPr/>
          <a:lstStyle/>
          <a:p>
            <a:fld id="{86B4A44A-78DC-4955-81F2-717E060983EF}" type="datetimeFigureOut">
              <a:rPr lang="fr-FR" smtClean="0"/>
              <a:t>12/09/2022</a:t>
            </a:fld>
            <a:endParaRPr lang="fr-FR"/>
          </a:p>
        </p:txBody>
      </p:sp>
      <p:sp>
        <p:nvSpPr>
          <p:cNvPr id="8" name="Espace réservé du pied de page 7">
            <a:extLst>
              <a:ext uri="{FF2B5EF4-FFF2-40B4-BE49-F238E27FC236}">
                <a16:creationId xmlns:a16="http://schemas.microsoft.com/office/drawing/2014/main" id="{9905AEE3-C597-8FBC-E362-82DA66727008}"/>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3F4A6653-F246-7093-E74F-B9914A6C19CA}"/>
              </a:ext>
            </a:extLst>
          </p:cNvPr>
          <p:cNvSpPr>
            <a:spLocks noGrp="1"/>
          </p:cNvSpPr>
          <p:nvPr>
            <p:ph type="sldNum" sz="quarter" idx="12"/>
          </p:nvPr>
        </p:nvSpPr>
        <p:spPr/>
        <p:txBody>
          <a:bodyPr/>
          <a:lstStyle/>
          <a:p>
            <a:fld id="{B00DE729-8FD7-4220-8E30-57436FBAC311}" type="slidenum">
              <a:rPr lang="fr-FR" smtClean="0"/>
              <a:t>‹N°›</a:t>
            </a:fld>
            <a:endParaRPr lang="fr-FR"/>
          </a:p>
        </p:txBody>
      </p:sp>
    </p:spTree>
    <p:extLst>
      <p:ext uri="{BB962C8B-B14F-4D97-AF65-F5344CB8AC3E}">
        <p14:creationId xmlns:p14="http://schemas.microsoft.com/office/powerpoint/2010/main" val="40567394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44B9CC-D5E8-3C27-3A5F-66CDA5B251DA}"/>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FD57F74F-77B9-0569-86B7-895D83645FCF}"/>
              </a:ext>
            </a:extLst>
          </p:cNvPr>
          <p:cNvSpPr>
            <a:spLocks noGrp="1"/>
          </p:cNvSpPr>
          <p:nvPr>
            <p:ph type="dt" sz="half" idx="10"/>
          </p:nvPr>
        </p:nvSpPr>
        <p:spPr/>
        <p:txBody>
          <a:bodyPr/>
          <a:lstStyle/>
          <a:p>
            <a:fld id="{86B4A44A-78DC-4955-81F2-717E060983EF}" type="datetimeFigureOut">
              <a:rPr lang="fr-FR" smtClean="0"/>
              <a:t>12/09/2022</a:t>
            </a:fld>
            <a:endParaRPr lang="fr-FR"/>
          </a:p>
        </p:txBody>
      </p:sp>
      <p:sp>
        <p:nvSpPr>
          <p:cNvPr id="4" name="Espace réservé du pied de page 3">
            <a:extLst>
              <a:ext uri="{FF2B5EF4-FFF2-40B4-BE49-F238E27FC236}">
                <a16:creationId xmlns:a16="http://schemas.microsoft.com/office/drawing/2014/main" id="{16AF9E2C-195C-862F-DE66-564C86288E06}"/>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1377E50D-5ECB-77CC-803D-7608440D9757}"/>
              </a:ext>
            </a:extLst>
          </p:cNvPr>
          <p:cNvSpPr>
            <a:spLocks noGrp="1"/>
          </p:cNvSpPr>
          <p:nvPr>
            <p:ph type="sldNum" sz="quarter" idx="12"/>
          </p:nvPr>
        </p:nvSpPr>
        <p:spPr/>
        <p:txBody>
          <a:bodyPr/>
          <a:lstStyle/>
          <a:p>
            <a:fld id="{B00DE729-8FD7-4220-8E30-57436FBAC311}" type="slidenum">
              <a:rPr lang="fr-FR" smtClean="0"/>
              <a:t>‹N°›</a:t>
            </a:fld>
            <a:endParaRPr lang="fr-FR"/>
          </a:p>
        </p:txBody>
      </p:sp>
    </p:spTree>
    <p:extLst>
      <p:ext uri="{BB962C8B-B14F-4D97-AF65-F5344CB8AC3E}">
        <p14:creationId xmlns:p14="http://schemas.microsoft.com/office/powerpoint/2010/main" val="800963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44F9E32C-7639-E283-70A1-F40C3C7522CE}"/>
              </a:ext>
            </a:extLst>
          </p:cNvPr>
          <p:cNvSpPr>
            <a:spLocks noGrp="1"/>
          </p:cNvSpPr>
          <p:nvPr>
            <p:ph type="dt" sz="half" idx="10"/>
          </p:nvPr>
        </p:nvSpPr>
        <p:spPr/>
        <p:txBody>
          <a:bodyPr/>
          <a:lstStyle/>
          <a:p>
            <a:fld id="{86B4A44A-78DC-4955-81F2-717E060983EF}" type="datetimeFigureOut">
              <a:rPr lang="fr-FR" smtClean="0"/>
              <a:t>12/09/2022</a:t>
            </a:fld>
            <a:endParaRPr lang="fr-FR"/>
          </a:p>
        </p:txBody>
      </p:sp>
      <p:sp>
        <p:nvSpPr>
          <p:cNvPr id="3" name="Espace réservé du pied de page 2">
            <a:extLst>
              <a:ext uri="{FF2B5EF4-FFF2-40B4-BE49-F238E27FC236}">
                <a16:creationId xmlns:a16="http://schemas.microsoft.com/office/drawing/2014/main" id="{722DF51B-944D-4928-6B00-514ACD780B85}"/>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F72F9171-80FF-8BBA-07C1-57256887C7D7}"/>
              </a:ext>
            </a:extLst>
          </p:cNvPr>
          <p:cNvSpPr>
            <a:spLocks noGrp="1"/>
          </p:cNvSpPr>
          <p:nvPr>
            <p:ph type="sldNum" sz="quarter" idx="12"/>
          </p:nvPr>
        </p:nvSpPr>
        <p:spPr/>
        <p:txBody>
          <a:bodyPr/>
          <a:lstStyle/>
          <a:p>
            <a:fld id="{B00DE729-8FD7-4220-8E30-57436FBAC311}" type="slidenum">
              <a:rPr lang="fr-FR" smtClean="0"/>
              <a:t>‹N°›</a:t>
            </a:fld>
            <a:endParaRPr lang="fr-FR"/>
          </a:p>
        </p:txBody>
      </p:sp>
    </p:spTree>
    <p:extLst>
      <p:ext uri="{BB962C8B-B14F-4D97-AF65-F5344CB8AC3E}">
        <p14:creationId xmlns:p14="http://schemas.microsoft.com/office/powerpoint/2010/main" val="5251504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769C3F5-0D11-5DF7-20E5-94493215380A}"/>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63EFB06F-A10E-553C-AAD6-636B675D05E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DE055248-004C-1B58-E99E-D0A9B77815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0B58FF9-FD9D-5E06-BD6F-B2C2D8625A62}"/>
              </a:ext>
            </a:extLst>
          </p:cNvPr>
          <p:cNvSpPr>
            <a:spLocks noGrp="1"/>
          </p:cNvSpPr>
          <p:nvPr>
            <p:ph type="dt" sz="half" idx="10"/>
          </p:nvPr>
        </p:nvSpPr>
        <p:spPr/>
        <p:txBody>
          <a:bodyPr/>
          <a:lstStyle/>
          <a:p>
            <a:fld id="{86B4A44A-78DC-4955-81F2-717E060983EF}" type="datetimeFigureOut">
              <a:rPr lang="fr-FR" smtClean="0"/>
              <a:t>12/09/2022</a:t>
            </a:fld>
            <a:endParaRPr lang="fr-FR"/>
          </a:p>
        </p:txBody>
      </p:sp>
      <p:sp>
        <p:nvSpPr>
          <p:cNvPr id="6" name="Espace réservé du pied de page 5">
            <a:extLst>
              <a:ext uri="{FF2B5EF4-FFF2-40B4-BE49-F238E27FC236}">
                <a16:creationId xmlns:a16="http://schemas.microsoft.com/office/drawing/2014/main" id="{6C3733CC-85AB-F0F7-241B-66378E8743C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A06D6B0-8460-5917-6ECD-3EF874DF22B0}"/>
              </a:ext>
            </a:extLst>
          </p:cNvPr>
          <p:cNvSpPr>
            <a:spLocks noGrp="1"/>
          </p:cNvSpPr>
          <p:nvPr>
            <p:ph type="sldNum" sz="quarter" idx="12"/>
          </p:nvPr>
        </p:nvSpPr>
        <p:spPr/>
        <p:txBody>
          <a:bodyPr/>
          <a:lstStyle/>
          <a:p>
            <a:fld id="{B00DE729-8FD7-4220-8E30-57436FBAC311}" type="slidenum">
              <a:rPr lang="fr-FR" smtClean="0"/>
              <a:t>‹N°›</a:t>
            </a:fld>
            <a:endParaRPr lang="fr-FR"/>
          </a:p>
        </p:txBody>
      </p:sp>
    </p:spTree>
    <p:extLst>
      <p:ext uri="{BB962C8B-B14F-4D97-AF65-F5344CB8AC3E}">
        <p14:creationId xmlns:p14="http://schemas.microsoft.com/office/powerpoint/2010/main" val="22141476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5C479C2-F412-018E-480B-147444466673}"/>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E777B1C1-711E-3820-7290-E993639AD0C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3FCD0EDA-455E-4B4C-84EB-6751F96A61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1FF19820-3B32-F067-0F7F-72F05638CD9E}"/>
              </a:ext>
            </a:extLst>
          </p:cNvPr>
          <p:cNvSpPr>
            <a:spLocks noGrp="1"/>
          </p:cNvSpPr>
          <p:nvPr>
            <p:ph type="dt" sz="half" idx="10"/>
          </p:nvPr>
        </p:nvSpPr>
        <p:spPr/>
        <p:txBody>
          <a:bodyPr/>
          <a:lstStyle/>
          <a:p>
            <a:fld id="{86B4A44A-78DC-4955-81F2-717E060983EF}" type="datetimeFigureOut">
              <a:rPr lang="fr-FR" smtClean="0"/>
              <a:t>12/09/2022</a:t>
            </a:fld>
            <a:endParaRPr lang="fr-FR"/>
          </a:p>
        </p:txBody>
      </p:sp>
      <p:sp>
        <p:nvSpPr>
          <p:cNvPr id="6" name="Espace réservé du pied de page 5">
            <a:extLst>
              <a:ext uri="{FF2B5EF4-FFF2-40B4-BE49-F238E27FC236}">
                <a16:creationId xmlns:a16="http://schemas.microsoft.com/office/drawing/2014/main" id="{F3257032-51F9-4239-4021-F3C0CE00046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629C8DB-2E61-E477-AD7B-53E79CE7E519}"/>
              </a:ext>
            </a:extLst>
          </p:cNvPr>
          <p:cNvSpPr>
            <a:spLocks noGrp="1"/>
          </p:cNvSpPr>
          <p:nvPr>
            <p:ph type="sldNum" sz="quarter" idx="12"/>
          </p:nvPr>
        </p:nvSpPr>
        <p:spPr/>
        <p:txBody>
          <a:bodyPr/>
          <a:lstStyle/>
          <a:p>
            <a:fld id="{B00DE729-8FD7-4220-8E30-57436FBAC311}" type="slidenum">
              <a:rPr lang="fr-FR" smtClean="0"/>
              <a:t>‹N°›</a:t>
            </a:fld>
            <a:endParaRPr lang="fr-FR"/>
          </a:p>
        </p:txBody>
      </p:sp>
    </p:spTree>
    <p:extLst>
      <p:ext uri="{BB962C8B-B14F-4D97-AF65-F5344CB8AC3E}">
        <p14:creationId xmlns:p14="http://schemas.microsoft.com/office/powerpoint/2010/main" val="3565917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2684D6E6-88AC-D440-CD66-DA0E28774C7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5B91BF33-9E4E-7BAA-F552-2F646C0F7AF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94995FC-C73C-D531-D95A-F7EEBF4790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B4A44A-78DC-4955-81F2-717E060983EF}" type="datetimeFigureOut">
              <a:rPr lang="fr-FR" smtClean="0"/>
              <a:t>12/09/2022</a:t>
            </a:fld>
            <a:endParaRPr lang="fr-FR"/>
          </a:p>
        </p:txBody>
      </p:sp>
      <p:sp>
        <p:nvSpPr>
          <p:cNvPr id="5" name="Espace réservé du pied de page 4">
            <a:extLst>
              <a:ext uri="{FF2B5EF4-FFF2-40B4-BE49-F238E27FC236}">
                <a16:creationId xmlns:a16="http://schemas.microsoft.com/office/drawing/2014/main" id="{C1919DAF-ED96-76E8-C384-5339E2E097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8ECA6C67-91C5-CD7A-D8FB-DA4FCDCE42F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0DE729-8FD7-4220-8E30-57436FBAC311}" type="slidenum">
              <a:rPr lang="fr-FR" smtClean="0"/>
              <a:t>‹N°›</a:t>
            </a:fld>
            <a:endParaRPr lang="fr-FR"/>
          </a:p>
        </p:txBody>
      </p:sp>
    </p:spTree>
    <p:extLst>
      <p:ext uri="{BB962C8B-B14F-4D97-AF65-F5344CB8AC3E}">
        <p14:creationId xmlns:p14="http://schemas.microsoft.com/office/powerpoint/2010/main" val="108957205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8783B87-A129-A1F2-A0A2-176690885C69}"/>
              </a:ext>
            </a:extLst>
          </p:cNvPr>
          <p:cNvSpPr>
            <a:spLocks noGrp="1"/>
          </p:cNvSpPr>
          <p:nvPr>
            <p:ph type="ctrTitle"/>
          </p:nvPr>
        </p:nvSpPr>
        <p:spPr>
          <a:xfrm>
            <a:off x="4459326" y="1174419"/>
            <a:ext cx="6208674" cy="2254581"/>
          </a:xfrm>
        </p:spPr>
        <p:txBody>
          <a:bodyPr>
            <a:normAutofit fontScale="90000"/>
          </a:bodyPr>
          <a:lstStyle/>
          <a:p>
            <a:r>
              <a:rPr lang="fr-FR" sz="7200" b="1" dirty="0" err="1">
                <a:latin typeface="Gellix" panose="00000500000000000000" pitchFamily="2" charset="0"/>
              </a:rPr>
              <a:t>Journalist’s</a:t>
            </a:r>
            <a:r>
              <a:rPr lang="fr-FR" sz="7200" b="1" dirty="0">
                <a:latin typeface="Gellix" panose="00000500000000000000" pitchFamily="2" charset="0"/>
              </a:rPr>
              <a:t> </a:t>
            </a:r>
            <a:r>
              <a:rPr lang="fr-FR" sz="7200" b="1" dirty="0" err="1">
                <a:latin typeface="Gellix" panose="00000500000000000000" pitchFamily="2" charset="0"/>
              </a:rPr>
              <a:t>role</a:t>
            </a:r>
            <a:br>
              <a:rPr lang="fr-FR" sz="7200" b="1" dirty="0">
                <a:latin typeface="Gellix" panose="00000500000000000000" pitchFamily="2" charset="0"/>
              </a:rPr>
            </a:br>
            <a:r>
              <a:rPr lang="fr-FR" sz="7200" b="1" dirty="0">
                <a:latin typeface="Gellix" panose="00000500000000000000" pitchFamily="2" charset="0"/>
              </a:rPr>
              <a:t>in MIL</a:t>
            </a:r>
          </a:p>
        </p:txBody>
      </p:sp>
      <p:sp>
        <p:nvSpPr>
          <p:cNvPr id="3" name="Sous-titre 2">
            <a:extLst>
              <a:ext uri="{FF2B5EF4-FFF2-40B4-BE49-F238E27FC236}">
                <a16:creationId xmlns:a16="http://schemas.microsoft.com/office/drawing/2014/main" id="{3BB48AEC-E432-92C1-948C-200077EB86CD}"/>
              </a:ext>
            </a:extLst>
          </p:cNvPr>
          <p:cNvSpPr>
            <a:spLocks noGrp="1"/>
          </p:cNvSpPr>
          <p:nvPr>
            <p:ph type="subTitle" idx="1"/>
          </p:nvPr>
        </p:nvSpPr>
        <p:spPr>
          <a:xfrm>
            <a:off x="832061" y="3839281"/>
            <a:ext cx="10205744" cy="1946141"/>
          </a:xfrm>
        </p:spPr>
        <p:txBody>
          <a:bodyPr>
            <a:normAutofit lnSpcReduction="10000"/>
          </a:bodyPr>
          <a:lstStyle/>
          <a:p>
            <a:r>
              <a:rPr lang="en-US" sz="4000" dirty="0">
                <a:latin typeface="Gellix" panose="00000500000000000000" pitchFamily="2" charset="0"/>
              </a:rPr>
              <a:t>Analysis of professional journalists’ role</a:t>
            </a:r>
          </a:p>
          <a:p>
            <a:r>
              <a:rPr lang="en-US" sz="4000" dirty="0">
                <a:latin typeface="Gellix" panose="00000500000000000000" pitchFamily="2" charset="0"/>
              </a:rPr>
              <a:t>in media and information literacy (MIL)</a:t>
            </a:r>
          </a:p>
          <a:p>
            <a:r>
              <a:rPr lang="en-US" sz="4000" dirty="0">
                <a:latin typeface="Gellix" panose="00000500000000000000" pitchFamily="2" charset="0"/>
              </a:rPr>
              <a:t>in French-speaking Switzerland</a:t>
            </a:r>
          </a:p>
          <a:p>
            <a:endParaRPr lang="fr-FR" dirty="0">
              <a:latin typeface="Gellix" panose="00000500000000000000" pitchFamily="2" charset="0"/>
            </a:endParaRPr>
          </a:p>
        </p:txBody>
      </p:sp>
      <p:pic>
        <p:nvPicPr>
          <p:cNvPr id="5" name="Image 4">
            <a:extLst>
              <a:ext uri="{FF2B5EF4-FFF2-40B4-BE49-F238E27FC236}">
                <a16:creationId xmlns:a16="http://schemas.microsoft.com/office/drawing/2014/main" id="{08922857-B1CC-3BCC-43D4-94BFC786A1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058" y="555386"/>
            <a:ext cx="3403360" cy="3101920"/>
          </a:xfrm>
          <a:prstGeom prst="rect">
            <a:avLst/>
          </a:prstGeom>
        </p:spPr>
      </p:pic>
      <p:sp>
        <p:nvSpPr>
          <p:cNvPr id="6" name="ZoneTexte 5">
            <a:extLst>
              <a:ext uri="{FF2B5EF4-FFF2-40B4-BE49-F238E27FC236}">
                <a16:creationId xmlns:a16="http://schemas.microsoft.com/office/drawing/2014/main" id="{C164B75E-D3F2-0DC2-A8C4-E58AB48F4DFA}"/>
              </a:ext>
            </a:extLst>
          </p:cNvPr>
          <p:cNvSpPr txBox="1"/>
          <p:nvPr/>
        </p:nvSpPr>
        <p:spPr>
          <a:xfrm>
            <a:off x="5287052" y="364027"/>
            <a:ext cx="4363985" cy="707886"/>
          </a:xfrm>
          <a:prstGeom prst="rect">
            <a:avLst/>
          </a:prstGeom>
          <a:noFill/>
        </p:spPr>
        <p:txBody>
          <a:bodyPr wrap="square" rtlCol="0">
            <a:spAutoFit/>
          </a:bodyPr>
          <a:lstStyle/>
          <a:p>
            <a:r>
              <a:rPr lang="fr-FR" sz="2000" dirty="0" err="1">
                <a:latin typeface="Gellix" panose="00000500000000000000" pitchFamily="2" charset="0"/>
              </a:rPr>
              <a:t>Redmil</a:t>
            </a:r>
            <a:r>
              <a:rPr lang="fr-FR" sz="2000" dirty="0">
                <a:latin typeface="Gellix" panose="00000500000000000000" pitchFamily="2" charset="0"/>
              </a:rPr>
              <a:t> 22 - </a:t>
            </a:r>
            <a:r>
              <a:rPr lang="fr-FR" sz="2000" dirty="0" err="1">
                <a:effectLst/>
                <a:latin typeface="Gellix" panose="00000500000000000000" pitchFamily="2" charset="0"/>
                <a:ea typeface="Calibri" panose="020F0502020204030204" pitchFamily="34" charset="0"/>
              </a:rPr>
              <a:t>Parallels</a:t>
            </a:r>
            <a:r>
              <a:rPr lang="fr-FR" sz="2000" dirty="0">
                <a:effectLst/>
                <a:latin typeface="Gellix" panose="00000500000000000000" pitchFamily="2" charset="0"/>
                <a:ea typeface="Calibri" panose="020F0502020204030204" pitchFamily="34" charset="0"/>
              </a:rPr>
              <a:t> workshops 3 :</a:t>
            </a:r>
          </a:p>
          <a:p>
            <a:r>
              <a:rPr lang="fr-FR" sz="2000" dirty="0" err="1">
                <a:effectLst/>
                <a:latin typeface="Gellix" panose="00000500000000000000" pitchFamily="2" charset="0"/>
                <a:ea typeface="Calibri" panose="020F0502020204030204" pitchFamily="34" charset="0"/>
              </a:rPr>
              <a:t>Literacies</a:t>
            </a:r>
            <a:r>
              <a:rPr lang="fr-FR" sz="2000" dirty="0">
                <a:effectLst/>
                <a:latin typeface="Gellix" panose="00000500000000000000" pitchFamily="2" charset="0"/>
                <a:ea typeface="Calibri" panose="020F0502020204030204" pitchFamily="34" charset="0"/>
              </a:rPr>
              <a:t> </a:t>
            </a:r>
            <a:r>
              <a:rPr lang="fr-FR" sz="2000" dirty="0" err="1">
                <a:effectLst/>
                <a:latin typeface="Gellix" panose="00000500000000000000" pitchFamily="2" charset="0"/>
                <a:ea typeface="Calibri" panose="020F0502020204030204" pitchFamily="34" charset="0"/>
              </a:rPr>
              <a:t>againt</a:t>
            </a:r>
            <a:r>
              <a:rPr lang="fr-FR" sz="2000" dirty="0">
                <a:effectLst/>
                <a:latin typeface="Gellix" panose="00000500000000000000" pitchFamily="2" charset="0"/>
                <a:ea typeface="Calibri" panose="020F0502020204030204" pitchFamily="34" charset="0"/>
              </a:rPr>
              <a:t> </a:t>
            </a:r>
            <a:r>
              <a:rPr lang="fr-FR" sz="2000" dirty="0" err="1">
                <a:effectLst/>
                <a:latin typeface="Gellix" panose="00000500000000000000" pitchFamily="2" charset="0"/>
                <a:ea typeface="Calibri" panose="020F0502020204030204" pitchFamily="34" charset="0"/>
              </a:rPr>
              <a:t>misinformation</a:t>
            </a:r>
            <a:endParaRPr lang="fr-FR" sz="2000" dirty="0">
              <a:latin typeface="Gellix" panose="00000500000000000000" pitchFamily="2" charset="0"/>
            </a:endParaRPr>
          </a:p>
        </p:txBody>
      </p:sp>
    </p:spTree>
    <p:extLst>
      <p:ext uri="{BB962C8B-B14F-4D97-AF65-F5344CB8AC3E}">
        <p14:creationId xmlns:p14="http://schemas.microsoft.com/office/powerpoint/2010/main" val="152020059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DB0DDEA-EAED-8F44-4245-65AC21F5F04C}"/>
              </a:ext>
            </a:extLst>
          </p:cNvPr>
          <p:cNvSpPr>
            <a:spLocks noGrp="1"/>
          </p:cNvSpPr>
          <p:nvPr>
            <p:ph type="title"/>
          </p:nvPr>
        </p:nvSpPr>
        <p:spPr/>
        <p:txBody>
          <a:bodyPr/>
          <a:lstStyle/>
          <a:p>
            <a:r>
              <a:rPr lang="fr-FR" u="heavy" dirty="0" err="1">
                <a:solidFill>
                  <a:srgbClr val="000000"/>
                </a:solidFill>
                <a:uFill>
                  <a:solidFill>
                    <a:srgbClr val="FAB919"/>
                  </a:solidFill>
                </a:uFill>
                <a:latin typeface="Gellix SemiBold" panose="00000700000000000000" pitchFamily="2" charset="0"/>
              </a:rPr>
              <a:t>Theorical</a:t>
            </a:r>
            <a:r>
              <a:rPr lang="fr-FR" u="heavy" dirty="0">
                <a:solidFill>
                  <a:srgbClr val="000000"/>
                </a:solidFill>
                <a:uFill>
                  <a:solidFill>
                    <a:srgbClr val="FAB919"/>
                  </a:solidFill>
                </a:uFill>
                <a:latin typeface="Gellix SemiBold" panose="00000700000000000000" pitchFamily="2" charset="0"/>
              </a:rPr>
              <a:t> </a:t>
            </a:r>
            <a:r>
              <a:rPr lang="fr-FR" u="heavy" dirty="0" err="1">
                <a:solidFill>
                  <a:srgbClr val="000000"/>
                </a:solidFill>
                <a:uFill>
                  <a:solidFill>
                    <a:srgbClr val="FAB919"/>
                  </a:solidFill>
                </a:uFill>
                <a:latin typeface="Gellix SemiBold" panose="00000700000000000000" pitchFamily="2" charset="0"/>
              </a:rPr>
              <a:t>framework</a:t>
            </a:r>
            <a:endParaRPr lang="fr-FR" dirty="0"/>
          </a:p>
        </p:txBody>
      </p:sp>
      <p:sp>
        <p:nvSpPr>
          <p:cNvPr id="3" name="Espace réservé du contenu 2">
            <a:extLst>
              <a:ext uri="{FF2B5EF4-FFF2-40B4-BE49-F238E27FC236}">
                <a16:creationId xmlns:a16="http://schemas.microsoft.com/office/drawing/2014/main" id="{A05989CC-986B-C0E8-987F-965A328ADF2D}"/>
              </a:ext>
            </a:extLst>
          </p:cNvPr>
          <p:cNvSpPr>
            <a:spLocks noGrp="1"/>
          </p:cNvSpPr>
          <p:nvPr>
            <p:ph idx="1"/>
          </p:nvPr>
        </p:nvSpPr>
        <p:spPr/>
        <p:txBody>
          <a:bodyPr>
            <a:noAutofit/>
          </a:bodyPr>
          <a:lstStyle/>
          <a:p>
            <a:pPr marL="457200" indent="-457200">
              <a:lnSpc>
                <a:spcPct val="100000"/>
              </a:lnSpc>
              <a:buAutoNum type="arabicParenR" startAt="3"/>
            </a:pPr>
            <a:r>
              <a:rPr lang="en-US" sz="2000" dirty="0">
                <a:latin typeface="Gellix" panose="00000500000000000000" pitchFamily="2" charset="0"/>
              </a:rPr>
              <a:t>The </a:t>
            </a:r>
            <a:r>
              <a:rPr lang="en-US" sz="2000" b="1" dirty="0">
                <a:latin typeface="Gellix" panose="00000500000000000000" pitchFamily="2" charset="0"/>
              </a:rPr>
              <a:t>political</a:t>
            </a:r>
            <a:r>
              <a:rPr lang="en-US" sz="2000" dirty="0">
                <a:latin typeface="Gellix" panose="00000500000000000000" pitchFamily="2" charset="0"/>
              </a:rPr>
              <a:t> approach (Jacques </a:t>
            </a:r>
            <a:r>
              <a:rPr lang="en-US" sz="2000" dirty="0" err="1">
                <a:latin typeface="Gellix" panose="00000500000000000000" pitchFamily="2" charset="0"/>
              </a:rPr>
              <a:t>Gonnet</a:t>
            </a:r>
            <a:r>
              <a:rPr lang="en-US" sz="2000" dirty="0">
                <a:latin typeface="Gellix" panose="00000500000000000000" pitchFamily="2" charset="0"/>
              </a:rPr>
              <a:t>, 1995) :</a:t>
            </a:r>
          </a:p>
          <a:p>
            <a:pPr marL="0" indent="0">
              <a:lnSpc>
                <a:spcPct val="100000"/>
              </a:lnSpc>
              <a:buNone/>
            </a:pPr>
            <a:endParaRPr lang="en-US" sz="2000" dirty="0">
              <a:latin typeface="Gellix" panose="00000500000000000000" pitchFamily="2" charset="0"/>
            </a:endParaRPr>
          </a:p>
          <a:p>
            <a:pPr lvl="1">
              <a:lnSpc>
                <a:spcPct val="100000"/>
              </a:lnSpc>
            </a:pPr>
            <a:r>
              <a:rPr lang="en-US" sz="2000" dirty="0">
                <a:latin typeface="Gellix" panose="00000500000000000000" pitchFamily="2" charset="0"/>
                <a:ea typeface="Calibri" panose="020F0502020204030204" pitchFamily="34" charset="0"/>
              </a:rPr>
              <a:t>T</a:t>
            </a:r>
            <a:r>
              <a:rPr lang="en-US" sz="2000" dirty="0">
                <a:effectLst/>
                <a:latin typeface="Gellix" panose="00000500000000000000" pitchFamily="2" charset="0"/>
                <a:ea typeface="Calibri" panose="020F0502020204030204" pitchFamily="34" charset="0"/>
              </a:rPr>
              <a:t>akes up the pedagogical trend of school newspapers (</a:t>
            </a:r>
            <a:r>
              <a:rPr lang="en-US" sz="2000" dirty="0" err="1">
                <a:effectLst/>
                <a:latin typeface="Gellix" panose="00000500000000000000" pitchFamily="2" charset="0"/>
                <a:ea typeface="Calibri" panose="020F0502020204030204" pitchFamily="34" charset="0"/>
              </a:rPr>
              <a:t>Célestin</a:t>
            </a:r>
            <a:r>
              <a:rPr lang="en-US" sz="2000" dirty="0">
                <a:effectLst/>
                <a:latin typeface="Gellix" panose="00000500000000000000" pitchFamily="2" charset="0"/>
                <a:ea typeface="Calibri" panose="020F0502020204030204" pitchFamily="34" charset="0"/>
              </a:rPr>
              <a:t> </a:t>
            </a:r>
            <a:r>
              <a:rPr lang="en-US" sz="2000" dirty="0" err="1">
                <a:effectLst/>
                <a:latin typeface="Gellix" panose="00000500000000000000" pitchFamily="2" charset="0"/>
                <a:ea typeface="Calibri" panose="020F0502020204030204" pitchFamily="34" charset="0"/>
              </a:rPr>
              <a:t>Freinet</a:t>
            </a:r>
            <a:r>
              <a:rPr lang="en-US" sz="2000" dirty="0">
                <a:effectLst/>
                <a:latin typeface="Gellix" panose="00000500000000000000" pitchFamily="2" charset="0"/>
                <a:ea typeface="Calibri" panose="020F0502020204030204" pitchFamily="34" charset="0"/>
              </a:rPr>
              <a:t>, 1967) seen as </a:t>
            </a:r>
            <a:r>
              <a:rPr lang="en-US" sz="2000" b="1" dirty="0">
                <a:effectLst/>
                <a:latin typeface="Gellix" panose="00000500000000000000" pitchFamily="2" charset="0"/>
                <a:ea typeface="Calibri" panose="020F0502020204030204" pitchFamily="34" charset="0"/>
              </a:rPr>
              <a:t>democracy workshops</a:t>
            </a:r>
            <a:r>
              <a:rPr lang="en-US" sz="2000" b="1" dirty="0">
                <a:latin typeface="Gellix" panose="00000500000000000000" pitchFamily="2" charset="0"/>
                <a:ea typeface="Calibri" panose="020F0502020204030204" pitchFamily="34" charset="0"/>
              </a:rPr>
              <a:t> </a:t>
            </a:r>
            <a:r>
              <a:rPr lang="en-US" sz="2000" dirty="0">
                <a:latin typeface="Gellix" panose="00000500000000000000" pitchFamily="2" charset="0"/>
                <a:ea typeface="Calibri" panose="020F0502020204030204" pitchFamily="34" charset="0"/>
              </a:rPr>
              <a:t>promoting political awareness and tolerance values.</a:t>
            </a:r>
            <a:endParaRPr lang="en-US" sz="2000" dirty="0">
              <a:latin typeface="Gellix" panose="00000500000000000000" pitchFamily="2" charset="0"/>
            </a:endParaRPr>
          </a:p>
          <a:p>
            <a:pPr lvl="1">
              <a:lnSpc>
                <a:spcPct val="100000"/>
              </a:lnSpc>
            </a:pPr>
            <a:r>
              <a:rPr lang="en-US" sz="2000" dirty="0">
                <a:latin typeface="Gellix" panose="00000500000000000000" pitchFamily="2" charset="0"/>
              </a:rPr>
              <a:t>Offers students a </a:t>
            </a:r>
            <a:r>
              <a:rPr lang="en-US" sz="2000" b="1" dirty="0">
                <a:latin typeface="Gellix" panose="00000500000000000000" pitchFamily="2" charset="0"/>
              </a:rPr>
              <a:t>creative media exploration </a:t>
            </a:r>
            <a:r>
              <a:rPr lang="en-US" sz="2000" dirty="0">
                <a:latin typeface="Gellix" panose="00000500000000000000" pitchFamily="2" charset="0"/>
              </a:rPr>
              <a:t>by integrating the </a:t>
            </a:r>
            <a:r>
              <a:rPr lang="en-US" sz="2000" b="1" dirty="0">
                <a:latin typeface="Gellix" panose="00000500000000000000" pitchFamily="2" charset="0"/>
              </a:rPr>
              <a:t>constraints of production</a:t>
            </a:r>
            <a:r>
              <a:rPr lang="en-US" sz="2000" dirty="0">
                <a:latin typeface="Gellix" panose="00000500000000000000" pitchFamily="2" charset="0"/>
              </a:rPr>
              <a:t>.</a:t>
            </a:r>
          </a:p>
          <a:p>
            <a:pPr lvl="1">
              <a:lnSpc>
                <a:spcPct val="100000"/>
              </a:lnSpc>
            </a:pPr>
            <a:r>
              <a:rPr lang="en-US" sz="2000" dirty="0">
                <a:latin typeface="Gellix" panose="00000500000000000000" pitchFamily="2" charset="0"/>
              </a:rPr>
              <a:t>Focused on the study of the news media, in a </a:t>
            </a:r>
            <a:r>
              <a:rPr lang="en-US" sz="2000" b="1" dirty="0">
                <a:latin typeface="Gellix" panose="00000500000000000000" pitchFamily="2" charset="0"/>
              </a:rPr>
              <a:t>citizenship training </a:t>
            </a:r>
            <a:r>
              <a:rPr lang="en-US" sz="2000" dirty="0">
                <a:latin typeface="Gellix" panose="00000500000000000000" pitchFamily="2" charset="0"/>
              </a:rPr>
              <a:t>perspective.</a:t>
            </a:r>
          </a:p>
          <a:p>
            <a:pPr lvl="1">
              <a:lnSpc>
                <a:spcPct val="100000"/>
              </a:lnSpc>
            </a:pPr>
            <a:r>
              <a:rPr lang="en-US" sz="2000" dirty="0">
                <a:latin typeface="Gellix" panose="00000500000000000000" pitchFamily="2" charset="0"/>
              </a:rPr>
              <a:t>The media as a source to understand the </a:t>
            </a:r>
            <a:r>
              <a:rPr lang="en-US" sz="2000" b="1" dirty="0">
                <a:latin typeface="Gellix" panose="00000500000000000000" pitchFamily="2" charset="0"/>
              </a:rPr>
              <a:t>public debate </a:t>
            </a:r>
            <a:r>
              <a:rPr lang="en-US" sz="2000" dirty="0">
                <a:latin typeface="Gellix" panose="00000500000000000000" pitchFamily="2" charset="0"/>
              </a:rPr>
              <a:t>and an initiation to the </a:t>
            </a:r>
            <a:r>
              <a:rPr lang="en-US" sz="2000" b="1" dirty="0">
                <a:latin typeface="Gellix" panose="00000500000000000000" pitchFamily="2" charset="0"/>
              </a:rPr>
              <a:t>plurality</a:t>
            </a:r>
            <a:r>
              <a:rPr lang="en-US" sz="2000" dirty="0">
                <a:latin typeface="Gellix" panose="00000500000000000000" pitchFamily="2" charset="0"/>
              </a:rPr>
              <a:t> of thoughts.</a:t>
            </a:r>
          </a:p>
          <a:p>
            <a:pPr lvl="1">
              <a:lnSpc>
                <a:spcPct val="100000"/>
              </a:lnSpc>
            </a:pPr>
            <a:r>
              <a:rPr lang="en-US" sz="2000" dirty="0">
                <a:latin typeface="Gellix" panose="00000500000000000000" pitchFamily="2" charset="0"/>
              </a:rPr>
              <a:t>Relied on the </a:t>
            </a:r>
            <a:r>
              <a:rPr lang="en-US" sz="2000" b="1" dirty="0">
                <a:latin typeface="Gellix" panose="00000500000000000000" pitchFamily="2" charset="0"/>
              </a:rPr>
              <a:t>agenda setting theory </a:t>
            </a:r>
            <a:r>
              <a:rPr lang="en-US" sz="2000" dirty="0">
                <a:latin typeface="Gellix" panose="00000500000000000000" pitchFamily="2" charset="0"/>
              </a:rPr>
              <a:t>→ the media define which issues are important to society (Maxwell E. McCombs &amp; Donald L. Shaw, </a:t>
            </a:r>
            <a:r>
              <a:rPr lang="fr-FR" sz="2000" dirty="0">
                <a:effectLst/>
                <a:latin typeface="Gellix" panose="00000500000000000000" pitchFamily="2" charset="0"/>
                <a:ea typeface="Calibri" panose="020F0502020204030204" pitchFamily="34" charset="0"/>
              </a:rPr>
              <a:t>1972).</a:t>
            </a:r>
          </a:p>
          <a:p>
            <a:pPr lvl="1">
              <a:lnSpc>
                <a:spcPct val="100000"/>
              </a:lnSpc>
            </a:pPr>
            <a:endParaRPr lang="en-US" sz="2000" dirty="0">
              <a:latin typeface="Gellix" panose="00000500000000000000" pitchFamily="2" charset="0"/>
            </a:endParaRPr>
          </a:p>
        </p:txBody>
      </p:sp>
    </p:spTree>
    <p:extLst>
      <p:ext uri="{BB962C8B-B14F-4D97-AF65-F5344CB8AC3E}">
        <p14:creationId xmlns:p14="http://schemas.microsoft.com/office/powerpoint/2010/main" val="316555548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5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0D3FA9-1BCD-9AF2-E569-7319F27C644E}"/>
              </a:ext>
            </a:extLst>
          </p:cNvPr>
          <p:cNvSpPr>
            <a:spLocks noGrp="1"/>
          </p:cNvSpPr>
          <p:nvPr>
            <p:ph type="title"/>
          </p:nvPr>
        </p:nvSpPr>
        <p:spPr>
          <a:xfrm>
            <a:off x="838200" y="365126"/>
            <a:ext cx="10515600" cy="1056312"/>
          </a:xfrm>
        </p:spPr>
        <p:txBody>
          <a:bodyPr/>
          <a:lstStyle/>
          <a:p>
            <a:r>
              <a:rPr lang="fr-FR" u="heavy" dirty="0" err="1">
                <a:solidFill>
                  <a:srgbClr val="000000"/>
                </a:solidFill>
                <a:uFill>
                  <a:solidFill>
                    <a:srgbClr val="FAB919"/>
                  </a:solidFill>
                </a:uFill>
                <a:latin typeface="Gellix SemiBold" panose="00000700000000000000" pitchFamily="2" charset="0"/>
              </a:rPr>
              <a:t>Theorical</a:t>
            </a:r>
            <a:r>
              <a:rPr lang="fr-FR" u="heavy" dirty="0">
                <a:solidFill>
                  <a:srgbClr val="000000"/>
                </a:solidFill>
                <a:uFill>
                  <a:solidFill>
                    <a:srgbClr val="FAB919"/>
                  </a:solidFill>
                </a:uFill>
                <a:latin typeface="Gellix SemiBold" panose="00000700000000000000" pitchFamily="2" charset="0"/>
              </a:rPr>
              <a:t> </a:t>
            </a:r>
            <a:r>
              <a:rPr lang="fr-FR" u="heavy" dirty="0" err="1">
                <a:solidFill>
                  <a:srgbClr val="000000"/>
                </a:solidFill>
                <a:uFill>
                  <a:solidFill>
                    <a:srgbClr val="FAB919"/>
                  </a:solidFill>
                </a:uFill>
                <a:latin typeface="Gellix SemiBold" panose="00000700000000000000" pitchFamily="2" charset="0"/>
              </a:rPr>
              <a:t>framework</a:t>
            </a:r>
            <a:endParaRPr lang="fr-FR" dirty="0"/>
          </a:p>
        </p:txBody>
      </p:sp>
      <p:sp>
        <p:nvSpPr>
          <p:cNvPr id="3" name="Espace réservé du contenu 2">
            <a:extLst>
              <a:ext uri="{FF2B5EF4-FFF2-40B4-BE49-F238E27FC236}">
                <a16:creationId xmlns:a16="http://schemas.microsoft.com/office/drawing/2014/main" id="{B336A19A-2AE4-F463-7878-E56AFA92005B}"/>
              </a:ext>
            </a:extLst>
          </p:cNvPr>
          <p:cNvSpPr>
            <a:spLocks noGrp="1"/>
          </p:cNvSpPr>
          <p:nvPr>
            <p:ph idx="1"/>
          </p:nvPr>
        </p:nvSpPr>
        <p:spPr>
          <a:xfrm>
            <a:off x="838200" y="1382435"/>
            <a:ext cx="10515600" cy="5018366"/>
          </a:xfrm>
        </p:spPr>
        <p:txBody>
          <a:bodyPr>
            <a:noAutofit/>
          </a:bodyPr>
          <a:lstStyle/>
          <a:p>
            <a:pPr marL="342900" indent="-342900" algn="just">
              <a:lnSpc>
                <a:spcPct val="100000"/>
              </a:lnSpc>
              <a:buAutoNum type="arabicParenR" startAt="4"/>
            </a:pPr>
            <a:r>
              <a:rPr lang="en-US" sz="1800" dirty="0">
                <a:latin typeface="Gellix" panose="00000500000000000000" pitchFamily="2" charset="0"/>
              </a:rPr>
              <a:t>The </a:t>
            </a:r>
            <a:r>
              <a:rPr lang="en-US" sz="1800" b="1" dirty="0" err="1">
                <a:latin typeface="Gellix" panose="00000500000000000000" pitchFamily="2" charset="0"/>
              </a:rPr>
              <a:t>transliterative</a:t>
            </a:r>
            <a:r>
              <a:rPr lang="en-US" sz="1800" dirty="0">
                <a:latin typeface="Gellix" panose="00000500000000000000" pitchFamily="2" charset="0"/>
              </a:rPr>
              <a:t> approach :</a:t>
            </a:r>
          </a:p>
          <a:p>
            <a:pPr lvl="1" algn="just">
              <a:lnSpc>
                <a:spcPct val="100000"/>
              </a:lnSpc>
            </a:pPr>
            <a:r>
              <a:rPr lang="en-US" sz="1800" dirty="0">
                <a:latin typeface="Gellix" panose="00000500000000000000" pitchFamily="2" charset="0"/>
              </a:rPr>
              <a:t>Coming from mass media communication, the theoretical, conceptual and pedagogical foundations of MIL are now confronted with a </a:t>
            </a:r>
            <a:r>
              <a:rPr lang="en-US" sz="1800" b="1" dirty="0">
                <a:latin typeface="Gellix" panose="00000500000000000000" pitchFamily="2" charset="0"/>
              </a:rPr>
              <a:t>convergent, interactive, individualized, democratized and networked</a:t>
            </a:r>
            <a:r>
              <a:rPr lang="en-US" sz="1800" dirty="0">
                <a:latin typeface="Gellix" panose="00000500000000000000" pitchFamily="2" charset="0"/>
              </a:rPr>
              <a:t> media environment. 3 axes require the renewal of media literacy (Normand Landry, 2017) :</a:t>
            </a:r>
          </a:p>
          <a:p>
            <a:pPr marL="1257300" lvl="2" indent="-342900" algn="just">
              <a:lnSpc>
                <a:spcPct val="100000"/>
              </a:lnSpc>
              <a:buAutoNum type="alphaLcParenR"/>
            </a:pPr>
            <a:r>
              <a:rPr lang="en-US" sz="1800" dirty="0">
                <a:latin typeface="Gellix" panose="00000500000000000000" pitchFamily="2" charset="0"/>
              </a:rPr>
              <a:t>Collapse of traditional economic media models and emergence of new ones based on the </a:t>
            </a:r>
            <a:r>
              <a:rPr lang="en-US" sz="1800" b="1" dirty="0">
                <a:latin typeface="Gellix" panose="00000500000000000000" pitchFamily="2" charset="0"/>
              </a:rPr>
              <a:t>capitalization of personal data</a:t>
            </a:r>
            <a:r>
              <a:rPr lang="en-US" sz="1800" dirty="0">
                <a:latin typeface="Gellix" panose="00000500000000000000" pitchFamily="2" charset="0"/>
              </a:rPr>
              <a:t> and the </a:t>
            </a:r>
            <a:r>
              <a:rPr lang="en-US" sz="1800" b="1" dirty="0">
                <a:latin typeface="Gellix" panose="00000500000000000000" pitchFamily="2" charset="0"/>
              </a:rPr>
              <a:t>industrial convergence </a:t>
            </a:r>
            <a:r>
              <a:rPr lang="en-US" sz="1800" dirty="0">
                <a:latin typeface="Gellix" panose="00000500000000000000" pitchFamily="2" charset="0"/>
              </a:rPr>
              <a:t>of high-tech companies that are both producers of devices and disseminators of contents, platforms and services.</a:t>
            </a:r>
          </a:p>
          <a:p>
            <a:pPr marL="1257300" lvl="2" indent="-342900" algn="just">
              <a:lnSpc>
                <a:spcPct val="100000"/>
              </a:lnSpc>
              <a:buAutoNum type="alphaLcParenR"/>
            </a:pPr>
            <a:r>
              <a:rPr lang="en-US" sz="1800" dirty="0">
                <a:latin typeface="Gellix" panose="00000500000000000000" pitchFamily="2" charset="0"/>
              </a:rPr>
              <a:t>Media technology itself oriented around </a:t>
            </a:r>
            <a:r>
              <a:rPr lang="en-US" sz="1800" b="1" dirty="0">
                <a:latin typeface="Gellix" panose="00000500000000000000" pitchFamily="2" charset="0"/>
              </a:rPr>
              <a:t>interactive and personalized communications</a:t>
            </a:r>
            <a:r>
              <a:rPr lang="en-US" sz="1800" dirty="0">
                <a:latin typeface="Gellix" panose="00000500000000000000" pitchFamily="2" charset="0"/>
              </a:rPr>
              <a:t>, a capacity for the user to reach large audiences or targeted groups, a democratization of content production and distribution, and an openness to programming (and reprogramming) of mobile, networked and connected devices.</a:t>
            </a:r>
          </a:p>
          <a:p>
            <a:pPr marL="1257300" lvl="2" indent="-342900" algn="just">
              <a:lnSpc>
                <a:spcPct val="100000"/>
              </a:lnSpc>
              <a:buAutoNum type="alphaLcParenR"/>
            </a:pPr>
            <a:r>
              <a:rPr lang="en-US" sz="1800" dirty="0">
                <a:latin typeface="Gellix" panose="00000500000000000000" pitchFamily="2" charset="0"/>
              </a:rPr>
              <a:t>New media uses and practices oriented around a capacity for (authorized or illegal) </a:t>
            </a:r>
            <a:r>
              <a:rPr lang="en-US" sz="1800" b="1" dirty="0">
                <a:latin typeface="Gellix" panose="00000500000000000000" pitchFamily="2" charset="0"/>
              </a:rPr>
              <a:t>appropriation of content</a:t>
            </a:r>
            <a:r>
              <a:rPr lang="en-US" sz="1800" dirty="0">
                <a:latin typeface="Gellix" panose="00000500000000000000" pitchFamily="2" charset="0"/>
              </a:rPr>
              <a:t>, production and dissemination, </a:t>
            </a:r>
            <a:r>
              <a:rPr lang="en-US" sz="1800" b="1" dirty="0">
                <a:latin typeface="Gellix" panose="00000500000000000000" pitchFamily="2" charset="0"/>
              </a:rPr>
              <a:t>customization and reconfiguration</a:t>
            </a:r>
            <a:r>
              <a:rPr lang="en-US" sz="1800" dirty="0">
                <a:latin typeface="Gellix" panose="00000500000000000000" pitchFamily="2" charset="0"/>
              </a:rPr>
              <a:t> of the devices themselves.</a:t>
            </a:r>
          </a:p>
        </p:txBody>
      </p:sp>
    </p:spTree>
    <p:extLst>
      <p:ext uri="{BB962C8B-B14F-4D97-AF65-F5344CB8AC3E}">
        <p14:creationId xmlns:p14="http://schemas.microsoft.com/office/powerpoint/2010/main" val="164390076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A5C24E4-E45B-AE4A-E34D-3C9F75BD6810}"/>
              </a:ext>
            </a:extLst>
          </p:cNvPr>
          <p:cNvSpPr>
            <a:spLocks noGrp="1"/>
          </p:cNvSpPr>
          <p:nvPr>
            <p:ph type="title"/>
          </p:nvPr>
        </p:nvSpPr>
        <p:spPr/>
        <p:txBody>
          <a:bodyPr/>
          <a:lstStyle/>
          <a:p>
            <a:r>
              <a:rPr lang="fr-FR" u="heavy" dirty="0" err="1">
                <a:solidFill>
                  <a:srgbClr val="000000"/>
                </a:solidFill>
                <a:uFill>
                  <a:solidFill>
                    <a:srgbClr val="FAB919"/>
                  </a:solidFill>
                </a:uFill>
                <a:latin typeface="Gellix SemiBold" panose="00000700000000000000" pitchFamily="2" charset="0"/>
              </a:rPr>
              <a:t>Theorical</a:t>
            </a:r>
            <a:r>
              <a:rPr lang="fr-FR" u="heavy" dirty="0">
                <a:solidFill>
                  <a:srgbClr val="000000"/>
                </a:solidFill>
                <a:uFill>
                  <a:solidFill>
                    <a:srgbClr val="FAB919"/>
                  </a:solidFill>
                </a:uFill>
                <a:latin typeface="Gellix SemiBold" panose="00000700000000000000" pitchFamily="2" charset="0"/>
              </a:rPr>
              <a:t> </a:t>
            </a:r>
            <a:r>
              <a:rPr lang="fr-FR" u="heavy" dirty="0" err="1">
                <a:solidFill>
                  <a:srgbClr val="000000"/>
                </a:solidFill>
                <a:uFill>
                  <a:solidFill>
                    <a:srgbClr val="FAB919"/>
                  </a:solidFill>
                </a:uFill>
                <a:latin typeface="Gellix SemiBold" panose="00000700000000000000" pitchFamily="2" charset="0"/>
              </a:rPr>
              <a:t>framework</a:t>
            </a:r>
            <a:endParaRPr lang="fr-FR" dirty="0"/>
          </a:p>
        </p:txBody>
      </p:sp>
      <p:sp>
        <p:nvSpPr>
          <p:cNvPr id="3" name="Espace réservé du contenu 2">
            <a:extLst>
              <a:ext uri="{FF2B5EF4-FFF2-40B4-BE49-F238E27FC236}">
                <a16:creationId xmlns:a16="http://schemas.microsoft.com/office/drawing/2014/main" id="{02EC511B-7728-D967-09B2-17CAC80E8D2D}"/>
              </a:ext>
            </a:extLst>
          </p:cNvPr>
          <p:cNvSpPr>
            <a:spLocks noGrp="1"/>
          </p:cNvSpPr>
          <p:nvPr>
            <p:ph idx="1"/>
          </p:nvPr>
        </p:nvSpPr>
        <p:spPr/>
        <p:txBody>
          <a:bodyPr>
            <a:noAutofit/>
          </a:bodyPr>
          <a:lstStyle/>
          <a:p>
            <a:pPr algn="just">
              <a:lnSpc>
                <a:spcPct val="100000"/>
              </a:lnSpc>
            </a:pPr>
            <a:r>
              <a:rPr lang="fr-FR" sz="2000" dirty="0" err="1">
                <a:latin typeface="Gellix" panose="00000500000000000000" pitchFamily="2" charset="0"/>
              </a:rPr>
              <a:t>Transliteracy</a:t>
            </a:r>
            <a:r>
              <a:rPr lang="fr-FR" sz="2000" dirty="0">
                <a:latin typeface="Gellix" panose="00000500000000000000" pitchFamily="2" charset="0"/>
              </a:rPr>
              <a:t> </a:t>
            </a:r>
            <a:r>
              <a:rPr lang="fr-FR" sz="2000" dirty="0" err="1">
                <a:latin typeface="Gellix" panose="00000500000000000000" pitchFamily="2" charset="0"/>
              </a:rPr>
              <a:t>is</a:t>
            </a:r>
            <a:r>
              <a:rPr lang="fr-FR" sz="2000" dirty="0">
                <a:latin typeface="Gellix" panose="00000500000000000000" pitchFamily="2" charset="0"/>
              </a:rPr>
              <a:t> a </a:t>
            </a:r>
            <a:r>
              <a:rPr lang="fr-FR" sz="2000" dirty="0" err="1">
                <a:latin typeface="Gellix" panose="00000500000000000000" pitchFamily="2" charset="0"/>
              </a:rPr>
              <a:t>neologism</a:t>
            </a:r>
            <a:r>
              <a:rPr lang="fr-FR" sz="2000" dirty="0">
                <a:latin typeface="Gellix" panose="00000500000000000000" pitchFamily="2" charset="0"/>
              </a:rPr>
              <a:t> </a:t>
            </a:r>
            <a:r>
              <a:rPr lang="en-US" sz="2000" dirty="0">
                <a:latin typeface="Gellix" panose="00000500000000000000" pitchFamily="2" charset="0"/>
              </a:rPr>
              <a:t>bridging the gap between </a:t>
            </a:r>
            <a:r>
              <a:rPr lang="en-US" sz="2000" b="1" dirty="0">
                <a:latin typeface="Gellix" panose="00000500000000000000" pitchFamily="2" charset="0"/>
              </a:rPr>
              <a:t>information, media and digital literacies </a:t>
            </a:r>
            <a:r>
              <a:rPr lang="en-US" sz="2000" dirty="0">
                <a:latin typeface="Gellix" panose="00000500000000000000" pitchFamily="2" charset="0"/>
              </a:rPr>
              <a:t>(</a:t>
            </a:r>
            <a:r>
              <a:rPr lang="fr-FR" sz="2000" dirty="0">
                <a:latin typeface="Gellix" panose="00000500000000000000" pitchFamily="2" charset="0"/>
              </a:rPr>
              <a:t>Sue Thomas, 2007). It can </a:t>
            </a:r>
            <a:r>
              <a:rPr lang="fr-FR" sz="2000" dirty="0" err="1">
                <a:latin typeface="Gellix" panose="00000500000000000000" pitchFamily="2" charset="0"/>
              </a:rPr>
              <a:t>be</a:t>
            </a:r>
            <a:r>
              <a:rPr lang="fr-FR" sz="2000" dirty="0">
                <a:latin typeface="Gellix" panose="00000500000000000000" pitchFamily="2" charset="0"/>
              </a:rPr>
              <a:t> </a:t>
            </a:r>
            <a:r>
              <a:rPr lang="fr-FR" sz="2000" dirty="0" err="1">
                <a:latin typeface="Gellix" panose="00000500000000000000" pitchFamily="2" charset="0"/>
              </a:rPr>
              <a:t>defined</a:t>
            </a:r>
            <a:r>
              <a:rPr lang="fr-FR" sz="2000" dirty="0">
                <a:latin typeface="Gellix" panose="00000500000000000000" pitchFamily="2" charset="0"/>
              </a:rPr>
              <a:t> as </a:t>
            </a:r>
            <a:r>
              <a:rPr lang="en-US" sz="2000" dirty="0">
                <a:latin typeface="Gellix" panose="00000500000000000000" pitchFamily="2" charset="0"/>
              </a:rPr>
              <a:t>the </a:t>
            </a:r>
            <a:r>
              <a:rPr lang="en-US" sz="2000" b="1" dirty="0">
                <a:latin typeface="Gellix" panose="00000500000000000000" pitchFamily="2" charset="0"/>
              </a:rPr>
              <a:t>set of skills for interaction </a:t>
            </a:r>
            <a:r>
              <a:rPr lang="en-US" sz="2000" dirty="0">
                <a:latin typeface="Gellix" panose="00000500000000000000" pitchFamily="2" charset="0"/>
              </a:rPr>
              <a:t>with all means of information and communication (Alexandre </a:t>
            </a:r>
            <a:r>
              <a:rPr lang="en-US" sz="2000" dirty="0" err="1">
                <a:latin typeface="Gellix" panose="00000500000000000000" pitchFamily="2" charset="0"/>
              </a:rPr>
              <a:t>Serres</a:t>
            </a:r>
            <a:r>
              <a:rPr lang="en-US" sz="2000" dirty="0">
                <a:latin typeface="Gellix" panose="00000500000000000000" pitchFamily="2" charset="0"/>
              </a:rPr>
              <a:t>, 2012).</a:t>
            </a:r>
            <a:endParaRPr lang="fr-FR" sz="2000" dirty="0">
              <a:latin typeface="Gellix" panose="00000500000000000000" pitchFamily="2" charset="0"/>
            </a:endParaRPr>
          </a:p>
          <a:p>
            <a:pPr algn="just">
              <a:lnSpc>
                <a:spcPct val="100000"/>
              </a:lnSpc>
            </a:pPr>
            <a:r>
              <a:rPr lang="en-US" sz="2000" dirty="0">
                <a:latin typeface="Gellix" panose="00000500000000000000" pitchFamily="2" charset="0"/>
              </a:rPr>
              <a:t>This convergence of literacies consists in considering that </a:t>
            </a:r>
            <a:r>
              <a:rPr lang="en-US" sz="2000" b="1" dirty="0">
                <a:latin typeface="Gellix" panose="00000500000000000000" pitchFamily="2" charset="0"/>
              </a:rPr>
              <a:t>the search, the reading and the publication</a:t>
            </a:r>
            <a:r>
              <a:rPr lang="en-US" sz="2000" dirty="0">
                <a:latin typeface="Gellix" panose="00000500000000000000" pitchFamily="2" charset="0"/>
              </a:rPr>
              <a:t> of information now take place around a </a:t>
            </a:r>
            <a:r>
              <a:rPr lang="en-US" sz="2000" b="1" dirty="0">
                <a:latin typeface="Gellix" panose="00000500000000000000" pitchFamily="2" charset="0"/>
              </a:rPr>
              <a:t>convergence of tools </a:t>
            </a:r>
            <a:r>
              <a:rPr lang="en-US" sz="2000" dirty="0">
                <a:latin typeface="Gellix" panose="00000500000000000000" pitchFamily="2" charset="0"/>
              </a:rPr>
              <a:t>such as search engines, blogs, wikis, forums and social networks (</a:t>
            </a:r>
            <a:r>
              <a:rPr lang="fr-FR" sz="2000" dirty="0">
                <a:latin typeface="Gellix" panose="00000500000000000000" pitchFamily="2" charset="0"/>
              </a:rPr>
              <a:t>Vincent </a:t>
            </a:r>
            <a:r>
              <a:rPr lang="fr-FR" sz="2000" dirty="0" err="1">
                <a:latin typeface="Gellix" panose="00000500000000000000" pitchFamily="2" charset="0"/>
              </a:rPr>
              <a:t>Liquète</a:t>
            </a:r>
            <a:r>
              <a:rPr lang="fr-FR" sz="2000" dirty="0">
                <a:latin typeface="Gellix" panose="00000500000000000000" pitchFamily="2" charset="0"/>
              </a:rPr>
              <a:t>, 2014).</a:t>
            </a:r>
          </a:p>
          <a:p>
            <a:pPr algn="just">
              <a:lnSpc>
                <a:spcPct val="100000"/>
              </a:lnSpc>
            </a:pPr>
            <a:r>
              <a:rPr lang="en-US" sz="2000" dirty="0" err="1">
                <a:latin typeface="Gellix" panose="00000500000000000000" pitchFamily="2" charset="0"/>
              </a:rPr>
              <a:t>Transliteracy</a:t>
            </a:r>
            <a:r>
              <a:rPr lang="en-US" sz="2000" dirty="0">
                <a:latin typeface="Gellix" panose="00000500000000000000" pitchFamily="2" charset="0"/>
              </a:rPr>
              <a:t> aims to provide responses to </a:t>
            </a:r>
            <a:r>
              <a:rPr lang="en-US" sz="2000" b="1" dirty="0" err="1">
                <a:latin typeface="Gellix" panose="00000500000000000000" pitchFamily="2" charset="0"/>
              </a:rPr>
              <a:t>infopollution</a:t>
            </a:r>
            <a:r>
              <a:rPr lang="en-US" sz="2000" dirty="0">
                <a:latin typeface="Gellix" panose="00000500000000000000" pitchFamily="2" charset="0"/>
              </a:rPr>
              <a:t> by taking into account </a:t>
            </a:r>
            <a:r>
              <a:rPr lang="en-US" sz="2000" b="1" dirty="0">
                <a:latin typeface="Gellix" panose="00000500000000000000" pitchFamily="2" charset="0"/>
              </a:rPr>
              <a:t>hyper-solicitation</a:t>
            </a:r>
            <a:r>
              <a:rPr lang="en-US" sz="2000" dirty="0">
                <a:latin typeface="Gellix" panose="00000500000000000000" pitchFamily="2" charset="0"/>
              </a:rPr>
              <a:t> which disrupts attention and critical thinking skills, </a:t>
            </a:r>
            <a:r>
              <a:rPr lang="en-US" sz="2000" b="1" dirty="0">
                <a:latin typeface="Gellix" panose="00000500000000000000" pitchFamily="2" charset="0"/>
              </a:rPr>
              <a:t>informational neglect </a:t>
            </a:r>
            <a:r>
              <a:rPr lang="en-US" sz="2000" dirty="0">
                <a:latin typeface="Gellix" panose="00000500000000000000" pitchFamily="2" charset="0"/>
              </a:rPr>
              <a:t>which leads to misunderstanding, misinformation and reinforces the possibilities of information manipulation, and the development of new tools linked to Web 2.0 which leads to strong difficulties to identify a document and to correctly </a:t>
            </a:r>
            <a:r>
              <a:rPr lang="en-US" sz="2000" b="1" dirty="0">
                <a:latin typeface="Gellix" panose="00000500000000000000" pitchFamily="2" charset="0"/>
              </a:rPr>
              <a:t>evaluate information </a:t>
            </a:r>
            <a:r>
              <a:rPr lang="en-US" sz="2000" dirty="0">
                <a:latin typeface="Gellix" panose="00000500000000000000" pitchFamily="2" charset="0"/>
              </a:rPr>
              <a:t>(Olivier Le </a:t>
            </a:r>
            <a:r>
              <a:rPr lang="en-US" sz="2000" dirty="0" err="1">
                <a:latin typeface="Gellix" panose="00000500000000000000" pitchFamily="2" charset="0"/>
              </a:rPr>
              <a:t>Deuff</a:t>
            </a:r>
            <a:r>
              <a:rPr lang="en-US" sz="2000" dirty="0">
                <a:latin typeface="Gellix" panose="00000500000000000000" pitchFamily="2" charset="0"/>
              </a:rPr>
              <a:t>, 2011).</a:t>
            </a:r>
          </a:p>
        </p:txBody>
      </p:sp>
    </p:spTree>
    <p:extLst>
      <p:ext uri="{BB962C8B-B14F-4D97-AF65-F5344CB8AC3E}">
        <p14:creationId xmlns:p14="http://schemas.microsoft.com/office/powerpoint/2010/main" val="244393062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8D0578D-CFD5-28CE-B3D6-F3F88AF26D6F}"/>
              </a:ext>
            </a:extLst>
          </p:cNvPr>
          <p:cNvSpPr>
            <a:spLocks noGrp="1"/>
          </p:cNvSpPr>
          <p:nvPr>
            <p:ph type="title"/>
          </p:nvPr>
        </p:nvSpPr>
        <p:spPr/>
        <p:txBody>
          <a:bodyPr/>
          <a:lstStyle/>
          <a:p>
            <a:r>
              <a:rPr lang="fr-FR" u="heavy" dirty="0" err="1">
                <a:solidFill>
                  <a:srgbClr val="000000"/>
                </a:solidFill>
                <a:uFill>
                  <a:solidFill>
                    <a:srgbClr val="FAB919"/>
                  </a:solidFill>
                </a:uFill>
                <a:latin typeface="Gellix SemiBold" panose="00000700000000000000" pitchFamily="2" charset="0"/>
              </a:rPr>
              <a:t>Theorical</a:t>
            </a:r>
            <a:r>
              <a:rPr lang="fr-FR" u="heavy" dirty="0">
                <a:solidFill>
                  <a:srgbClr val="000000"/>
                </a:solidFill>
                <a:uFill>
                  <a:solidFill>
                    <a:srgbClr val="FAB919"/>
                  </a:solidFill>
                </a:uFill>
                <a:latin typeface="Gellix SemiBold" panose="00000700000000000000" pitchFamily="2" charset="0"/>
              </a:rPr>
              <a:t> </a:t>
            </a:r>
            <a:r>
              <a:rPr lang="fr-FR" u="heavy" dirty="0" err="1">
                <a:solidFill>
                  <a:srgbClr val="000000"/>
                </a:solidFill>
                <a:uFill>
                  <a:solidFill>
                    <a:srgbClr val="FAB919"/>
                  </a:solidFill>
                </a:uFill>
                <a:latin typeface="Gellix SemiBold" panose="00000700000000000000" pitchFamily="2" charset="0"/>
              </a:rPr>
              <a:t>framework</a:t>
            </a:r>
            <a:endParaRPr lang="fr-FR" dirty="0"/>
          </a:p>
        </p:txBody>
      </p:sp>
      <p:sp>
        <p:nvSpPr>
          <p:cNvPr id="3" name="Espace réservé du contenu 2">
            <a:extLst>
              <a:ext uri="{FF2B5EF4-FFF2-40B4-BE49-F238E27FC236}">
                <a16:creationId xmlns:a16="http://schemas.microsoft.com/office/drawing/2014/main" id="{93064340-0095-3E49-4082-C3A8B8589F0C}"/>
              </a:ext>
            </a:extLst>
          </p:cNvPr>
          <p:cNvSpPr>
            <a:spLocks noGrp="1"/>
          </p:cNvSpPr>
          <p:nvPr>
            <p:ph idx="1"/>
          </p:nvPr>
        </p:nvSpPr>
        <p:spPr>
          <a:xfrm>
            <a:off x="838200" y="1551446"/>
            <a:ext cx="10515600" cy="4988031"/>
          </a:xfrm>
        </p:spPr>
        <p:txBody>
          <a:bodyPr>
            <a:noAutofit/>
          </a:bodyPr>
          <a:lstStyle/>
          <a:p>
            <a:pPr algn="just">
              <a:lnSpc>
                <a:spcPct val="100000"/>
              </a:lnSpc>
            </a:pPr>
            <a:r>
              <a:rPr lang="en-US" sz="2000" dirty="0">
                <a:latin typeface="Gellix" panose="00000500000000000000" pitchFamily="2" charset="0"/>
              </a:rPr>
              <a:t>With increasing exposure to the participatory web, accumulating knowledge about media and developing a critical distance to them may be not enough : learners may also </a:t>
            </a:r>
            <a:r>
              <a:rPr lang="en-US" sz="2000" b="1" dirty="0">
                <a:latin typeface="Gellix" panose="00000500000000000000" pitchFamily="2" charset="0"/>
              </a:rPr>
              <a:t>acquire technical and cognitive skills </a:t>
            </a:r>
            <a:r>
              <a:rPr lang="en-US" sz="2000" dirty="0">
                <a:latin typeface="Gellix" panose="00000500000000000000" pitchFamily="2" charset="0"/>
              </a:rPr>
              <a:t>to </a:t>
            </a:r>
            <a:r>
              <a:rPr lang="en-US" sz="2000" dirty="0" err="1">
                <a:latin typeface="Gellix" panose="00000500000000000000" pitchFamily="2" charset="0"/>
              </a:rPr>
              <a:t>analyse</a:t>
            </a:r>
            <a:r>
              <a:rPr lang="en-US" sz="2000" dirty="0">
                <a:latin typeface="Gellix" panose="00000500000000000000" pitchFamily="2" charset="0"/>
              </a:rPr>
              <a:t> and produce media themselves. MIL may thus encourage their </a:t>
            </a:r>
            <a:r>
              <a:rPr lang="en-US" sz="2000" b="1" dirty="0">
                <a:latin typeface="Gellix" panose="00000500000000000000" pitchFamily="2" charset="0"/>
              </a:rPr>
              <a:t>empowerment</a:t>
            </a:r>
            <a:r>
              <a:rPr lang="en-US" sz="2000" dirty="0">
                <a:latin typeface="Gellix" panose="00000500000000000000" pitchFamily="2" charset="0"/>
              </a:rPr>
              <a:t> to help them in taking control of the tools they already use outside school.</a:t>
            </a:r>
          </a:p>
          <a:p>
            <a:pPr algn="just">
              <a:lnSpc>
                <a:spcPct val="100000"/>
              </a:lnSpc>
            </a:pPr>
            <a:r>
              <a:rPr lang="en-US" sz="2000" dirty="0">
                <a:latin typeface="Gellix" panose="00000500000000000000" pitchFamily="2" charset="0"/>
              </a:rPr>
              <a:t>To develop in them a </a:t>
            </a:r>
            <a:r>
              <a:rPr lang="en-US" sz="2000" b="1" dirty="0">
                <a:latin typeface="Gellix" panose="00000500000000000000" pitchFamily="2" charset="0"/>
              </a:rPr>
              <a:t>better self-esteem</a:t>
            </a:r>
            <a:r>
              <a:rPr lang="en-US" sz="2000" dirty="0">
                <a:latin typeface="Gellix" panose="00000500000000000000" pitchFamily="2" charset="0"/>
              </a:rPr>
              <a:t>, </a:t>
            </a:r>
            <a:r>
              <a:rPr lang="en-US" sz="2000" b="1" dirty="0">
                <a:latin typeface="Gellix" panose="00000500000000000000" pitchFamily="2" charset="0"/>
              </a:rPr>
              <a:t>critical thinking </a:t>
            </a:r>
            <a:r>
              <a:rPr lang="en-US" sz="2000" dirty="0">
                <a:latin typeface="Gellix" panose="00000500000000000000" pitchFamily="2" charset="0"/>
              </a:rPr>
              <a:t>and increased </a:t>
            </a:r>
            <a:r>
              <a:rPr lang="en-US" sz="2000" b="1" dirty="0">
                <a:latin typeface="Gellix" panose="00000500000000000000" pitchFamily="2" charset="0"/>
              </a:rPr>
              <a:t>collaborative exchanges</a:t>
            </a:r>
            <a:r>
              <a:rPr lang="en-US" sz="2000" dirty="0">
                <a:latin typeface="Gellix" panose="00000500000000000000" pitchFamily="2" charset="0"/>
              </a:rPr>
              <a:t>, the emphasis is no longer placed, contrary to </a:t>
            </a:r>
            <a:r>
              <a:rPr lang="en-US" sz="2000" i="1" dirty="0">
                <a:latin typeface="Gellix" panose="00000500000000000000" pitchFamily="2" charset="0"/>
              </a:rPr>
              <a:t>Cultural studies</a:t>
            </a:r>
            <a:r>
              <a:rPr lang="en-US" sz="2000" dirty="0">
                <a:latin typeface="Gellix" panose="00000500000000000000" pitchFamily="2" charset="0"/>
              </a:rPr>
              <a:t>, on the a priori capacities of young people, but rather on the </a:t>
            </a:r>
            <a:r>
              <a:rPr lang="en-US" sz="2000" b="1" dirty="0">
                <a:latin typeface="Gellix" panose="00000500000000000000" pitchFamily="2" charset="0"/>
              </a:rPr>
              <a:t>accompaniment</a:t>
            </a:r>
            <a:r>
              <a:rPr lang="en-US" sz="2000" dirty="0">
                <a:latin typeface="Gellix" panose="00000500000000000000" pitchFamily="2" charset="0"/>
              </a:rPr>
              <a:t> of this empowerment through </a:t>
            </a:r>
            <a:r>
              <a:rPr lang="en-US" sz="2000" b="1" dirty="0">
                <a:latin typeface="Gellix" panose="00000500000000000000" pitchFamily="2" charset="0"/>
              </a:rPr>
              <a:t>tutorials</a:t>
            </a:r>
            <a:r>
              <a:rPr lang="en-US" sz="2000" dirty="0">
                <a:latin typeface="Gellix" panose="00000500000000000000" pitchFamily="2" charset="0"/>
              </a:rPr>
              <a:t> and </a:t>
            </a:r>
            <a:r>
              <a:rPr lang="en-US" sz="2000" b="1" dirty="0">
                <a:latin typeface="Gellix" panose="00000500000000000000" pitchFamily="2" charset="0"/>
              </a:rPr>
              <a:t>specific teaching </a:t>
            </a:r>
            <a:r>
              <a:rPr lang="en-US" sz="2000" dirty="0">
                <a:latin typeface="Gellix" panose="00000500000000000000" pitchFamily="2" charset="0"/>
              </a:rPr>
              <a:t>such as flipped pedagogy and DIWO (</a:t>
            </a:r>
            <a:r>
              <a:rPr lang="fr-FR" sz="2000" dirty="0">
                <a:latin typeface="Gellix" panose="00000500000000000000" pitchFamily="2" charset="0"/>
              </a:rPr>
              <a:t>Divina Frau-</a:t>
            </a:r>
            <a:r>
              <a:rPr lang="fr-FR" sz="2000" dirty="0" err="1">
                <a:latin typeface="Gellix" panose="00000500000000000000" pitchFamily="2" charset="0"/>
              </a:rPr>
              <a:t>Meigs</a:t>
            </a:r>
            <a:r>
              <a:rPr lang="fr-FR" sz="2000" dirty="0">
                <a:latin typeface="Gellix" panose="00000500000000000000" pitchFamily="2" charset="0"/>
              </a:rPr>
              <a:t>, 2014).</a:t>
            </a:r>
            <a:endParaRPr lang="en-US" sz="2000" dirty="0">
              <a:latin typeface="Gellix" panose="00000500000000000000" pitchFamily="2" charset="0"/>
            </a:endParaRPr>
          </a:p>
          <a:p>
            <a:pPr algn="just">
              <a:lnSpc>
                <a:spcPct val="100000"/>
              </a:lnSpc>
            </a:pPr>
            <a:r>
              <a:rPr lang="en-US" sz="2000" dirty="0">
                <a:latin typeface="Gellix" panose="00000500000000000000" pitchFamily="2" charset="0"/>
              </a:rPr>
              <a:t>But MIL may not only aims at cognitive learning but also at </a:t>
            </a:r>
            <a:r>
              <a:rPr lang="en-US" sz="2000" b="1" dirty="0">
                <a:latin typeface="Gellix" panose="00000500000000000000" pitchFamily="2" charset="0"/>
              </a:rPr>
              <a:t>transmission of values </a:t>
            </a:r>
            <a:r>
              <a:rPr lang="en-US" sz="2000" dirty="0">
                <a:latin typeface="Gellix" panose="00000500000000000000" pitchFamily="2" charset="0"/>
              </a:rPr>
              <a:t>and </a:t>
            </a:r>
            <a:r>
              <a:rPr lang="en-US" sz="2000" b="1" dirty="0">
                <a:latin typeface="Gellix" panose="00000500000000000000" pitchFamily="2" charset="0"/>
              </a:rPr>
              <a:t>social learning</a:t>
            </a:r>
            <a:r>
              <a:rPr lang="en-US" sz="2000" dirty="0">
                <a:latin typeface="Gellix" panose="00000500000000000000" pitchFamily="2" charset="0"/>
              </a:rPr>
              <a:t> (</a:t>
            </a:r>
            <a:r>
              <a:rPr lang="fr-FR" sz="2000" dirty="0">
                <a:latin typeface="Gellix" panose="00000500000000000000" pitchFamily="2" charset="0"/>
              </a:rPr>
              <a:t>Geneviève Jacquinot, 1997) </a:t>
            </a:r>
            <a:r>
              <a:rPr lang="fr-FR" sz="2000" dirty="0" err="1">
                <a:latin typeface="Gellix" panose="00000500000000000000" pitchFamily="2" charset="0"/>
              </a:rPr>
              <a:t>such</a:t>
            </a:r>
            <a:r>
              <a:rPr lang="fr-FR" sz="2000" dirty="0">
                <a:latin typeface="Gellix" panose="00000500000000000000" pitchFamily="2" charset="0"/>
              </a:rPr>
              <a:t> as </a:t>
            </a:r>
            <a:r>
              <a:rPr lang="fr-FR" sz="2000" b="1" dirty="0" err="1">
                <a:latin typeface="Gellix" panose="00000500000000000000" pitchFamily="2" charset="0"/>
              </a:rPr>
              <a:t>intercultural</a:t>
            </a:r>
            <a:r>
              <a:rPr lang="fr-FR" sz="2000" b="1" dirty="0">
                <a:latin typeface="Gellix" panose="00000500000000000000" pitchFamily="2" charset="0"/>
              </a:rPr>
              <a:t> communication</a:t>
            </a:r>
            <a:r>
              <a:rPr lang="fr-FR" sz="2000" dirty="0">
                <a:latin typeface="Gellix" panose="00000500000000000000" pitchFamily="2" charset="0"/>
              </a:rPr>
              <a:t>, to question how </a:t>
            </a:r>
            <a:r>
              <a:rPr lang="en-US" sz="2000" dirty="0">
                <a:latin typeface="Gellix" panose="00000500000000000000" pitchFamily="2" charset="0"/>
              </a:rPr>
              <a:t>media represent stereotyped figures and become vectors of unequal and dominant positions. It may thus develop a </a:t>
            </a:r>
            <a:r>
              <a:rPr lang="en-US" sz="2000" b="1" dirty="0">
                <a:latin typeface="Gellix" panose="00000500000000000000" pitchFamily="2" charset="0"/>
              </a:rPr>
              <a:t>committed and ethical citizenship</a:t>
            </a:r>
            <a:r>
              <a:rPr lang="en-US" sz="2000" dirty="0">
                <a:latin typeface="Gellix" panose="00000500000000000000" pitchFamily="2" charset="0"/>
              </a:rPr>
              <a:t>, taking into account the diversity of human conditions (</a:t>
            </a:r>
            <a:r>
              <a:rPr lang="en-US" sz="2000" dirty="0" err="1">
                <a:latin typeface="Gellix" panose="00000500000000000000" pitchFamily="2" charset="0"/>
              </a:rPr>
              <a:t>Marlène</a:t>
            </a:r>
            <a:r>
              <a:rPr lang="en-US" sz="2000" dirty="0">
                <a:latin typeface="Gellix" panose="00000500000000000000" pitchFamily="2" charset="0"/>
              </a:rPr>
              <a:t> </a:t>
            </a:r>
            <a:r>
              <a:rPr lang="en-US" sz="2000" dirty="0" err="1">
                <a:latin typeface="Gellix" panose="00000500000000000000" pitchFamily="2" charset="0"/>
              </a:rPr>
              <a:t>Loicq</a:t>
            </a:r>
            <a:r>
              <a:rPr lang="en-US" sz="2000" dirty="0">
                <a:latin typeface="Gellix" panose="00000500000000000000" pitchFamily="2" charset="0"/>
              </a:rPr>
              <a:t>, 2020).</a:t>
            </a:r>
          </a:p>
        </p:txBody>
      </p:sp>
    </p:spTree>
    <p:extLst>
      <p:ext uri="{BB962C8B-B14F-4D97-AF65-F5344CB8AC3E}">
        <p14:creationId xmlns:p14="http://schemas.microsoft.com/office/powerpoint/2010/main" val="6486175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04ADAF0-5F5B-AC2A-0B8A-720E7B509FFF}"/>
              </a:ext>
            </a:extLst>
          </p:cNvPr>
          <p:cNvSpPr>
            <a:spLocks noGrp="1"/>
          </p:cNvSpPr>
          <p:nvPr>
            <p:ph type="title"/>
          </p:nvPr>
        </p:nvSpPr>
        <p:spPr/>
        <p:txBody>
          <a:bodyPr/>
          <a:lstStyle/>
          <a:p>
            <a:r>
              <a:rPr lang="fr-FR" u="heavy" dirty="0" err="1">
                <a:solidFill>
                  <a:srgbClr val="000000"/>
                </a:solidFill>
                <a:uFill>
                  <a:solidFill>
                    <a:srgbClr val="FAB919"/>
                  </a:solidFill>
                </a:uFill>
                <a:latin typeface="Gellix SemiBold" panose="00000700000000000000" pitchFamily="2" charset="0"/>
              </a:rPr>
              <a:t>Theorical</a:t>
            </a:r>
            <a:r>
              <a:rPr lang="fr-FR" u="heavy" dirty="0">
                <a:solidFill>
                  <a:srgbClr val="000000"/>
                </a:solidFill>
                <a:uFill>
                  <a:solidFill>
                    <a:srgbClr val="FAB919"/>
                  </a:solidFill>
                </a:uFill>
                <a:latin typeface="Gellix SemiBold" panose="00000700000000000000" pitchFamily="2" charset="0"/>
              </a:rPr>
              <a:t> </a:t>
            </a:r>
            <a:r>
              <a:rPr lang="fr-FR" u="heavy" dirty="0" err="1">
                <a:solidFill>
                  <a:srgbClr val="000000"/>
                </a:solidFill>
                <a:uFill>
                  <a:solidFill>
                    <a:srgbClr val="FAB919"/>
                  </a:solidFill>
                </a:uFill>
                <a:latin typeface="Gellix SemiBold" panose="00000700000000000000" pitchFamily="2" charset="0"/>
              </a:rPr>
              <a:t>framework</a:t>
            </a:r>
            <a:endParaRPr lang="fr-FR" dirty="0"/>
          </a:p>
        </p:txBody>
      </p:sp>
      <p:sp>
        <p:nvSpPr>
          <p:cNvPr id="3" name="Espace réservé du contenu 2">
            <a:extLst>
              <a:ext uri="{FF2B5EF4-FFF2-40B4-BE49-F238E27FC236}">
                <a16:creationId xmlns:a16="http://schemas.microsoft.com/office/drawing/2014/main" id="{4F21E5B5-634A-6E6C-1AA5-AB202BA1085F}"/>
              </a:ext>
            </a:extLst>
          </p:cNvPr>
          <p:cNvSpPr>
            <a:spLocks noGrp="1"/>
          </p:cNvSpPr>
          <p:nvPr>
            <p:ph idx="1"/>
          </p:nvPr>
        </p:nvSpPr>
        <p:spPr/>
        <p:txBody>
          <a:bodyPr>
            <a:normAutofit/>
          </a:bodyPr>
          <a:lstStyle/>
          <a:p>
            <a:r>
              <a:rPr lang="en-US" sz="2000" dirty="0">
                <a:latin typeface="Gellix" panose="00000500000000000000" pitchFamily="2" charset="0"/>
              </a:rPr>
              <a:t>Conclusion on this theorical framework :</a:t>
            </a:r>
          </a:p>
          <a:p>
            <a:pPr marL="0" indent="0">
              <a:buNone/>
            </a:pPr>
            <a:r>
              <a:rPr lang="en-US" sz="2000" dirty="0">
                <a:latin typeface="Gellix" panose="00000500000000000000" pitchFamily="2" charset="0"/>
              </a:rPr>
              <a:t>From the study of audiences to that of producers (including questions of ownership and financing), from aesthetic and rhetorical approaches (genre, codes, etc.) to technical dimensions, from the analysis of discourse and representations to ideological questions, media literacy is finally a multidisciplinary approach that directly relates to the whole work on media communication. (translated quote from </a:t>
            </a:r>
            <a:r>
              <a:rPr lang="en-US" sz="2000" dirty="0" err="1">
                <a:latin typeface="Gellix" panose="00000500000000000000" pitchFamily="2" charset="0"/>
              </a:rPr>
              <a:t>Marlène</a:t>
            </a:r>
            <a:r>
              <a:rPr lang="en-US" sz="2000" dirty="0">
                <a:latin typeface="Gellix" panose="00000500000000000000" pitchFamily="2" charset="0"/>
              </a:rPr>
              <a:t> </a:t>
            </a:r>
            <a:r>
              <a:rPr lang="en-US" sz="2000" dirty="0" err="1">
                <a:latin typeface="Gellix" panose="00000500000000000000" pitchFamily="2" charset="0"/>
              </a:rPr>
              <a:t>Loicq</a:t>
            </a:r>
            <a:r>
              <a:rPr lang="en-US" sz="2000" dirty="0">
                <a:latin typeface="Gellix" panose="00000500000000000000" pitchFamily="2" charset="0"/>
              </a:rPr>
              <a:t>).</a:t>
            </a:r>
          </a:p>
          <a:p>
            <a:pPr marL="0" indent="0">
              <a:buNone/>
            </a:pPr>
            <a:endParaRPr lang="en-US" sz="2000" dirty="0">
              <a:latin typeface="Gellix" panose="00000500000000000000" pitchFamily="2" charset="0"/>
            </a:endParaRPr>
          </a:p>
          <a:p>
            <a:pPr marL="0" indent="0">
              <a:buNone/>
            </a:pPr>
            <a:r>
              <a:rPr lang="en-US" sz="2000" dirty="0">
                <a:latin typeface="Gellix" panose="00000500000000000000" pitchFamily="2" charset="0"/>
              </a:rPr>
              <a:t>My axiological position would be more on cultural studies, but, as David Buckingham points out, the limits of this approach is to be too much centered on the a priori abilities of the receptors and it also underestimates the effects of the media on young audiences, who may confuse reality with its representation by the media.</a:t>
            </a:r>
          </a:p>
        </p:txBody>
      </p:sp>
    </p:spTree>
    <p:extLst>
      <p:ext uri="{BB962C8B-B14F-4D97-AF65-F5344CB8AC3E}">
        <p14:creationId xmlns:p14="http://schemas.microsoft.com/office/powerpoint/2010/main" val="22955262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E01BBD6-810E-F0C2-A3A9-D96F4F8DB430}"/>
              </a:ext>
            </a:extLst>
          </p:cNvPr>
          <p:cNvSpPr>
            <a:spLocks noGrp="1"/>
          </p:cNvSpPr>
          <p:nvPr>
            <p:ph type="title"/>
          </p:nvPr>
        </p:nvSpPr>
        <p:spPr/>
        <p:txBody>
          <a:bodyPr/>
          <a:lstStyle/>
          <a:p>
            <a:r>
              <a:rPr lang="fr-FR" u="heavy" dirty="0">
                <a:solidFill>
                  <a:srgbClr val="000000"/>
                </a:solidFill>
                <a:uFill>
                  <a:solidFill>
                    <a:srgbClr val="FAB919"/>
                  </a:solidFill>
                </a:uFill>
                <a:latin typeface="Gellix SemiBold" panose="00000700000000000000" pitchFamily="2" charset="0"/>
              </a:rPr>
              <a:t>Discussion</a:t>
            </a:r>
            <a:endParaRPr lang="fr-FR" dirty="0"/>
          </a:p>
        </p:txBody>
      </p:sp>
      <p:sp>
        <p:nvSpPr>
          <p:cNvPr id="3" name="Espace réservé du contenu 2">
            <a:extLst>
              <a:ext uri="{FF2B5EF4-FFF2-40B4-BE49-F238E27FC236}">
                <a16:creationId xmlns:a16="http://schemas.microsoft.com/office/drawing/2014/main" id="{1223A874-A77E-4537-35E1-1033B14A9042}"/>
              </a:ext>
            </a:extLst>
          </p:cNvPr>
          <p:cNvSpPr>
            <a:spLocks noGrp="1"/>
          </p:cNvSpPr>
          <p:nvPr>
            <p:ph idx="1"/>
          </p:nvPr>
        </p:nvSpPr>
        <p:spPr>
          <a:xfrm>
            <a:off x="838200" y="1529778"/>
            <a:ext cx="10515600" cy="4647185"/>
          </a:xfrm>
        </p:spPr>
        <p:txBody>
          <a:bodyPr>
            <a:noAutofit/>
          </a:bodyPr>
          <a:lstStyle/>
          <a:p>
            <a:pPr algn="just">
              <a:lnSpc>
                <a:spcPct val="100000"/>
              </a:lnSpc>
            </a:pPr>
            <a:r>
              <a:rPr lang="fr-FR" sz="1800" dirty="0" err="1">
                <a:latin typeface="Gellix" panose="00000500000000000000" pitchFamily="2" charset="0"/>
              </a:rPr>
              <a:t>Nowadays</a:t>
            </a:r>
            <a:r>
              <a:rPr lang="fr-FR" sz="1800" dirty="0">
                <a:latin typeface="Gellix" panose="00000500000000000000" pitchFamily="2" charset="0"/>
              </a:rPr>
              <a:t>, the </a:t>
            </a:r>
            <a:r>
              <a:rPr lang="fr-FR" sz="1800" b="1" dirty="0" err="1">
                <a:latin typeface="Gellix" panose="00000500000000000000" pitchFamily="2" charset="0"/>
              </a:rPr>
              <a:t>protectionist</a:t>
            </a:r>
            <a:r>
              <a:rPr lang="fr-FR" sz="1800" b="1" dirty="0">
                <a:latin typeface="Gellix" panose="00000500000000000000" pitchFamily="2" charset="0"/>
              </a:rPr>
              <a:t> </a:t>
            </a:r>
            <a:r>
              <a:rPr lang="fr-FR" sz="1800" b="1" dirty="0" err="1">
                <a:latin typeface="Gellix" panose="00000500000000000000" pitchFamily="2" charset="0"/>
              </a:rPr>
              <a:t>approach</a:t>
            </a:r>
            <a:r>
              <a:rPr lang="fr-FR" sz="1800" b="1" dirty="0">
                <a:latin typeface="Gellix" panose="00000500000000000000" pitchFamily="2" charset="0"/>
              </a:rPr>
              <a:t> </a:t>
            </a:r>
            <a:r>
              <a:rPr lang="fr-FR" sz="1800" b="1" dirty="0" err="1">
                <a:latin typeface="Gellix" panose="00000500000000000000" pitchFamily="2" charset="0"/>
              </a:rPr>
              <a:t>remains</a:t>
            </a:r>
            <a:r>
              <a:rPr lang="fr-FR" sz="1800" b="1" dirty="0">
                <a:latin typeface="Gellix" panose="00000500000000000000" pitchFamily="2" charset="0"/>
              </a:rPr>
              <a:t> alive</a:t>
            </a:r>
            <a:r>
              <a:rPr lang="fr-FR" sz="1800" dirty="0">
                <a:latin typeface="Gellix" panose="00000500000000000000" pitchFamily="2" charset="0"/>
              </a:rPr>
              <a:t> in part of the </a:t>
            </a:r>
            <a:r>
              <a:rPr lang="fr-FR" sz="1800" dirty="0" err="1">
                <a:latin typeface="Gellix" panose="00000500000000000000" pitchFamily="2" charset="0"/>
              </a:rPr>
              <a:t>academic</a:t>
            </a:r>
            <a:r>
              <a:rPr lang="fr-FR" sz="1800" dirty="0">
                <a:latin typeface="Gellix" panose="00000500000000000000" pitchFamily="2" charset="0"/>
              </a:rPr>
              <a:t> </a:t>
            </a:r>
            <a:r>
              <a:rPr lang="fr-FR" sz="1800" dirty="0" err="1">
                <a:latin typeface="Gellix" panose="00000500000000000000" pitchFamily="2" charset="0"/>
              </a:rPr>
              <a:t>research</a:t>
            </a:r>
            <a:r>
              <a:rPr lang="fr-FR" sz="1800" dirty="0">
                <a:latin typeface="Gellix" panose="00000500000000000000" pitchFamily="2" charset="0"/>
              </a:rPr>
              <a:t>, </a:t>
            </a:r>
            <a:r>
              <a:rPr lang="fr-FR" sz="1800" dirty="0" err="1">
                <a:latin typeface="Gellix" panose="00000500000000000000" pitchFamily="2" charset="0"/>
              </a:rPr>
              <a:t>teachers</a:t>
            </a:r>
            <a:r>
              <a:rPr lang="fr-FR" sz="1800" dirty="0">
                <a:latin typeface="Gellix" panose="00000500000000000000" pitchFamily="2" charset="0"/>
              </a:rPr>
              <a:t>, parents and </a:t>
            </a:r>
            <a:r>
              <a:rPr lang="fr-FR" sz="1800" dirty="0" err="1">
                <a:latin typeface="Gellix" panose="00000500000000000000" pitchFamily="2" charset="0"/>
              </a:rPr>
              <a:t>politicians</a:t>
            </a:r>
            <a:r>
              <a:rPr lang="fr-FR" sz="1800" dirty="0">
                <a:latin typeface="Gellix" panose="00000500000000000000" pitchFamily="2" charset="0"/>
              </a:rPr>
              <a:t>, </a:t>
            </a:r>
            <a:r>
              <a:rPr lang="en-US" sz="1800" dirty="0">
                <a:latin typeface="Gellix" panose="00000500000000000000" pitchFamily="2" charset="0"/>
              </a:rPr>
              <a:t>who believe that the media contributes to cultural decline through the popular culture it conveys, and promote an </a:t>
            </a:r>
            <a:r>
              <a:rPr lang="en-US" sz="1800" b="1" dirty="0">
                <a:latin typeface="Gellix" panose="00000500000000000000" pitchFamily="2" charset="0"/>
              </a:rPr>
              <a:t>education against the media</a:t>
            </a:r>
            <a:r>
              <a:rPr lang="en-US" sz="1800" dirty="0">
                <a:latin typeface="Gellix" panose="00000500000000000000" pitchFamily="2" charset="0"/>
              </a:rPr>
              <a:t> for fragile audiences (</a:t>
            </a:r>
            <a:r>
              <a:rPr lang="fr-FR" sz="1800" dirty="0">
                <a:latin typeface="Gellix" panose="00000500000000000000" pitchFamily="2" charset="0"/>
              </a:rPr>
              <a:t>Catherine </a:t>
            </a:r>
            <a:r>
              <a:rPr lang="fr-FR" sz="1800" dirty="0" err="1">
                <a:latin typeface="Gellix" panose="00000500000000000000" pitchFamily="2" charset="0"/>
              </a:rPr>
              <a:t>Becchetti</a:t>
            </a:r>
            <a:r>
              <a:rPr lang="fr-FR" sz="1800" dirty="0">
                <a:latin typeface="Gellix" panose="00000500000000000000" pitchFamily="2" charset="0"/>
              </a:rPr>
              <a:t>-Bizot, 2008) </a:t>
            </a:r>
            <a:r>
              <a:rPr lang="fr-FR" sz="1800" dirty="0" err="1">
                <a:latin typeface="Gellix" panose="00000500000000000000" pitchFamily="2" charset="0"/>
              </a:rPr>
              <a:t>that</a:t>
            </a:r>
            <a:r>
              <a:rPr lang="fr-FR" sz="1800" dirty="0">
                <a:latin typeface="Gellix" panose="00000500000000000000" pitchFamily="2" charset="0"/>
              </a:rPr>
              <a:t> </a:t>
            </a:r>
            <a:r>
              <a:rPr lang="en-US" sz="1800" b="1" dirty="0">
                <a:latin typeface="Gellix" panose="00000500000000000000" pitchFamily="2" charset="0"/>
              </a:rPr>
              <a:t>flattens out differences </a:t>
            </a:r>
            <a:r>
              <a:rPr lang="en-US" sz="1800" dirty="0">
                <a:latin typeface="Gellix" panose="00000500000000000000" pitchFamily="2" charset="0"/>
              </a:rPr>
              <a:t>in individual perceptions (Jacques </a:t>
            </a:r>
            <a:r>
              <a:rPr lang="en-US" sz="1800" dirty="0" err="1">
                <a:latin typeface="Gellix" panose="00000500000000000000" pitchFamily="2" charset="0"/>
              </a:rPr>
              <a:t>Piette</a:t>
            </a:r>
            <a:r>
              <a:rPr lang="en-US" sz="1800" dirty="0">
                <a:latin typeface="Gellix" panose="00000500000000000000" pitchFamily="2" charset="0"/>
              </a:rPr>
              <a:t>, 1996).</a:t>
            </a:r>
          </a:p>
          <a:p>
            <a:pPr algn="just">
              <a:lnSpc>
                <a:spcPct val="100000"/>
              </a:lnSpc>
            </a:pPr>
            <a:r>
              <a:rPr lang="en-US" sz="1800" dirty="0">
                <a:latin typeface="Gellix" panose="00000500000000000000" pitchFamily="2" charset="0"/>
              </a:rPr>
              <a:t>It underlines the </a:t>
            </a:r>
            <a:r>
              <a:rPr lang="en-US" sz="1800" b="1" dirty="0">
                <a:latin typeface="Gellix" panose="00000500000000000000" pitchFamily="2" charset="0"/>
              </a:rPr>
              <a:t>risks of media environments </a:t>
            </a:r>
            <a:r>
              <a:rPr lang="en-US" sz="1800" dirty="0">
                <a:latin typeface="Gellix" panose="00000500000000000000" pitchFamily="2" charset="0"/>
              </a:rPr>
              <a:t>for populations considered as </a:t>
            </a:r>
            <a:r>
              <a:rPr lang="en-US" sz="1800" b="1" dirty="0">
                <a:latin typeface="Gellix" panose="00000500000000000000" pitchFamily="2" charset="0"/>
              </a:rPr>
              <a:t>vulnerable</a:t>
            </a:r>
            <a:r>
              <a:rPr lang="en-US" sz="1800" dirty="0">
                <a:latin typeface="Gellix" panose="00000500000000000000" pitchFamily="2" charset="0"/>
              </a:rPr>
              <a:t> (children, adolescents and minorities), particularly with regard to violence, sexuality and gender relations, anti-social </a:t>
            </a:r>
            <a:r>
              <a:rPr lang="en-US" sz="1800" dirty="0" err="1">
                <a:latin typeface="Gellix" panose="00000500000000000000" pitchFamily="2" charset="0"/>
              </a:rPr>
              <a:t>behaviour</a:t>
            </a:r>
            <a:r>
              <a:rPr lang="en-US" sz="1800" dirty="0">
                <a:latin typeface="Gellix" panose="00000500000000000000" pitchFamily="2" charset="0"/>
              </a:rPr>
              <a:t>, cultural and psychological influence on </a:t>
            </a:r>
            <a:r>
              <a:rPr lang="en-US" sz="1800" dirty="0" err="1">
                <a:latin typeface="Gellix" panose="00000500000000000000" pitchFamily="2" charset="0"/>
              </a:rPr>
              <a:t>behaviour</a:t>
            </a:r>
            <a:r>
              <a:rPr lang="en-US" sz="1800" dirty="0">
                <a:latin typeface="Gellix" panose="00000500000000000000" pitchFamily="2" charset="0"/>
              </a:rPr>
              <a:t>, attitudes and actions. The risks linked to the use of Web are media addiction, loss of a sense of reality, cyber-bullying and the blurring of the boundary between private and public life (Normand Landry, 2017).</a:t>
            </a:r>
          </a:p>
          <a:p>
            <a:pPr algn="just">
              <a:lnSpc>
                <a:spcPct val="100000"/>
              </a:lnSpc>
            </a:pPr>
            <a:r>
              <a:rPr lang="en-US" sz="1800" dirty="0">
                <a:latin typeface="Gellix" panose="00000500000000000000" pitchFamily="2" charset="0"/>
              </a:rPr>
              <a:t>When it comes to protecting young people in need of guidance, the effects attributed to the media </a:t>
            </a:r>
            <a:r>
              <a:rPr lang="en-US" sz="1800" b="1" dirty="0">
                <a:latin typeface="Gellix" panose="00000500000000000000" pitchFamily="2" charset="0"/>
              </a:rPr>
              <a:t>by adults </a:t>
            </a:r>
            <a:r>
              <a:rPr lang="en-US" sz="1800" dirty="0">
                <a:latin typeface="Gellix" panose="00000500000000000000" pitchFamily="2" charset="0"/>
              </a:rPr>
              <a:t>seem indeed to be multiplied, with defensive speeches denouncing the violence of media images, pornography, advertising, horror films or online video games (David Buckingham, 2010), but some images can effectively cause </a:t>
            </a:r>
            <a:r>
              <a:rPr lang="en-US" sz="1800" b="1" dirty="0">
                <a:latin typeface="Gellix" panose="00000500000000000000" pitchFamily="2" charset="0"/>
              </a:rPr>
              <a:t>stress and strong emotions</a:t>
            </a:r>
            <a:r>
              <a:rPr lang="en-US" sz="1800" dirty="0">
                <a:latin typeface="Gellix" panose="00000500000000000000" pitchFamily="2" charset="0"/>
              </a:rPr>
              <a:t> in children (</a:t>
            </a:r>
            <a:r>
              <a:rPr lang="fr-FR" sz="1800" dirty="0">
                <a:latin typeface="Gellix" panose="00000500000000000000" pitchFamily="2" charset="0"/>
              </a:rPr>
              <a:t>Serge Tisseron, 2000) and </a:t>
            </a:r>
            <a:r>
              <a:rPr lang="fr-FR" sz="1800" dirty="0" err="1">
                <a:latin typeface="Gellix" panose="00000500000000000000" pitchFamily="2" charset="0"/>
              </a:rPr>
              <a:t>television</a:t>
            </a:r>
            <a:r>
              <a:rPr lang="fr-FR" sz="1800" dirty="0">
                <a:latin typeface="Gellix" panose="00000500000000000000" pitchFamily="2" charset="0"/>
              </a:rPr>
              <a:t> </a:t>
            </a:r>
            <a:r>
              <a:rPr lang="fr-FR" sz="1800" dirty="0" err="1">
                <a:latin typeface="Gellix" panose="00000500000000000000" pitchFamily="2" charset="0"/>
              </a:rPr>
              <a:t>shapes</a:t>
            </a:r>
            <a:r>
              <a:rPr lang="fr-FR" sz="1800" dirty="0">
                <a:latin typeface="Gellix" panose="00000500000000000000" pitchFamily="2" charset="0"/>
              </a:rPr>
              <a:t> </a:t>
            </a:r>
            <a:r>
              <a:rPr lang="fr-FR" sz="1800" dirty="0" err="1">
                <a:latin typeface="Gellix" panose="00000500000000000000" pitchFamily="2" charset="0"/>
              </a:rPr>
              <a:t>children's</a:t>
            </a:r>
            <a:r>
              <a:rPr lang="fr-FR" sz="1800" dirty="0">
                <a:latin typeface="Gellix" panose="00000500000000000000" pitchFamily="2" charset="0"/>
              </a:rPr>
              <a:t> </a:t>
            </a:r>
            <a:r>
              <a:rPr lang="fr-FR" sz="1800" dirty="0" err="1">
                <a:latin typeface="Gellix" panose="00000500000000000000" pitchFamily="2" charset="0"/>
              </a:rPr>
              <a:t>lives</a:t>
            </a:r>
            <a:r>
              <a:rPr lang="fr-FR" sz="1800" dirty="0">
                <a:latin typeface="Gellix" panose="00000500000000000000" pitchFamily="2" charset="0"/>
              </a:rPr>
              <a:t> </a:t>
            </a:r>
            <a:r>
              <a:rPr lang="en-US" sz="1800" dirty="0">
                <a:latin typeface="Gellix" panose="00000500000000000000" pitchFamily="2" charset="0"/>
              </a:rPr>
              <a:t>and provokes an action on their emotions, which can lead to a conscious or unconscious </a:t>
            </a:r>
            <a:r>
              <a:rPr lang="en-US" sz="1800" b="1" dirty="0">
                <a:latin typeface="Gellix" panose="00000500000000000000" pitchFamily="2" charset="0"/>
              </a:rPr>
              <a:t>mimetic act </a:t>
            </a:r>
            <a:r>
              <a:rPr lang="fr-FR" sz="1800" dirty="0">
                <a:latin typeface="Gellix" panose="00000500000000000000" pitchFamily="2" charset="0"/>
              </a:rPr>
              <a:t>(Liliane Lurçat, 1995).</a:t>
            </a:r>
          </a:p>
        </p:txBody>
      </p:sp>
    </p:spTree>
    <p:extLst>
      <p:ext uri="{BB962C8B-B14F-4D97-AF65-F5344CB8AC3E}">
        <p14:creationId xmlns:p14="http://schemas.microsoft.com/office/powerpoint/2010/main" val="306308823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68725C0-87A9-1DB7-98A5-56FB7C801F1E}"/>
              </a:ext>
            </a:extLst>
          </p:cNvPr>
          <p:cNvSpPr>
            <a:spLocks noGrp="1"/>
          </p:cNvSpPr>
          <p:nvPr>
            <p:ph type="title"/>
          </p:nvPr>
        </p:nvSpPr>
        <p:spPr/>
        <p:txBody>
          <a:bodyPr/>
          <a:lstStyle/>
          <a:p>
            <a:r>
              <a:rPr lang="fr-FR" u="heavy" dirty="0">
                <a:solidFill>
                  <a:srgbClr val="000000"/>
                </a:solidFill>
                <a:uFill>
                  <a:solidFill>
                    <a:srgbClr val="FAB919"/>
                  </a:solidFill>
                </a:uFill>
                <a:latin typeface="Gellix SemiBold" panose="00000700000000000000" pitchFamily="2" charset="0"/>
              </a:rPr>
              <a:t>Discussion</a:t>
            </a:r>
            <a:endParaRPr lang="fr-FR" dirty="0"/>
          </a:p>
        </p:txBody>
      </p:sp>
      <p:sp>
        <p:nvSpPr>
          <p:cNvPr id="3" name="Espace réservé du contenu 2">
            <a:extLst>
              <a:ext uri="{FF2B5EF4-FFF2-40B4-BE49-F238E27FC236}">
                <a16:creationId xmlns:a16="http://schemas.microsoft.com/office/drawing/2014/main" id="{10F14B3B-2A9B-8E94-AAC5-BE72E742C220}"/>
              </a:ext>
            </a:extLst>
          </p:cNvPr>
          <p:cNvSpPr>
            <a:spLocks noGrp="1"/>
          </p:cNvSpPr>
          <p:nvPr>
            <p:ph idx="1"/>
          </p:nvPr>
        </p:nvSpPr>
        <p:spPr/>
        <p:txBody>
          <a:bodyPr>
            <a:noAutofit/>
          </a:bodyPr>
          <a:lstStyle/>
          <a:p>
            <a:pPr algn="just">
              <a:lnSpc>
                <a:spcPct val="100000"/>
              </a:lnSpc>
            </a:pPr>
            <a:r>
              <a:rPr lang="en-US" sz="2000" dirty="0">
                <a:latin typeface="Gellix" panose="00000500000000000000" pitchFamily="2" charset="0"/>
              </a:rPr>
              <a:t>The risk of becoming </a:t>
            </a:r>
            <a:r>
              <a:rPr lang="en-US" sz="2000" b="1" dirty="0">
                <a:latin typeface="Gellix" panose="00000500000000000000" pitchFamily="2" charset="0"/>
              </a:rPr>
              <a:t>desensitized</a:t>
            </a:r>
            <a:r>
              <a:rPr lang="en-US" sz="2000" dirty="0">
                <a:latin typeface="Gellix" panose="00000500000000000000" pitchFamily="2" charset="0"/>
              </a:rPr>
              <a:t> to the repetitive nature of the news, which exposes human suffering, can on the contrary lead to </a:t>
            </a:r>
            <a:r>
              <a:rPr lang="en-US" sz="2000" b="1" dirty="0">
                <a:latin typeface="Gellix" panose="00000500000000000000" pitchFamily="2" charset="0"/>
              </a:rPr>
              <a:t>indifference</a:t>
            </a:r>
            <a:r>
              <a:rPr lang="en-US" sz="2000" dirty="0">
                <a:latin typeface="Gellix" panose="00000500000000000000" pitchFamily="2" charset="0"/>
              </a:rPr>
              <a:t> or situations of withdrawal or even </a:t>
            </a:r>
            <a:r>
              <a:rPr lang="en-US" sz="2000" b="1" dirty="0">
                <a:latin typeface="Gellix" panose="00000500000000000000" pitchFamily="2" charset="0"/>
              </a:rPr>
              <a:t>social anomie</a:t>
            </a:r>
            <a:r>
              <a:rPr lang="en-US" sz="2000" dirty="0">
                <a:latin typeface="Gellix" panose="00000500000000000000" pitchFamily="2" charset="0"/>
              </a:rPr>
              <a:t> (Jacques </a:t>
            </a:r>
            <a:r>
              <a:rPr lang="en-US" sz="2000" dirty="0" err="1">
                <a:latin typeface="Gellix" panose="00000500000000000000" pitchFamily="2" charset="0"/>
              </a:rPr>
              <a:t>Gonnet</a:t>
            </a:r>
            <a:r>
              <a:rPr lang="en-US" sz="2000" dirty="0">
                <a:latin typeface="Gellix" panose="00000500000000000000" pitchFamily="2" charset="0"/>
              </a:rPr>
              <a:t>, 1999).</a:t>
            </a:r>
          </a:p>
          <a:p>
            <a:pPr algn="just">
              <a:lnSpc>
                <a:spcPct val="100000"/>
              </a:lnSpc>
            </a:pPr>
            <a:endParaRPr lang="en-US" sz="2000" dirty="0">
              <a:latin typeface="Gellix" panose="00000500000000000000" pitchFamily="2" charset="0"/>
            </a:endParaRPr>
          </a:p>
          <a:p>
            <a:pPr algn="just">
              <a:lnSpc>
                <a:spcPct val="100000"/>
              </a:lnSpc>
            </a:pPr>
            <a:r>
              <a:rPr lang="en-US" sz="2000" dirty="0">
                <a:latin typeface="Gellix" panose="00000500000000000000" pitchFamily="2" charset="0"/>
              </a:rPr>
              <a:t>For this protectionist approach, the main objective of MIL is to arm vulnerable people, who are supposedly </a:t>
            </a:r>
            <a:r>
              <a:rPr lang="en-US" sz="2000" b="1" dirty="0">
                <a:latin typeface="Gellix" panose="00000500000000000000" pitchFamily="2" charset="0"/>
              </a:rPr>
              <a:t>naïve and passive</a:t>
            </a:r>
            <a:r>
              <a:rPr lang="en-US" sz="2000" dirty="0">
                <a:latin typeface="Gellix" panose="00000500000000000000" pitchFamily="2" charset="0"/>
              </a:rPr>
              <a:t>, in the face of a media environment with which they are in constant contact (</a:t>
            </a:r>
            <a:r>
              <a:rPr lang="fr-FR" sz="2000" dirty="0">
                <a:latin typeface="Gellix" panose="00000500000000000000" pitchFamily="2" charset="0"/>
              </a:rPr>
              <a:t>Sabine </a:t>
            </a:r>
            <a:r>
              <a:rPr lang="fr-FR" sz="2000" dirty="0" err="1">
                <a:latin typeface="Gellix" panose="00000500000000000000" pitchFamily="2" charset="0"/>
              </a:rPr>
              <a:t>Bosler</a:t>
            </a:r>
            <a:r>
              <a:rPr lang="fr-FR" sz="2000" dirty="0">
                <a:latin typeface="Gellix" panose="00000500000000000000" pitchFamily="2" charset="0"/>
              </a:rPr>
              <a:t> </a:t>
            </a:r>
            <a:r>
              <a:rPr lang="fr-FR" sz="2000" i="1" dirty="0">
                <a:latin typeface="Gellix" panose="00000500000000000000" pitchFamily="2" charset="0"/>
              </a:rPr>
              <a:t>et al.</a:t>
            </a:r>
            <a:r>
              <a:rPr lang="fr-FR" sz="2000" dirty="0">
                <a:latin typeface="Gellix" panose="00000500000000000000" pitchFamily="2" charset="0"/>
              </a:rPr>
              <a:t>, 2021). </a:t>
            </a:r>
          </a:p>
          <a:p>
            <a:pPr algn="just">
              <a:lnSpc>
                <a:spcPct val="100000"/>
              </a:lnSpc>
            </a:pPr>
            <a:endParaRPr lang="en-US" sz="2000" dirty="0">
              <a:latin typeface="Gellix" panose="00000500000000000000" pitchFamily="2" charset="0"/>
            </a:endParaRPr>
          </a:p>
          <a:p>
            <a:pPr algn="just">
              <a:lnSpc>
                <a:spcPct val="100000"/>
              </a:lnSpc>
            </a:pPr>
            <a:r>
              <a:rPr lang="en-US" sz="2000" dirty="0">
                <a:latin typeface="Gellix" panose="00000500000000000000" pitchFamily="2" charset="0"/>
              </a:rPr>
              <a:t>By </a:t>
            </a:r>
            <a:r>
              <a:rPr lang="en-US" sz="2000" b="1" dirty="0">
                <a:latin typeface="Gellix" panose="00000500000000000000" pitchFamily="2" charset="0"/>
              </a:rPr>
              <a:t>valuing the so-called traditional media </a:t>
            </a:r>
            <a:r>
              <a:rPr lang="en-US" sz="2000" dirty="0">
                <a:latin typeface="Gellix" panose="00000500000000000000" pitchFamily="2" charset="0"/>
              </a:rPr>
              <a:t>and general culture, this approach contributes to disseminating a very negative conception of the </a:t>
            </a:r>
            <a:r>
              <a:rPr lang="en-US" sz="2000" b="1" dirty="0">
                <a:latin typeface="Gellix" panose="00000500000000000000" pitchFamily="2" charset="0"/>
              </a:rPr>
              <a:t>redistribution of power and values </a:t>
            </a:r>
            <a:r>
              <a:rPr lang="en-US" sz="2000" dirty="0">
                <a:latin typeface="Gellix" panose="00000500000000000000" pitchFamily="2" charset="0"/>
              </a:rPr>
              <a:t>permitted  by the digital world. The secret aim of MIL would thus to </a:t>
            </a:r>
            <a:r>
              <a:rPr lang="en-US" sz="2000" b="1" dirty="0">
                <a:latin typeface="Gellix" panose="00000500000000000000" pitchFamily="2" charset="0"/>
              </a:rPr>
              <a:t>frame juvenile practices and representations </a:t>
            </a:r>
            <a:r>
              <a:rPr lang="en-US" sz="2000" dirty="0">
                <a:latin typeface="Gellix" panose="00000500000000000000" pitchFamily="2" charset="0"/>
              </a:rPr>
              <a:t>that worry adults (Amandine </a:t>
            </a:r>
            <a:r>
              <a:rPr lang="en-US" sz="2000" dirty="0" err="1">
                <a:latin typeface="Gellix" panose="00000500000000000000" pitchFamily="2" charset="0"/>
              </a:rPr>
              <a:t>Kervella</a:t>
            </a:r>
            <a:r>
              <a:rPr lang="en-US" sz="2000" dirty="0">
                <a:latin typeface="Gellix" panose="00000500000000000000" pitchFamily="2" charset="0"/>
              </a:rPr>
              <a:t>, 2021).</a:t>
            </a:r>
            <a:endParaRPr lang="fr-FR" sz="2000" dirty="0">
              <a:latin typeface="Gellix" panose="00000500000000000000" pitchFamily="2" charset="0"/>
            </a:endParaRPr>
          </a:p>
        </p:txBody>
      </p:sp>
    </p:spTree>
    <p:extLst>
      <p:ext uri="{BB962C8B-B14F-4D97-AF65-F5344CB8AC3E}">
        <p14:creationId xmlns:p14="http://schemas.microsoft.com/office/powerpoint/2010/main" val="56995399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C5EE08-711B-EE47-7BFD-CA9FA726B605}"/>
              </a:ext>
            </a:extLst>
          </p:cNvPr>
          <p:cNvSpPr>
            <a:spLocks noGrp="1"/>
          </p:cNvSpPr>
          <p:nvPr>
            <p:ph type="title"/>
          </p:nvPr>
        </p:nvSpPr>
        <p:spPr/>
        <p:txBody>
          <a:bodyPr/>
          <a:lstStyle/>
          <a:p>
            <a:r>
              <a:rPr lang="fr-FR" u="heavy" dirty="0">
                <a:solidFill>
                  <a:srgbClr val="000000"/>
                </a:solidFill>
                <a:uFill>
                  <a:solidFill>
                    <a:srgbClr val="FAB919"/>
                  </a:solidFill>
                </a:uFill>
                <a:latin typeface="Gellix SemiBold" panose="00000700000000000000" pitchFamily="2" charset="0"/>
              </a:rPr>
              <a:t>Discussion</a:t>
            </a:r>
            <a:endParaRPr lang="fr-FR" dirty="0"/>
          </a:p>
        </p:txBody>
      </p:sp>
      <p:sp>
        <p:nvSpPr>
          <p:cNvPr id="3" name="Espace réservé du contenu 2">
            <a:extLst>
              <a:ext uri="{FF2B5EF4-FFF2-40B4-BE49-F238E27FC236}">
                <a16:creationId xmlns:a16="http://schemas.microsoft.com/office/drawing/2014/main" id="{C0CFAA34-8788-EDAD-41D4-2195E8F4D497}"/>
              </a:ext>
            </a:extLst>
          </p:cNvPr>
          <p:cNvSpPr>
            <a:spLocks noGrp="1"/>
          </p:cNvSpPr>
          <p:nvPr>
            <p:ph idx="1"/>
          </p:nvPr>
        </p:nvSpPr>
        <p:spPr/>
        <p:txBody>
          <a:bodyPr>
            <a:normAutofit/>
          </a:bodyPr>
          <a:lstStyle/>
          <a:p>
            <a:pPr algn="just">
              <a:lnSpc>
                <a:spcPct val="100000"/>
              </a:lnSpc>
            </a:pPr>
            <a:r>
              <a:rPr lang="en-US" sz="2000" dirty="0">
                <a:latin typeface="Gellix" panose="00000500000000000000" pitchFamily="2" charset="0"/>
              </a:rPr>
              <a:t>On the other side of the prism, the emancipatory approach seeks to develop </a:t>
            </a:r>
            <a:r>
              <a:rPr lang="en-US" sz="2000" b="1" dirty="0">
                <a:latin typeface="Gellix" panose="00000500000000000000" pitchFamily="2" charset="0"/>
              </a:rPr>
              <a:t>new skills </a:t>
            </a:r>
            <a:r>
              <a:rPr lang="en-US" sz="2000" dirty="0">
                <a:latin typeface="Gellix" panose="00000500000000000000" pitchFamily="2" charset="0"/>
              </a:rPr>
              <a:t>in participants, with a pedagogy starting from the learners’ informational practices, in a self-esteem dynamic, and, in some cases, in the perspective of a collective commitment and an </a:t>
            </a:r>
            <a:r>
              <a:rPr lang="en-US" sz="2000" b="1" dirty="0">
                <a:latin typeface="Gellix" panose="00000500000000000000" pitchFamily="2" charset="0"/>
              </a:rPr>
              <a:t>action of social transformation</a:t>
            </a:r>
            <a:r>
              <a:rPr lang="en-US" sz="2000" dirty="0">
                <a:latin typeface="Gellix" panose="00000500000000000000" pitchFamily="2" charset="0"/>
              </a:rPr>
              <a:t> (Amandine </a:t>
            </a:r>
            <a:r>
              <a:rPr lang="en-US" sz="2000" dirty="0" err="1">
                <a:latin typeface="Gellix" panose="00000500000000000000" pitchFamily="2" charset="0"/>
              </a:rPr>
              <a:t>Kervella</a:t>
            </a:r>
            <a:r>
              <a:rPr lang="en-US" sz="2000" dirty="0">
                <a:latin typeface="Gellix" panose="00000500000000000000" pitchFamily="2" charset="0"/>
              </a:rPr>
              <a:t>, 2021).</a:t>
            </a:r>
          </a:p>
          <a:p>
            <a:pPr marL="0" indent="0" algn="just">
              <a:lnSpc>
                <a:spcPct val="100000"/>
              </a:lnSpc>
              <a:buNone/>
            </a:pPr>
            <a:endParaRPr lang="en-US" sz="2000" dirty="0">
              <a:latin typeface="Gellix" panose="00000500000000000000" pitchFamily="2" charset="0"/>
            </a:endParaRPr>
          </a:p>
          <a:p>
            <a:pPr algn="just">
              <a:lnSpc>
                <a:spcPct val="100000"/>
              </a:lnSpc>
            </a:pPr>
            <a:r>
              <a:rPr lang="en-US" sz="2000" dirty="0">
                <a:latin typeface="Gellix" panose="00000500000000000000" pitchFamily="2" charset="0"/>
              </a:rPr>
              <a:t>Faced with the plethora of non-hierarchical and sometimes unverified information on the Web, where </a:t>
            </a:r>
            <a:r>
              <a:rPr lang="en-US" sz="2000" b="1" dirty="0">
                <a:latin typeface="Gellix" panose="00000500000000000000" pitchFamily="2" charset="0"/>
              </a:rPr>
              <a:t>fake news </a:t>
            </a:r>
            <a:r>
              <a:rPr lang="en-US" sz="2000" dirty="0">
                <a:latin typeface="Gellix" panose="00000500000000000000" pitchFamily="2" charset="0"/>
              </a:rPr>
              <a:t>can be amplified by </a:t>
            </a:r>
            <a:r>
              <a:rPr lang="en-US" sz="2000" b="1" dirty="0">
                <a:latin typeface="Gellix" panose="00000500000000000000" pitchFamily="2" charset="0"/>
              </a:rPr>
              <a:t>algorithms</a:t>
            </a:r>
            <a:r>
              <a:rPr lang="en-US" sz="2000" dirty="0">
                <a:latin typeface="Gellix" panose="00000500000000000000" pitchFamily="2" charset="0"/>
              </a:rPr>
              <a:t> and where users' data are used for commercial purposes, MIL may thus respond to theses new challenges by developing </a:t>
            </a:r>
            <a:r>
              <a:rPr lang="en-US" sz="2000" b="1" dirty="0">
                <a:latin typeface="Gellix" panose="00000500000000000000" pitchFamily="2" charset="0"/>
              </a:rPr>
              <a:t>critical thinking, intellectual autonomy </a:t>
            </a:r>
            <a:r>
              <a:rPr lang="en-US" sz="2000" dirty="0">
                <a:latin typeface="Gellix" panose="00000500000000000000" pitchFamily="2" charset="0"/>
              </a:rPr>
              <a:t>and</a:t>
            </a:r>
            <a:r>
              <a:rPr lang="en-US" sz="2000" b="1" dirty="0">
                <a:latin typeface="Gellix" panose="00000500000000000000" pitchFamily="2" charset="0"/>
              </a:rPr>
              <a:t> creative media practice</a:t>
            </a:r>
            <a:r>
              <a:rPr lang="en-US" sz="2000" dirty="0">
                <a:latin typeface="Gellix" panose="00000500000000000000" pitchFamily="2" charset="0"/>
              </a:rPr>
              <a:t>.</a:t>
            </a:r>
          </a:p>
        </p:txBody>
      </p:sp>
    </p:spTree>
    <p:extLst>
      <p:ext uri="{BB962C8B-B14F-4D97-AF65-F5344CB8AC3E}">
        <p14:creationId xmlns:p14="http://schemas.microsoft.com/office/powerpoint/2010/main" val="134977725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45098B-4DCB-DA7F-1C27-D2A3A2A51067}"/>
              </a:ext>
            </a:extLst>
          </p:cNvPr>
          <p:cNvSpPr>
            <a:spLocks noGrp="1"/>
          </p:cNvSpPr>
          <p:nvPr>
            <p:ph type="title"/>
          </p:nvPr>
        </p:nvSpPr>
        <p:spPr>
          <a:xfrm>
            <a:off x="838200" y="365125"/>
            <a:ext cx="10515600" cy="869965"/>
          </a:xfrm>
        </p:spPr>
        <p:txBody>
          <a:bodyPr/>
          <a:lstStyle/>
          <a:p>
            <a:r>
              <a:rPr lang="fr-FR" u="heavy" dirty="0" err="1">
                <a:solidFill>
                  <a:srgbClr val="000000"/>
                </a:solidFill>
                <a:uFill>
                  <a:solidFill>
                    <a:srgbClr val="FAB919"/>
                  </a:solidFill>
                </a:uFill>
                <a:latin typeface="Gellix SemiBold" panose="00000700000000000000" pitchFamily="2" charset="0"/>
              </a:rPr>
              <a:t>Provisional</a:t>
            </a:r>
            <a:r>
              <a:rPr lang="fr-FR" u="heavy" dirty="0">
                <a:solidFill>
                  <a:srgbClr val="000000"/>
                </a:solidFill>
                <a:uFill>
                  <a:solidFill>
                    <a:srgbClr val="FAB919"/>
                  </a:solidFill>
                </a:uFill>
                <a:latin typeface="Gellix SemiBold" panose="00000700000000000000" pitchFamily="2" charset="0"/>
              </a:rPr>
              <a:t> </a:t>
            </a:r>
            <a:r>
              <a:rPr lang="fr-FR" u="heavy" dirty="0" err="1">
                <a:solidFill>
                  <a:srgbClr val="000000"/>
                </a:solidFill>
                <a:uFill>
                  <a:solidFill>
                    <a:srgbClr val="FAB919"/>
                  </a:solidFill>
                </a:uFill>
                <a:latin typeface="Gellix SemiBold" panose="00000700000000000000" pitchFamily="2" charset="0"/>
              </a:rPr>
              <a:t>hypothesis</a:t>
            </a:r>
            <a:endParaRPr lang="fr-FR" dirty="0"/>
          </a:p>
        </p:txBody>
      </p:sp>
      <p:sp>
        <p:nvSpPr>
          <p:cNvPr id="3" name="Espace réservé du contenu 2">
            <a:extLst>
              <a:ext uri="{FF2B5EF4-FFF2-40B4-BE49-F238E27FC236}">
                <a16:creationId xmlns:a16="http://schemas.microsoft.com/office/drawing/2014/main" id="{51E30329-7538-2AA6-0D4F-E36B8A02BAE0}"/>
              </a:ext>
            </a:extLst>
          </p:cNvPr>
          <p:cNvSpPr>
            <a:spLocks noGrp="1"/>
          </p:cNvSpPr>
          <p:nvPr>
            <p:ph idx="1"/>
          </p:nvPr>
        </p:nvSpPr>
        <p:spPr>
          <a:xfrm>
            <a:off x="838200" y="1326098"/>
            <a:ext cx="10515600" cy="4850866"/>
          </a:xfrm>
        </p:spPr>
        <p:txBody>
          <a:bodyPr>
            <a:noAutofit/>
          </a:bodyPr>
          <a:lstStyle/>
          <a:p>
            <a:pPr marL="228600" indent="-228600" algn="just">
              <a:lnSpc>
                <a:spcPct val="120000"/>
              </a:lnSpc>
            </a:pPr>
            <a:r>
              <a:rPr lang="en-US" sz="1800" dirty="0">
                <a:effectLst/>
                <a:latin typeface="Gellix" panose="00000500000000000000" pitchFamily="2" charset="0"/>
                <a:ea typeface="Calibri" panose="020F0502020204030204" pitchFamily="34" charset="0"/>
                <a:cs typeface="Times New Roman" panose="02020603050405020304" pitchFamily="18" charset="0"/>
              </a:rPr>
              <a:t>To develop critical thinking and intellectual autonomy in audiences, professional journalists </a:t>
            </a:r>
            <a:r>
              <a:rPr lang="fr-FR" sz="1800" dirty="0">
                <a:solidFill>
                  <a:srgbClr val="000000"/>
                </a:solidFill>
                <a:effectLst/>
                <a:latin typeface="Gellix" panose="00000500000000000000" pitchFamily="2" charset="0"/>
                <a:ea typeface="Calibri" panose="020F0502020204030204" pitchFamily="34" charset="0"/>
                <a:cs typeface="Gellix" panose="00000500000000000000" pitchFamily="2" charset="0"/>
              </a:rPr>
              <a:t>can </a:t>
            </a:r>
            <a:r>
              <a:rPr lang="fr-FR" sz="18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work</a:t>
            </a:r>
            <a:r>
              <a:rPr lang="fr-FR" sz="1800" dirty="0">
                <a:solidFill>
                  <a:srgbClr val="000000"/>
                </a:solidFill>
                <a:effectLst/>
                <a:latin typeface="Gellix" panose="00000500000000000000" pitchFamily="2" charset="0"/>
                <a:ea typeface="Calibri" panose="020F0502020204030204" pitchFamily="34" charset="0"/>
                <a:cs typeface="Gellix" panose="00000500000000000000" pitchFamily="2" charset="0"/>
              </a:rPr>
              <a:t> on </a:t>
            </a:r>
            <a:r>
              <a:rPr lang="fr-FR" sz="1800" b="1"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evaluating</a:t>
            </a:r>
            <a:r>
              <a:rPr lang="fr-FR" sz="1800" b="1" dirty="0">
                <a:solidFill>
                  <a:srgbClr val="000000"/>
                </a:solidFill>
                <a:effectLst/>
                <a:latin typeface="Gellix" panose="00000500000000000000" pitchFamily="2" charset="0"/>
                <a:ea typeface="Calibri" panose="020F0502020204030204" pitchFamily="34" charset="0"/>
                <a:cs typeface="Gellix" panose="00000500000000000000" pitchFamily="2" charset="0"/>
              </a:rPr>
              <a:t> the </a:t>
            </a:r>
            <a:r>
              <a:rPr lang="fr-FR" sz="1800" b="1"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reliability</a:t>
            </a:r>
            <a:r>
              <a:rPr lang="fr-FR" sz="1800" b="1" dirty="0">
                <a:solidFill>
                  <a:srgbClr val="000000"/>
                </a:solidFill>
                <a:effectLst/>
                <a:latin typeface="Gellix" panose="00000500000000000000" pitchFamily="2" charset="0"/>
                <a:ea typeface="Calibri" panose="020F0502020204030204" pitchFamily="34" charset="0"/>
                <a:cs typeface="Gellix" panose="00000500000000000000" pitchFamily="2" charset="0"/>
              </a:rPr>
              <a:t> of information</a:t>
            </a:r>
            <a:r>
              <a:rPr lang="fr-FR" sz="1800" dirty="0">
                <a:solidFill>
                  <a:srgbClr val="000000"/>
                </a:solidFill>
                <a:effectLst/>
                <a:latin typeface="Gellix" panose="00000500000000000000" pitchFamily="2" charset="0"/>
                <a:ea typeface="Calibri" panose="020F0502020204030204" pitchFamily="34" charset="0"/>
                <a:cs typeface="Gellix" panose="00000500000000000000" pitchFamily="2" charset="0"/>
              </a:rPr>
              <a:t>, to help </a:t>
            </a:r>
            <a:r>
              <a:rPr lang="fr-FR" sz="18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learners</a:t>
            </a:r>
            <a:r>
              <a:rPr lang="fr-FR" sz="1800" dirty="0">
                <a:solidFill>
                  <a:srgbClr val="000000"/>
                </a:solidFill>
                <a:effectLst/>
                <a:latin typeface="Gellix" panose="00000500000000000000" pitchFamily="2" charset="0"/>
                <a:ea typeface="Calibri" panose="020F0502020204030204" pitchFamily="34" charset="0"/>
                <a:cs typeface="Gellix" panose="00000500000000000000" pitchFamily="2" charset="0"/>
              </a:rPr>
              <a:t> </a:t>
            </a:r>
            <a:r>
              <a:rPr lang="fr-FR" sz="18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distinguish</a:t>
            </a:r>
            <a:r>
              <a:rPr lang="fr-FR" sz="1800" dirty="0">
                <a:solidFill>
                  <a:srgbClr val="000000"/>
                </a:solidFill>
                <a:effectLst/>
                <a:latin typeface="Gellix" panose="00000500000000000000" pitchFamily="2" charset="0"/>
                <a:ea typeface="Calibri" panose="020F0502020204030204" pitchFamily="34" charset="0"/>
                <a:cs typeface="Gellix" panose="00000500000000000000" pitchFamily="2" charset="0"/>
              </a:rPr>
              <a:t> </a:t>
            </a:r>
            <a:r>
              <a:rPr lang="fr-FR" sz="18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facts</a:t>
            </a:r>
            <a:r>
              <a:rPr lang="fr-FR" sz="1800" dirty="0">
                <a:solidFill>
                  <a:srgbClr val="000000"/>
                </a:solidFill>
                <a:effectLst/>
                <a:latin typeface="Gellix" panose="00000500000000000000" pitchFamily="2" charset="0"/>
                <a:ea typeface="Calibri" panose="020F0502020204030204" pitchFamily="34" charset="0"/>
                <a:cs typeface="Gellix" panose="00000500000000000000" pitchFamily="2" charset="0"/>
              </a:rPr>
              <a:t> and </a:t>
            </a:r>
            <a:r>
              <a:rPr lang="fr-FR" sz="18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interpretations</a:t>
            </a:r>
            <a:r>
              <a:rPr lang="fr-FR" sz="1800" dirty="0">
                <a:solidFill>
                  <a:srgbClr val="000000"/>
                </a:solidFill>
                <a:effectLst/>
                <a:latin typeface="Gellix" panose="00000500000000000000" pitchFamily="2" charset="0"/>
                <a:ea typeface="Calibri" panose="020F0502020204030204" pitchFamily="34" charset="0"/>
                <a:cs typeface="Gellix" panose="00000500000000000000" pitchFamily="2" charset="0"/>
              </a:rPr>
              <a:t>. </a:t>
            </a:r>
            <a:r>
              <a:rPr lang="fr-FR" sz="1800" dirty="0" err="1">
                <a:solidFill>
                  <a:srgbClr val="000000"/>
                </a:solidFill>
                <a:latin typeface="Gellix" panose="00000500000000000000" pitchFamily="2" charset="0"/>
                <a:ea typeface="Calibri" panose="020F0502020204030204" pitchFamily="34" charset="0"/>
                <a:cs typeface="Gellix" panose="00000500000000000000" pitchFamily="2" charset="0"/>
              </a:rPr>
              <a:t>They</a:t>
            </a:r>
            <a:r>
              <a:rPr lang="fr-FR" sz="1800" dirty="0">
                <a:solidFill>
                  <a:srgbClr val="000000"/>
                </a:solidFill>
                <a:latin typeface="Gellix" panose="00000500000000000000" pitchFamily="2" charset="0"/>
                <a:ea typeface="Calibri" panose="020F0502020204030204" pitchFamily="34" charset="0"/>
                <a:cs typeface="Gellix" panose="00000500000000000000" pitchFamily="2" charset="0"/>
              </a:rPr>
              <a:t> </a:t>
            </a:r>
            <a:r>
              <a:rPr lang="fr-FR" sz="1800" dirty="0" err="1">
                <a:solidFill>
                  <a:srgbClr val="000000"/>
                </a:solidFill>
                <a:latin typeface="Gellix" panose="00000500000000000000" pitchFamily="2" charset="0"/>
                <a:ea typeface="Calibri" panose="020F0502020204030204" pitchFamily="34" charset="0"/>
                <a:cs typeface="Gellix" panose="00000500000000000000" pitchFamily="2" charset="0"/>
              </a:rPr>
              <a:t>may</a:t>
            </a:r>
            <a:r>
              <a:rPr lang="fr-FR" sz="1800" dirty="0">
                <a:solidFill>
                  <a:srgbClr val="000000"/>
                </a:solidFill>
                <a:latin typeface="Gellix" panose="00000500000000000000" pitchFamily="2" charset="0"/>
                <a:ea typeface="Calibri" panose="020F0502020204030204" pitchFamily="34" charset="0"/>
                <a:cs typeface="Gellix" panose="00000500000000000000" pitchFamily="2" charset="0"/>
              </a:rPr>
              <a:t> </a:t>
            </a:r>
            <a:r>
              <a:rPr lang="fr-FR" sz="1800" dirty="0" err="1">
                <a:solidFill>
                  <a:srgbClr val="000000"/>
                </a:solidFill>
                <a:latin typeface="Gellix" panose="00000500000000000000" pitchFamily="2" charset="0"/>
                <a:ea typeface="Calibri" panose="020F0502020204030204" pitchFamily="34" charset="0"/>
                <a:cs typeface="Gellix" panose="00000500000000000000" pitchFamily="2" charset="0"/>
              </a:rPr>
              <a:t>also</a:t>
            </a:r>
            <a:r>
              <a:rPr lang="fr-FR" sz="1800" dirty="0">
                <a:solidFill>
                  <a:srgbClr val="000000"/>
                </a:solidFill>
                <a:latin typeface="Gellix" panose="00000500000000000000" pitchFamily="2" charset="0"/>
                <a:ea typeface="Calibri" panose="020F0502020204030204" pitchFamily="34" charset="0"/>
                <a:cs typeface="Gellix" panose="00000500000000000000" pitchFamily="2" charset="0"/>
              </a:rPr>
              <a:t> </a:t>
            </a:r>
            <a:r>
              <a:rPr lang="fr-FR" sz="18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adopt</a:t>
            </a:r>
            <a:r>
              <a:rPr lang="fr-FR" sz="1800" dirty="0">
                <a:solidFill>
                  <a:srgbClr val="000000"/>
                </a:solidFill>
                <a:effectLst/>
                <a:latin typeface="Gellix" panose="00000500000000000000" pitchFamily="2" charset="0"/>
                <a:ea typeface="Calibri" panose="020F0502020204030204" pitchFamily="34" charset="0"/>
                <a:cs typeface="Gellix" panose="00000500000000000000" pitchFamily="2" charset="0"/>
              </a:rPr>
              <a:t> a </a:t>
            </a:r>
            <a:r>
              <a:rPr lang="fr-FR" sz="1800" b="1"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reflective</a:t>
            </a:r>
            <a:r>
              <a:rPr lang="fr-FR" sz="1800" b="1" dirty="0">
                <a:solidFill>
                  <a:srgbClr val="000000"/>
                </a:solidFill>
                <a:effectLst/>
                <a:latin typeface="Gellix" panose="00000500000000000000" pitchFamily="2" charset="0"/>
                <a:ea typeface="Calibri" panose="020F0502020204030204" pitchFamily="34" charset="0"/>
                <a:cs typeface="Gellix" panose="00000500000000000000" pitchFamily="2" charset="0"/>
              </a:rPr>
              <a:t> </a:t>
            </a:r>
            <a:r>
              <a:rPr lang="fr-FR" sz="1800" b="1"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approach</a:t>
            </a:r>
            <a:r>
              <a:rPr lang="fr-FR" sz="1800" b="1" dirty="0">
                <a:solidFill>
                  <a:srgbClr val="000000"/>
                </a:solidFill>
                <a:effectLst/>
                <a:latin typeface="Gellix" panose="00000500000000000000" pitchFamily="2" charset="0"/>
                <a:ea typeface="Calibri" panose="020F0502020204030204" pitchFamily="34" charset="0"/>
                <a:cs typeface="Gellix" panose="00000500000000000000" pitchFamily="2" charset="0"/>
              </a:rPr>
              <a:t> to </a:t>
            </a:r>
            <a:r>
              <a:rPr lang="fr-FR" sz="1800" b="1"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their</a:t>
            </a:r>
            <a:r>
              <a:rPr lang="fr-FR" sz="1800" b="1" dirty="0">
                <a:solidFill>
                  <a:srgbClr val="000000"/>
                </a:solidFill>
                <a:effectLst/>
                <a:latin typeface="Gellix" panose="00000500000000000000" pitchFamily="2" charset="0"/>
                <a:ea typeface="Calibri" panose="020F0502020204030204" pitchFamily="34" charset="0"/>
                <a:cs typeface="Gellix" panose="00000500000000000000" pitchFamily="2" charset="0"/>
              </a:rPr>
              <a:t> </a:t>
            </a:r>
            <a:r>
              <a:rPr lang="fr-FR" sz="1800" b="1"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own</a:t>
            </a:r>
            <a:r>
              <a:rPr lang="fr-FR" sz="1800" b="1" dirty="0">
                <a:solidFill>
                  <a:srgbClr val="000000"/>
                </a:solidFill>
                <a:effectLst/>
                <a:latin typeface="Gellix" panose="00000500000000000000" pitchFamily="2" charset="0"/>
                <a:ea typeface="Calibri" panose="020F0502020204030204" pitchFamily="34" charset="0"/>
                <a:cs typeface="Gellix" panose="00000500000000000000" pitchFamily="2" charset="0"/>
              </a:rPr>
              <a:t> media </a:t>
            </a:r>
            <a:r>
              <a:rPr lang="fr-FR" sz="1800" b="1"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consumption</a:t>
            </a:r>
            <a:r>
              <a:rPr lang="fr-FR" sz="1800" dirty="0">
                <a:solidFill>
                  <a:srgbClr val="000000"/>
                </a:solidFill>
                <a:effectLst/>
                <a:latin typeface="Gellix" panose="00000500000000000000" pitchFamily="2" charset="0"/>
                <a:ea typeface="Calibri" panose="020F0502020204030204" pitchFamily="34" charset="0"/>
                <a:cs typeface="Gellix" panose="00000500000000000000" pitchFamily="2" charset="0"/>
              </a:rPr>
              <a:t> patterns, as </a:t>
            </a:r>
            <a:r>
              <a:rPr lang="fr-FR" sz="18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may</a:t>
            </a:r>
            <a:r>
              <a:rPr lang="fr-FR" sz="1800" dirty="0">
                <a:solidFill>
                  <a:srgbClr val="000000"/>
                </a:solidFill>
                <a:effectLst/>
                <a:latin typeface="Gellix" panose="00000500000000000000" pitchFamily="2" charset="0"/>
                <a:ea typeface="Calibri" panose="020F0502020204030204" pitchFamily="34" charset="0"/>
                <a:cs typeface="Gellix" panose="00000500000000000000" pitchFamily="2" charset="0"/>
              </a:rPr>
              <a:t> </a:t>
            </a:r>
            <a:r>
              <a:rPr lang="fr-FR" sz="18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educators</a:t>
            </a:r>
            <a:r>
              <a:rPr lang="fr-FR" sz="1800" dirty="0">
                <a:solidFill>
                  <a:srgbClr val="000000"/>
                </a:solidFill>
                <a:effectLst/>
                <a:latin typeface="Gellix" panose="00000500000000000000" pitchFamily="2" charset="0"/>
                <a:ea typeface="Calibri" panose="020F0502020204030204" pitchFamily="34" charset="0"/>
                <a:cs typeface="Gellix" panose="00000500000000000000" pitchFamily="2" charset="0"/>
              </a:rPr>
              <a:t>. </a:t>
            </a:r>
            <a:r>
              <a:rPr lang="en-US" sz="1800" dirty="0">
                <a:effectLst/>
                <a:latin typeface="Gellix" panose="00000500000000000000" pitchFamily="2" charset="0"/>
                <a:ea typeface="Calibri" panose="020F0502020204030204" pitchFamily="34" charset="0"/>
                <a:cs typeface="Times New Roman" panose="02020603050405020304" pitchFamily="18" charset="0"/>
              </a:rPr>
              <a:t>This clarification of one's own judgments, attitudes and values with regard to the media would make it possible to avoid or reduce the risks of imposing one's own partisan judgments on learners </a:t>
            </a:r>
            <a:r>
              <a:rPr lang="fr-FR" sz="1800" dirty="0">
                <a:solidFill>
                  <a:srgbClr val="000000"/>
                </a:solidFill>
                <a:effectLst/>
                <a:latin typeface="Gellix" panose="00000500000000000000" pitchFamily="2" charset="0"/>
                <a:ea typeface="Calibri" panose="020F0502020204030204" pitchFamily="34" charset="0"/>
                <a:cs typeface="Gellix" panose="00000500000000000000" pitchFamily="2" charset="0"/>
              </a:rPr>
              <a:t>(Laurence Corroy, 2021).</a:t>
            </a:r>
          </a:p>
          <a:p>
            <a:pPr marL="228600" indent="-228600" algn="just">
              <a:lnSpc>
                <a:spcPct val="120000"/>
              </a:lnSpc>
            </a:pPr>
            <a:r>
              <a:rPr lang="en-US" sz="1800" dirty="0">
                <a:solidFill>
                  <a:srgbClr val="000000"/>
                </a:solidFill>
                <a:latin typeface="Gellix" panose="00000500000000000000" pitchFamily="2" charset="0"/>
                <a:ea typeface="Calibri" panose="020F0502020204030204" pitchFamily="34" charset="0"/>
                <a:cs typeface="MinionPro-Regular"/>
              </a:rPr>
              <a:t>T</a:t>
            </a:r>
            <a:r>
              <a:rPr lang="en-US" sz="1800" dirty="0">
                <a:solidFill>
                  <a:srgbClr val="000000"/>
                </a:solidFill>
                <a:effectLst/>
                <a:latin typeface="Gellix" panose="00000500000000000000" pitchFamily="2" charset="0"/>
                <a:ea typeface="Calibri" panose="020F0502020204030204" pitchFamily="34" charset="0"/>
                <a:cs typeface="MinionPro-Regular"/>
              </a:rPr>
              <a:t>he intervention of journalists with students and adults could represent a way of finding </a:t>
            </a:r>
            <a:r>
              <a:rPr lang="en-US" sz="1800" b="1" dirty="0">
                <a:solidFill>
                  <a:srgbClr val="000000"/>
                </a:solidFill>
                <a:effectLst/>
                <a:latin typeface="Gellix" panose="00000500000000000000" pitchFamily="2" charset="0"/>
                <a:ea typeface="Calibri" panose="020F0502020204030204" pitchFamily="34" charset="0"/>
                <a:cs typeface="MinionPro-Regular"/>
              </a:rPr>
              <a:t>meaning for the profession</a:t>
            </a:r>
            <a:r>
              <a:rPr lang="en-US" sz="1800" dirty="0">
                <a:solidFill>
                  <a:srgbClr val="000000"/>
                </a:solidFill>
                <a:effectLst/>
                <a:latin typeface="Gellix" panose="00000500000000000000" pitchFamily="2" charset="0"/>
                <a:ea typeface="Calibri" panose="020F0502020204030204" pitchFamily="34" charset="0"/>
                <a:cs typeface="MinionPro-Regular"/>
              </a:rPr>
              <a:t>, in a constraining economic system, by dialoguing with the audiences that are the furthest from the traditional media. This posture, combined with pedagogical practices focused on journalistic creation and production, would reflect a desire to give learners the means for a </a:t>
            </a:r>
            <a:r>
              <a:rPr lang="en-US" sz="1800" b="1" dirty="0">
                <a:solidFill>
                  <a:srgbClr val="000000"/>
                </a:solidFill>
                <a:effectLst/>
                <a:latin typeface="Gellix" panose="00000500000000000000" pitchFamily="2" charset="0"/>
                <a:ea typeface="Calibri" panose="020F0502020204030204" pitchFamily="34" charset="0"/>
                <a:cs typeface="MinionPro-Regular"/>
              </a:rPr>
              <a:t>critical appropriation of the journalistic process</a:t>
            </a:r>
            <a:r>
              <a:rPr lang="en-US" sz="1800" dirty="0">
                <a:solidFill>
                  <a:srgbClr val="000000"/>
                </a:solidFill>
                <a:effectLst/>
                <a:latin typeface="Gellix" panose="00000500000000000000" pitchFamily="2" charset="0"/>
                <a:ea typeface="Calibri" panose="020F0502020204030204" pitchFamily="34" charset="0"/>
                <a:cs typeface="MinionPro-Regular"/>
              </a:rPr>
              <a:t>.</a:t>
            </a:r>
          </a:p>
          <a:p>
            <a:pPr marL="228600" indent="-228600" algn="just">
              <a:lnSpc>
                <a:spcPct val="120000"/>
              </a:lnSpc>
            </a:pPr>
            <a:r>
              <a:rPr lang="en-US" sz="1800" dirty="0">
                <a:solidFill>
                  <a:srgbClr val="000000"/>
                </a:solidFill>
                <a:effectLst/>
                <a:latin typeface="Gellix" panose="00000500000000000000" pitchFamily="2" charset="0"/>
                <a:ea typeface="Calibri" panose="020F0502020204030204" pitchFamily="34" charset="0"/>
                <a:cs typeface="MinionPro-Regular"/>
              </a:rPr>
              <a:t>Nevertheless, faced with their ambition to defend the democratic role of their profession, it could prove difficult for journalists to engage themselves in a critical analysis of the functioning of the media.</a:t>
            </a:r>
            <a:endParaRPr lang="fr-FR" sz="1800" dirty="0">
              <a:effectLst/>
              <a:latin typeface="Gellix" panose="00000500000000000000"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9165201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D73CF7-A0F2-7D58-C107-710C4B933442}"/>
              </a:ext>
            </a:extLst>
          </p:cNvPr>
          <p:cNvSpPr>
            <a:spLocks noGrp="1"/>
          </p:cNvSpPr>
          <p:nvPr>
            <p:ph type="title"/>
          </p:nvPr>
        </p:nvSpPr>
        <p:spPr/>
        <p:txBody>
          <a:bodyPr/>
          <a:lstStyle/>
          <a:p>
            <a:r>
              <a:rPr lang="fr-FR" u="heavy" dirty="0" err="1">
                <a:solidFill>
                  <a:srgbClr val="000000"/>
                </a:solidFill>
                <a:uFill>
                  <a:solidFill>
                    <a:srgbClr val="FAB919"/>
                  </a:solidFill>
                </a:uFill>
                <a:latin typeface="Gellix SemiBold" panose="00000700000000000000" pitchFamily="2" charset="0"/>
              </a:rPr>
              <a:t>Usefullness</a:t>
            </a:r>
            <a:endParaRPr lang="fr-FR" dirty="0"/>
          </a:p>
        </p:txBody>
      </p:sp>
      <p:sp>
        <p:nvSpPr>
          <p:cNvPr id="3" name="Espace réservé du contenu 2">
            <a:extLst>
              <a:ext uri="{FF2B5EF4-FFF2-40B4-BE49-F238E27FC236}">
                <a16:creationId xmlns:a16="http://schemas.microsoft.com/office/drawing/2014/main" id="{DD2A1C14-3186-8A4C-E5B5-29F60568797D}"/>
              </a:ext>
            </a:extLst>
          </p:cNvPr>
          <p:cNvSpPr>
            <a:spLocks noGrp="1"/>
          </p:cNvSpPr>
          <p:nvPr>
            <p:ph idx="1"/>
          </p:nvPr>
        </p:nvSpPr>
        <p:spPr/>
        <p:txBody>
          <a:bodyPr>
            <a:normAutofit/>
          </a:bodyPr>
          <a:lstStyle/>
          <a:p>
            <a:pPr marL="0" indent="0" algn="just">
              <a:lnSpc>
                <a:spcPct val="100000"/>
              </a:lnSpc>
              <a:buNone/>
            </a:pP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Understand</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journalists</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viewpoints</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and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positionning</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in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existing</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educational</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systems</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and set up new actions to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further</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develop</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the effective participation of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journalists</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in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such</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systems</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for :</a:t>
            </a:r>
          </a:p>
          <a:p>
            <a:pPr marL="0" indent="0" algn="just">
              <a:lnSpc>
                <a:spcPct val="100000"/>
              </a:lnSpc>
              <a:buNone/>
            </a:pPr>
            <a:endParaRPr lang="fr-FR" sz="2000" dirty="0">
              <a:solidFill>
                <a:srgbClr val="000000"/>
              </a:solidFill>
              <a:effectLst/>
              <a:latin typeface="MinionPro-Regular"/>
              <a:ea typeface="Calibri" panose="020F0502020204030204" pitchFamily="34" charset="0"/>
              <a:cs typeface="MinionPro-Regular"/>
            </a:endParaRPr>
          </a:p>
          <a:p>
            <a:pPr lvl="1" algn="just">
              <a:lnSpc>
                <a:spcPct val="100000"/>
              </a:lnSpc>
            </a:pPr>
            <a:r>
              <a:rPr lang="fr-FR" sz="2000" b="1" dirty="0">
                <a:solidFill>
                  <a:srgbClr val="000000"/>
                </a:solidFill>
                <a:effectLst/>
                <a:latin typeface="Gellix" panose="00000500000000000000" pitchFamily="2" charset="0"/>
                <a:ea typeface="Calibri" panose="020F0502020204030204" pitchFamily="34" charset="0"/>
                <a:cs typeface="Gellix" panose="00000500000000000000" pitchFamily="2" charset="0"/>
              </a:rPr>
              <a:t>French-</a:t>
            </a:r>
            <a:r>
              <a:rPr lang="fr-FR" sz="2000" b="1"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speaking</a:t>
            </a:r>
            <a:r>
              <a:rPr lang="fr-FR" sz="2000" b="1" dirty="0">
                <a:solidFill>
                  <a:srgbClr val="000000"/>
                </a:solidFill>
                <a:effectLst/>
                <a:latin typeface="Gellix" panose="00000500000000000000" pitchFamily="2" charset="0"/>
                <a:ea typeface="Calibri" panose="020F0502020204030204" pitchFamily="34" charset="0"/>
                <a:cs typeface="Gellix" panose="00000500000000000000" pitchFamily="2" charset="0"/>
              </a:rPr>
              <a:t> </a:t>
            </a:r>
            <a:r>
              <a:rPr lang="fr-FR" sz="2000" b="1"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Swiss</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a:t>
            </a:r>
            <a:r>
              <a:rPr lang="fr-FR" sz="2000" b="1" dirty="0">
                <a:solidFill>
                  <a:srgbClr val="000000"/>
                </a:solidFill>
                <a:effectLst/>
                <a:latin typeface="Gellix" panose="00000500000000000000" pitchFamily="2" charset="0"/>
                <a:ea typeface="Calibri" panose="020F0502020204030204" pitchFamily="34" charset="0"/>
                <a:cs typeface="Gellix" panose="00000500000000000000" pitchFamily="2" charset="0"/>
              </a:rPr>
              <a:t>media</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industry</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a:t>
            </a:r>
            <a:endParaRPr lang="fr-FR" sz="2000" dirty="0">
              <a:solidFill>
                <a:srgbClr val="000000"/>
              </a:solidFill>
              <a:effectLst/>
              <a:latin typeface="MinionPro-Regular"/>
              <a:ea typeface="Calibri" panose="020F0502020204030204" pitchFamily="34" charset="0"/>
              <a:cs typeface="MinionPro-Regular"/>
            </a:endParaRPr>
          </a:p>
          <a:p>
            <a:pPr lvl="1" algn="just">
              <a:lnSpc>
                <a:spcPct val="100000"/>
              </a:lnSpc>
            </a:pPr>
            <a:r>
              <a:rPr lang="fr-FR" sz="2000" b="1"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political</a:t>
            </a:r>
            <a:r>
              <a:rPr lang="fr-FR" sz="2000" b="1" dirty="0">
                <a:solidFill>
                  <a:srgbClr val="000000"/>
                </a:solidFill>
                <a:effectLst/>
                <a:latin typeface="Gellix" panose="00000500000000000000" pitchFamily="2" charset="0"/>
                <a:ea typeface="Calibri" panose="020F0502020204030204" pitchFamily="34" charset="0"/>
                <a:cs typeface="Gellix" panose="00000500000000000000" pitchFamily="2" charset="0"/>
              </a:rPr>
              <a:t> institutions</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such</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as the Intercantonal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Conference</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on Public Education for French-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speaking</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Switzerland</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and Ticino (CIIP),</a:t>
            </a:r>
            <a:endParaRPr lang="fr-FR" sz="2000" dirty="0">
              <a:solidFill>
                <a:srgbClr val="000000"/>
              </a:solidFill>
              <a:effectLst/>
              <a:latin typeface="MinionPro-Regular"/>
              <a:ea typeface="Calibri" panose="020F0502020204030204" pitchFamily="34" charset="0"/>
              <a:cs typeface="MinionPro-Regular"/>
            </a:endParaRPr>
          </a:p>
          <a:p>
            <a:pPr lvl="1" algn="just">
              <a:lnSpc>
                <a:spcPct val="100000"/>
              </a:lnSpc>
            </a:pPr>
            <a:r>
              <a:rPr lang="fr-FR" sz="2000" b="1" dirty="0">
                <a:solidFill>
                  <a:srgbClr val="000000"/>
                </a:solidFill>
                <a:effectLst/>
                <a:latin typeface="Gellix" panose="00000500000000000000" pitchFamily="2" charset="0"/>
                <a:ea typeface="Calibri" panose="020F0502020204030204" pitchFamily="34" charset="0"/>
                <a:cs typeface="Gellix" panose="00000500000000000000" pitchFamily="2" charset="0"/>
              </a:rPr>
              <a:t>MIL </a:t>
            </a:r>
            <a:r>
              <a:rPr lang="fr-FR" sz="2000" b="1"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trainers</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especially</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those</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who</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work</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in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pedagogical</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colleges</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(HEP),</a:t>
            </a:r>
            <a:endParaRPr lang="fr-FR" sz="2000" dirty="0">
              <a:solidFill>
                <a:srgbClr val="000000"/>
              </a:solidFill>
              <a:effectLst/>
              <a:latin typeface="MinionPro-Regular"/>
              <a:ea typeface="Calibri" panose="020F0502020204030204" pitchFamily="34" charset="0"/>
              <a:cs typeface="MinionPro-Regular"/>
            </a:endParaRPr>
          </a:p>
          <a:p>
            <a:pPr lvl="1">
              <a:lnSpc>
                <a:spcPct val="100000"/>
              </a:lnSpc>
              <a:spcAft>
                <a:spcPts val="800"/>
              </a:spcAft>
            </a:pPr>
            <a:r>
              <a:rPr lang="fr-FR" sz="2000" b="1" dirty="0">
                <a:solidFill>
                  <a:srgbClr val="000000"/>
                </a:solidFill>
                <a:effectLst/>
                <a:latin typeface="Gellix" panose="00000500000000000000" pitchFamily="2" charset="0"/>
                <a:ea typeface="Calibri" panose="020F0502020204030204" pitchFamily="34" charset="0"/>
                <a:cs typeface="Gellix" panose="00000500000000000000" pitchFamily="2" charset="0"/>
              </a:rPr>
              <a:t>future </a:t>
            </a:r>
            <a:r>
              <a:rPr lang="fr-FR" sz="2000" b="1"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journalists</a:t>
            </a:r>
            <a:r>
              <a:rPr lang="fr-FR" sz="2000" b="1" dirty="0">
                <a:solidFill>
                  <a:srgbClr val="000000"/>
                </a:solidFill>
                <a:effectLst/>
                <a:latin typeface="Gellix" panose="00000500000000000000" pitchFamily="2" charset="0"/>
                <a:ea typeface="Calibri" panose="020F0502020204030204" pitchFamily="34" charset="0"/>
                <a:cs typeface="Gellix" panose="00000500000000000000" pitchFamily="2" charset="0"/>
              </a:rPr>
              <a:t> </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at the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Academy</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of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Journalism</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and Media.</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2972658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29915F2-F1EA-243A-7945-699549253040}"/>
              </a:ext>
            </a:extLst>
          </p:cNvPr>
          <p:cNvSpPr>
            <a:spLocks noGrp="1"/>
          </p:cNvSpPr>
          <p:nvPr>
            <p:ph type="title"/>
          </p:nvPr>
        </p:nvSpPr>
        <p:spPr>
          <a:xfrm>
            <a:off x="838200" y="365126"/>
            <a:ext cx="10515600" cy="986974"/>
          </a:xfrm>
        </p:spPr>
        <p:txBody>
          <a:bodyPr/>
          <a:lstStyle/>
          <a:p>
            <a:r>
              <a:rPr lang="fr-FR" sz="4400" b="0" u="heavy" dirty="0">
                <a:solidFill>
                  <a:srgbClr val="000000"/>
                </a:solidFill>
                <a:effectLst/>
                <a:uFill>
                  <a:solidFill>
                    <a:srgbClr val="FAB919"/>
                  </a:solidFill>
                </a:uFill>
                <a:latin typeface="Gellix SemiBold" panose="00000700000000000000" pitchFamily="2" charset="0"/>
                <a:ea typeface="Calibri" panose="020F0502020204030204" pitchFamily="34" charset="0"/>
                <a:cs typeface="Gellix SemiBold" panose="00000700000000000000" pitchFamily="2" charset="0"/>
              </a:rPr>
              <a:t>To </a:t>
            </a:r>
            <a:r>
              <a:rPr lang="fr-FR" sz="4400" b="0" u="heavy" dirty="0" err="1">
                <a:solidFill>
                  <a:srgbClr val="000000"/>
                </a:solidFill>
                <a:effectLst/>
                <a:uFill>
                  <a:solidFill>
                    <a:srgbClr val="FAB919"/>
                  </a:solidFill>
                </a:uFill>
                <a:latin typeface="Gellix SemiBold" panose="00000700000000000000" pitchFamily="2" charset="0"/>
                <a:ea typeface="Calibri" panose="020F0502020204030204" pitchFamily="34" charset="0"/>
                <a:cs typeface="Gellix SemiBold" panose="00000700000000000000" pitchFamily="2" charset="0"/>
              </a:rPr>
              <a:t>introduce</a:t>
            </a:r>
            <a:r>
              <a:rPr lang="fr-FR" sz="4400" b="0" u="heavy" dirty="0">
                <a:solidFill>
                  <a:srgbClr val="000000"/>
                </a:solidFill>
                <a:effectLst/>
                <a:uFill>
                  <a:solidFill>
                    <a:srgbClr val="FAB919"/>
                  </a:solidFill>
                </a:uFill>
                <a:latin typeface="Gellix SemiBold" panose="00000700000000000000" pitchFamily="2" charset="0"/>
                <a:ea typeface="Calibri" panose="020F0502020204030204" pitchFamily="34" charset="0"/>
                <a:cs typeface="Gellix SemiBold" panose="00000700000000000000" pitchFamily="2" charset="0"/>
              </a:rPr>
              <a:t> </a:t>
            </a:r>
            <a:r>
              <a:rPr lang="fr-FR" sz="4400" b="0" u="heavy" dirty="0" err="1">
                <a:solidFill>
                  <a:srgbClr val="000000"/>
                </a:solidFill>
                <a:effectLst/>
                <a:uFill>
                  <a:solidFill>
                    <a:srgbClr val="FAB919"/>
                  </a:solidFill>
                </a:uFill>
                <a:latin typeface="Gellix SemiBold" panose="00000700000000000000" pitchFamily="2" charset="0"/>
                <a:ea typeface="Calibri" panose="020F0502020204030204" pitchFamily="34" charset="0"/>
                <a:cs typeface="Gellix SemiBold" panose="00000700000000000000" pitchFamily="2" charset="0"/>
              </a:rPr>
              <a:t>myself</a:t>
            </a:r>
            <a:endParaRPr lang="fr-FR" b="1" dirty="0">
              <a:latin typeface="Gellix" panose="00000500000000000000" pitchFamily="2" charset="0"/>
            </a:endParaRPr>
          </a:p>
        </p:txBody>
      </p:sp>
      <p:sp>
        <p:nvSpPr>
          <p:cNvPr id="3" name="Espace réservé du contenu 2">
            <a:extLst>
              <a:ext uri="{FF2B5EF4-FFF2-40B4-BE49-F238E27FC236}">
                <a16:creationId xmlns:a16="http://schemas.microsoft.com/office/drawing/2014/main" id="{36516AAD-5296-AA22-F327-01BC890CE25D}"/>
              </a:ext>
            </a:extLst>
          </p:cNvPr>
          <p:cNvSpPr>
            <a:spLocks noGrp="1"/>
          </p:cNvSpPr>
          <p:nvPr>
            <p:ph idx="1"/>
          </p:nvPr>
        </p:nvSpPr>
        <p:spPr>
          <a:xfrm>
            <a:off x="838200" y="1486424"/>
            <a:ext cx="10515600" cy="5006450"/>
          </a:xfrm>
        </p:spPr>
        <p:txBody>
          <a:bodyPr>
            <a:noAutofit/>
          </a:bodyPr>
          <a:lstStyle/>
          <a:p>
            <a:pPr algn="just">
              <a:lnSpc>
                <a:spcPct val="100000"/>
              </a:lnSpc>
              <a:spcAft>
                <a:spcPts val="800"/>
              </a:spcAft>
            </a:pPr>
            <a:r>
              <a:rPr lang="fr-FR" sz="2000" dirty="0">
                <a:effectLst/>
                <a:latin typeface="Gellix" panose="00000500000000000000" pitchFamily="2" charset="0"/>
                <a:ea typeface="Calibri" panose="020F0502020204030204" pitchFamily="34" charset="0"/>
                <a:cs typeface="Times New Roman" panose="02020603050405020304" pitchFamily="18" charset="0"/>
              </a:rPr>
              <a:t>Julien Perrot, PhD assistant at the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Academy</a:t>
            </a:r>
            <a:r>
              <a:rPr lang="fr-FR" sz="2000" dirty="0">
                <a:effectLst/>
                <a:latin typeface="Gellix" panose="00000500000000000000" pitchFamily="2" charset="0"/>
                <a:ea typeface="Calibri" panose="020F0502020204030204" pitchFamily="34" charset="0"/>
                <a:cs typeface="Times New Roman" panose="02020603050405020304" pitchFamily="18" charset="0"/>
              </a:rPr>
              <a:t> of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Journalism</a:t>
            </a:r>
            <a:r>
              <a:rPr lang="fr-FR" sz="2000" dirty="0">
                <a:effectLst/>
                <a:latin typeface="Gellix" panose="00000500000000000000" pitchFamily="2" charset="0"/>
                <a:ea typeface="Calibri" panose="020F0502020204030204" pitchFamily="34" charset="0"/>
                <a:cs typeface="Times New Roman" panose="02020603050405020304" pitchFamily="18" charset="0"/>
              </a:rPr>
              <a:t> and Media,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University</a:t>
            </a:r>
            <a:r>
              <a:rPr lang="fr-FR" sz="2000" dirty="0">
                <a:effectLst/>
                <a:latin typeface="Gellix" panose="00000500000000000000" pitchFamily="2" charset="0"/>
                <a:ea typeface="Calibri" panose="020F0502020204030204" pitchFamily="34" charset="0"/>
                <a:cs typeface="Times New Roman" panose="02020603050405020304" pitchFamily="18" charset="0"/>
              </a:rPr>
              <a:t> of Neuchâtel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Switzerland</a:t>
            </a:r>
            <a:r>
              <a:rPr lang="fr-FR" sz="2000" dirty="0">
                <a:effectLst/>
                <a:latin typeface="Gellix" panose="00000500000000000000" pitchFamily="2" charset="0"/>
                <a:ea typeface="Calibri" panose="020F0502020204030204" pitchFamily="34" charset="0"/>
                <a:cs typeface="Times New Roman" panose="02020603050405020304" pitchFamily="18" charset="0"/>
              </a:rPr>
              <a:t>).</a:t>
            </a:r>
          </a:p>
          <a:p>
            <a:pPr algn="just">
              <a:lnSpc>
                <a:spcPct val="100000"/>
              </a:lnSpc>
              <a:spcAft>
                <a:spcPts val="800"/>
              </a:spcAft>
            </a:pPr>
            <a:r>
              <a:rPr lang="fr-FR" sz="2000" dirty="0" err="1">
                <a:latin typeface="Gellix" panose="00000500000000000000" pitchFamily="2" charset="0"/>
                <a:ea typeface="Calibri" panose="020F0502020204030204" pitchFamily="34" charset="0"/>
                <a:cs typeface="Times New Roman" panose="02020603050405020304" pitchFamily="18" charset="0"/>
              </a:rPr>
              <a:t>Within</a:t>
            </a:r>
            <a:r>
              <a:rPr lang="fr-FR" sz="2000" dirty="0">
                <a:latin typeface="Gellix" panose="00000500000000000000" pitchFamily="2" charset="0"/>
                <a:ea typeface="Calibri" panose="020F0502020204030204" pitchFamily="34" charset="0"/>
                <a:cs typeface="Times New Roman" panose="02020603050405020304" pitchFamily="18" charset="0"/>
              </a:rPr>
              <a:t> the chair of Digital </a:t>
            </a:r>
            <a:r>
              <a:rPr lang="fr-FR" sz="2000" dirty="0" err="1">
                <a:latin typeface="Gellix" panose="00000500000000000000" pitchFamily="2" charset="0"/>
                <a:ea typeface="Calibri" panose="020F0502020204030204" pitchFamily="34" charset="0"/>
                <a:cs typeface="Times New Roman" panose="02020603050405020304" pitchFamily="18" charset="0"/>
              </a:rPr>
              <a:t>Journalism</a:t>
            </a:r>
            <a:r>
              <a:rPr lang="fr-FR" sz="2000" dirty="0">
                <a:latin typeface="Gellix" panose="00000500000000000000" pitchFamily="2" charset="0"/>
                <a:ea typeface="Calibri" panose="020F0502020204030204" pitchFamily="34" charset="0"/>
                <a:cs typeface="Times New Roman" panose="02020603050405020304" pitchFamily="18" charset="0"/>
              </a:rPr>
              <a:t>, </a:t>
            </a:r>
            <a:r>
              <a:rPr lang="fr-FR" sz="2000" dirty="0" err="1">
                <a:latin typeface="Gellix" panose="00000500000000000000" pitchFamily="2" charset="0"/>
                <a:ea typeface="Calibri" panose="020F0502020204030204" pitchFamily="34" charset="0"/>
                <a:cs typeface="Times New Roman" panose="02020603050405020304" pitchFamily="18" charset="0"/>
              </a:rPr>
              <a:t>my</a:t>
            </a:r>
            <a:r>
              <a:rPr lang="fr-FR" sz="2000" dirty="0">
                <a:latin typeface="Gellix" panose="00000500000000000000" pitchFamily="2" charset="0"/>
                <a:ea typeface="Calibri" panose="020F0502020204030204" pitchFamily="34" charset="0"/>
                <a:cs typeface="Times New Roman" panose="02020603050405020304" pitchFamily="18" charset="0"/>
              </a:rPr>
              <a:t> </a:t>
            </a:r>
            <a:r>
              <a:rPr lang="fr-FR" sz="2000" dirty="0" err="1">
                <a:latin typeface="Gellix" panose="00000500000000000000" pitchFamily="2" charset="0"/>
                <a:ea typeface="Calibri" panose="020F0502020204030204" pitchFamily="34" charset="0"/>
                <a:cs typeface="Times New Roman" panose="02020603050405020304" pitchFamily="18" charset="0"/>
              </a:rPr>
              <a:t>work</a:t>
            </a:r>
            <a:r>
              <a:rPr lang="fr-FR" sz="2000" dirty="0">
                <a:latin typeface="Gellix" panose="00000500000000000000" pitchFamily="2" charset="0"/>
                <a:ea typeface="Calibri" panose="020F0502020204030204" pitchFamily="34" charset="0"/>
                <a:cs typeface="Times New Roman" panose="02020603050405020304" pitchFamily="18" charset="0"/>
              </a:rPr>
              <a:t> </a:t>
            </a:r>
            <a:r>
              <a:rPr lang="fr-FR" sz="2000" dirty="0" err="1">
                <a:latin typeface="Gellix" panose="00000500000000000000" pitchFamily="2" charset="0"/>
                <a:ea typeface="Calibri" panose="020F0502020204030204" pitchFamily="34" charset="0"/>
                <a:cs typeface="Times New Roman" panose="02020603050405020304" pitchFamily="18" charset="0"/>
              </a:rPr>
              <a:t>is</a:t>
            </a:r>
            <a:r>
              <a:rPr lang="fr-FR" sz="2000" dirty="0">
                <a:latin typeface="Gellix" panose="00000500000000000000" pitchFamily="2" charset="0"/>
                <a:ea typeface="Calibri" panose="020F0502020204030204" pitchFamily="34" charset="0"/>
                <a:cs typeface="Times New Roman" panose="02020603050405020304" pitchFamily="18" charset="0"/>
              </a:rPr>
              <a:t> </a:t>
            </a:r>
            <a:r>
              <a:rPr lang="fr-FR" sz="2000" dirty="0" err="1">
                <a:latin typeface="Gellix" panose="00000500000000000000" pitchFamily="2" charset="0"/>
                <a:ea typeface="Calibri" panose="020F0502020204030204" pitchFamily="34" charset="0"/>
                <a:cs typeface="Times New Roman" panose="02020603050405020304" pitchFamily="18" charset="0"/>
              </a:rPr>
              <a:t>under</a:t>
            </a:r>
            <a:r>
              <a:rPr lang="fr-FR" sz="2000" dirty="0">
                <a:latin typeface="Gellix" panose="00000500000000000000" pitchFamily="2" charset="0"/>
                <a:ea typeface="Calibri" panose="020F0502020204030204" pitchFamily="34" charset="0"/>
                <a:cs typeface="Times New Roman" panose="02020603050405020304" pitchFamily="18" charset="0"/>
              </a:rPr>
              <a:t> the supervision of prof. Nathalie </a:t>
            </a:r>
            <a:r>
              <a:rPr lang="fr-FR" sz="2000" dirty="0" err="1">
                <a:latin typeface="Gellix" panose="00000500000000000000" pitchFamily="2" charset="0"/>
                <a:ea typeface="Calibri" panose="020F0502020204030204" pitchFamily="34" charset="0"/>
                <a:cs typeface="Times New Roman" panose="02020603050405020304" pitchFamily="18" charset="0"/>
              </a:rPr>
              <a:t>Pignard-Cheynel</a:t>
            </a:r>
            <a:r>
              <a:rPr lang="fr-FR" sz="2000" dirty="0">
                <a:latin typeface="Gellix" panose="00000500000000000000" pitchFamily="2" charset="0"/>
                <a:ea typeface="Calibri" panose="020F0502020204030204" pitchFamily="34" charset="0"/>
                <a:cs typeface="Times New Roman" panose="02020603050405020304" pitchFamily="18" charset="0"/>
              </a:rPr>
              <a:t>.</a:t>
            </a:r>
            <a:endParaRPr lang="fr-FR" sz="2000" dirty="0">
              <a:effectLst/>
              <a:latin typeface="Gellix" panose="00000500000000000000" pitchFamily="2" charset="0"/>
              <a:ea typeface="Calibri" panose="020F0502020204030204" pitchFamily="34" charset="0"/>
              <a:cs typeface="Times New Roman" panose="02020603050405020304" pitchFamily="18" charset="0"/>
            </a:endParaRPr>
          </a:p>
          <a:p>
            <a:pPr algn="just">
              <a:lnSpc>
                <a:spcPct val="100000"/>
              </a:lnSpc>
              <a:spcAft>
                <a:spcPts val="800"/>
              </a:spcAft>
            </a:pPr>
            <a:r>
              <a:rPr lang="fr-FR" sz="2000" dirty="0" err="1">
                <a:latin typeface="Gellix" panose="00000500000000000000" pitchFamily="2" charset="0"/>
                <a:ea typeface="Calibri" panose="020F0502020204030204" pitchFamily="34" charset="0"/>
                <a:cs typeface="Times New Roman" panose="02020603050405020304" pitchFamily="18" charset="0"/>
              </a:rPr>
              <a:t>I’m</a:t>
            </a:r>
            <a:r>
              <a:rPr lang="fr-FR" sz="2000" dirty="0">
                <a:latin typeface="Gellix" panose="00000500000000000000" pitchFamily="2" charset="0"/>
                <a:ea typeface="Calibri" panose="020F0502020204030204" pitchFamily="34" charset="0"/>
                <a:cs typeface="Times New Roman" panose="02020603050405020304" pitchFamily="18" charset="0"/>
              </a:rPr>
              <a:t> a f</a:t>
            </a:r>
            <a:r>
              <a:rPr lang="fr-FR" sz="2000" dirty="0">
                <a:effectLst/>
                <a:latin typeface="Gellix" panose="00000500000000000000" pitchFamily="2" charset="0"/>
                <a:ea typeface="Calibri" panose="020F0502020204030204" pitchFamily="34" charset="0"/>
                <a:cs typeface="Times New Roman" panose="02020603050405020304" pitchFamily="18" charset="0"/>
              </a:rPr>
              <a:t>ormer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journalist</a:t>
            </a:r>
            <a:r>
              <a:rPr lang="fr-FR" sz="2000" dirty="0">
                <a:effectLst/>
                <a:latin typeface="Gellix" panose="00000500000000000000" pitchFamily="2" charset="0"/>
                <a:ea typeface="Calibri" panose="020F0502020204030204" pitchFamily="34" charset="0"/>
                <a:cs typeface="Times New Roman" panose="02020603050405020304" pitchFamily="18" charset="0"/>
              </a:rPr>
              <a:t> in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written</a:t>
            </a:r>
            <a:r>
              <a:rPr lang="fr-FR" sz="2000" dirty="0">
                <a:effectLst/>
                <a:latin typeface="Gellix" panose="00000500000000000000" pitchFamily="2" charset="0"/>
                <a:ea typeface="Calibri" panose="020F0502020204030204" pitchFamily="34" charset="0"/>
                <a:cs typeface="Times New Roman" panose="02020603050405020304" pitchFamily="18" charset="0"/>
              </a:rPr>
              <a:t>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press</a:t>
            </a:r>
            <a:r>
              <a:rPr lang="fr-FR" sz="2000" dirty="0">
                <a:effectLst/>
                <a:latin typeface="Gellix" panose="00000500000000000000" pitchFamily="2" charset="0"/>
                <a:ea typeface="Calibri" panose="020F0502020204030204" pitchFamily="34" charset="0"/>
                <a:cs typeface="Times New Roman" panose="02020603050405020304" pitchFamily="18" charset="0"/>
              </a:rPr>
              <a:t> for 10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years</a:t>
            </a:r>
            <a:r>
              <a:rPr lang="fr-FR" sz="2000" dirty="0">
                <a:effectLst/>
                <a:latin typeface="Gellix" panose="00000500000000000000" pitchFamily="2" charset="0"/>
                <a:ea typeface="Calibri" panose="020F0502020204030204" pitchFamily="34" charset="0"/>
                <a:cs typeface="Times New Roman" panose="02020603050405020304" pitchFamily="18" charset="0"/>
              </a:rPr>
              <a:t> and French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teacher</a:t>
            </a:r>
            <a:r>
              <a:rPr lang="fr-FR" sz="2000" dirty="0">
                <a:effectLst/>
                <a:latin typeface="Gellix" panose="00000500000000000000" pitchFamily="2" charset="0"/>
                <a:ea typeface="Calibri" panose="020F0502020204030204" pitchFamily="34" charset="0"/>
                <a:cs typeface="Times New Roman" panose="02020603050405020304" pitchFamily="18" charset="0"/>
              </a:rPr>
              <a:t> for 3 ½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years</a:t>
            </a:r>
            <a:r>
              <a:rPr lang="fr-FR" sz="2000" dirty="0">
                <a:effectLst/>
                <a:latin typeface="Gellix" panose="00000500000000000000" pitchFamily="2" charset="0"/>
                <a:ea typeface="Calibri" panose="020F0502020204030204" pitchFamily="34" charset="0"/>
                <a:cs typeface="Times New Roman" panose="02020603050405020304" pitchFamily="18" charset="0"/>
              </a:rPr>
              <a:t> in France (and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its</a:t>
            </a:r>
            <a:r>
              <a:rPr lang="fr-FR" sz="2000" dirty="0">
                <a:effectLst/>
                <a:latin typeface="Gellix" panose="00000500000000000000" pitchFamily="2" charset="0"/>
                <a:ea typeface="Calibri" panose="020F0502020204030204" pitchFamily="34" charset="0"/>
                <a:cs typeface="Times New Roman" panose="02020603050405020304" pitchFamily="18" charset="0"/>
              </a:rPr>
              <a:t> Overseas).</a:t>
            </a:r>
          </a:p>
          <a:p>
            <a:pPr algn="just">
              <a:lnSpc>
                <a:spcPct val="100000"/>
              </a:lnSpc>
              <a:spcAft>
                <a:spcPts val="800"/>
              </a:spcAft>
            </a:pPr>
            <a:r>
              <a:rPr lang="fr-FR" sz="2000" dirty="0" err="1">
                <a:effectLst/>
                <a:latin typeface="Gellix" panose="00000500000000000000" pitchFamily="2" charset="0"/>
                <a:ea typeface="Calibri" panose="020F0502020204030204" pitchFamily="34" charset="0"/>
                <a:cs typeface="Times New Roman" panose="02020603050405020304" pitchFamily="18" charset="0"/>
              </a:rPr>
              <a:t>I’ve</a:t>
            </a:r>
            <a:r>
              <a:rPr lang="fr-FR" sz="2000" dirty="0">
                <a:effectLst/>
                <a:latin typeface="Gellix" panose="00000500000000000000" pitchFamily="2" charset="0"/>
                <a:ea typeface="Calibri" panose="020F0502020204030204" pitchFamily="34" charset="0"/>
                <a:cs typeface="Times New Roman" panose="02020603050405020304" pitchFamily="18" charset="0"/>
              </a:rPr>
              <a:t>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started</a:t>
            </a:r>
            <a:r>
              <a:rPr lang="fr-FR" sz="2000" dirty="0">
                <a:effectLst/>
                <a:latin typeface="Gellix" panose="00000500000000000000" pitchFamily="2" charset="0"/>
                <a:ea typeface="Calibri" panose="020F0502020204030204" pitchFamily="34" charset="0"/>
                <a:cs typeface="Times New Roman" panose="02020603050405020304" pitchFamily="18" charset="0"/>
              </a:rPr>
              <a:t>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this</a:t>
            </a:r>
            <a:r>
              <a:rPr lang="fr-FR" sz="2000" dirty="0">
                <a:latin typeface="Gellix" panose="00000500000000000000" pitchFamily="2" charset="0"/>
                <a:ea typeface="Calibri" panose="020F0502020204030204" pitchFamily="34" charset="0"/>
                <a:cs typeface="Times New Roman" panose="02020603050405020304" pitchFamily="18" charset="0"/>
              </a:rPr>
              <a:t> doctoral </a:t>
            </a:r>
            <a:r>
              <a:rPr lang="fr-FR" sz="2000" dirty="0" err="1">
                <a:latin typeface="Gellix" panose="00000500000000000000" pitchFamily="2" charset="0"/>
                <a:ea typeface="Calibri" panose="020F0502020204030204" pitchFamily="34" charset="0"/>
                <a:cs typeface="Times New Roman" panose="02020603050405020304" pitchFamily="18" charset="0"/>
              </a:rPr>
              <a:t>research</a:t>
            </a:r>
            <a:r>
              <a:rPr lang="fr-FR" sz="2000" dirty="0">
                <a:effectLst/>
                <a:latin typeface="Gellix" panose="00000500000000000000" pitchFamily="2" charset="0"/>
                <a:ea typeface="Calibri" panose="020F0502020204030204" pitchFamily="34" charset="0"/>
                <a:cs typeface="Times New Roman" panose="02020603050405020304" pitchFamily="18" charset="0"/>
              </a:rPr>
              <a:t> 6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months</a:t>
            </a:r>
            <a:r>
              <a:rPr lang="fr-FR" sz="2000" dirty="0">
                <a:effectLst/>
                <a:latin typeface="Gellix" panose="00000500000000000000" pitchFamily="2" charset="0"/>
                <a:ea typeface="Calibri" panose="020F0502020204030204" pitchFamily="34" charset="0"/>
                <a:cs typeface="Times New Roman" panose="02020603050405020304" pitchFamily="18" charset="0"/>
              </a:rPr>
              <a:t>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ago</a:t>
            </a:r>
            <a:r>
              <a:rPr lang="fr-FR" sz="2000" dirty="0">
                <a:effectLst/>
                <a:latin typeface="Gellix" panose="00000500000000000000" pitchFamily="2" charset="0"/>
                <a:ea typeface="Calibri" panose="020F0502020204030204" pitchFamily="34" charset="0"/>
                <a:cs typeface="Times New Roman" panose="02020603050405020304" pitchFamily="18" charset="0"/>
              </a:rPr>
              <a:t>, in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half</a:t>
            </a:r>
            <a:r>
              <a:rPr lang="fr-FR" sz="2000" dirty="0">
                <a:effectLst/>
                <a:latin typeface="Gellix" panose="00000500000000000000" pitchFamily="2" charset="0"/>
                <a:ea typeface="Calibri" panose="020F0502020204030204" pitchFamily="34" charset="0"/>
                <a:cs typeface="Times New Roman" panose="02020603050405020304" pitchFamily="18" charset="0"/>
              </a:rPr>
              <a:t>-time.</a:t>
            </a:r>
          </a:p>
          <a:p>
            <a:pPr algn="just">
              <a:lnSpc>
                <a:spcPct val="100000"/>
              </a:lnSpc>
              <a:spcAft>
                <a:spcPts val="800"/>
              </a:spcAft>
            </a:pPr>
            <a:r>
              <a:rPr lang="fr-FR" sz="2000" dirty="0">
                <a:effectLst/>
                <a:latin typeface="Gellix" panose="00000500000000000000" pitchFamily="2" charset="0"/>
                <a:ea typeface="Calibri" panose="020F0502020204030204" pitchFamily="34" charset="0"/>
                <a:cs typeface="Times New Roman" panose="02020603050405020304" pitchFamily="18" charset="0"/>
              </a:rPr>
              <a:t>In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my</a:t>
            </a:r>
            <a:r>
              <a:rPr lang="fr-FR" sz="2000" dirty="0">
                <a:effectLst/>
                <a:latin typeface="Gellix" panose="00000500000000000000" pitchFamily="2" charset="0"/>
                <a:ea typeface="Calibri" panose="020F0502020204030204" pitchFamily="34" charset="0"/>
                <a:cs typeface="Times New Roman" panose="02020603050405020304" pitchFamily="18" charset="0"/>
              </a:rPr>
              <a:t>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university</a:t>
            </a:r>
            <a:r>
              <a:rPr lang="fr-FR" sz="2000" dirty="0">
                <a:effectLst/>
                <a:latin typeface="Gellix" panose="00000500000000000000" pitchFamily="2" charset="0"/>
                <a:ea typeface="Calibri" panose="020F0502020204030204" pitchFamily="34" charset="0"/>
                <a:cs typeface="Times New Roman" panose="02020603050405020304" pitchFamily="18" charset="0"/>
              </a:rPr>
              <a:t>, the PhD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lasts</a:t>
            </a:r>
            <a:r>
              <a:rPr lang="fr-FR" sz="2000" dirty="0">
                <a:effectLst/>
                <a:latin typeface="Gellix" panose="00000500000000000000" pitchFamily="2" charset="0"/>
                <a:ea typeface="Calibri" panose="020F0502020204030204" pitchFamily="34" charset="0"/>
                <a:cs typeface="Times New Roman" panose="02020603050405020304" pitchFamily="18" charset="0"/>
              </a:rPr>
              <a:t> 4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years</a:t>
            </a:r>
            <a:r>
              <a:rPr lang="fr-FR" sz="2000" dirty="0">
                <a:effectLst/>
                <a:latin typeface="Gellix" panose="00000500000000000000" pitchFamily="2" charset="0"/>
                <a:ea typeface="Calibri" panose="020F0502020204030204" pitchFamily="34" charset="0"/>
                <a:cs typeface="Times New Roman" panose="02020603050405020304" pitchFamily="18" charset="0"/>
              </a:rPr>
              <a:t>, and i have to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depose</a:t>
            </a:r>
            <a:r>
              <a:rPr lang="fr-FR" sz="2000" dirty="0">
                <a:effectLst/>
                <a:latin typeface="Gellix" panose="00000500000000000000" pitchFamily="2" charset="0"/>
                <a:ea typeface="Calibri" panose="020F0502020204030204" pitchFamily="34" charset="0"/>
                <a:cs typeface="Times New Roman" panose="02020603050405020304" pitchFamily="18" charset="0"/>
              </a:rPr>
              <a:t>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my</a:t>
            </a:r>
            <a:r>
              <a:rPr lang="fr-FR" sz="2000" dirty="0">
                <a:effectLst/>
                <a:latin typeface="Gellix" panose="00000500000000000000" pitchFamily="2" charset="0"/>
                <a:ea typeface="Calibri" panose="020F0502020204030204" pitchFamily="34" charset="0"/>
                <a:cs typeface="Times New Roman" panose="02020603050405020304" pitchFamily="18" charset="0"/>
              </a:rPr>
              <a:t>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thesis</a:t>
            </a:r>
            <a:r>
              <a:rPr lang="fr-FR" sz="2000" dirty="0">
                <a:effectLst/>
                <a:latin typeface="Gellix" panose="00000500000000000000" pitchFamily="2" charset="0"/>
                <a:ea typeface="Calibri" panose="020F0502020204030204" pitchFamily="34" charset="0"/>
                <a:cs typeface="Times New Roman" panose="02020603050405020304" pitchFamily="18" charset="0"/>
              </a:rPr>
              <a:t>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project</a:t>
            </a:r>
            <a:r>
              <a:rPr lang="fr-FR" sz="2000" dirty="0">
                <a:effectLst/>
                <a:latin typeface="Gellix" panose="00000500000000000000" pitchFamily="2" charset="0"/>
                <a:ea typeface="Calibri" panose="020F0502020204030204" pitchFamily="34" charset="0"/>
                <a:cs typeface="Times New Roman" panose="02020603050405020304" pitchFamily="18" charset="0"/>
              </a:rPr>
              <a:t> in 1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year</a:t>
            </a:r>
            <a:r>
              <a:rPr lang="fr-FR" sz="2000" dirty="0">
                <a:effectLst/>
                <a:latin typeface="Gellix" panose="00000500000000000000" pitchFamily="2" charset="0"/>
                <a:ea typeface="Calibri" panose="020F0502020204030204" pitchFamily="34" charset="0"/>
                <a:cs typeface="Times New Roman" panose="02020603050405020304" pitchFamily="18" charset="0"/>
              </a:rPr>
              <a:t>.</a:t>
            </a:r>
          </a:p>
          <a:p>
            <a:pPr algn="just">
              <a:lnSpc>
                <a:spcPct val="100000"/>
              </a:lnSpc>
              <a:spcAft>
                <a:spcPts val="800"/>
              </a:spcAft>
            </a:pPr>
            <a:r>
              <a:rPr lang="fr-FR" sz="2000" dirty="0">
                <a:effectLst/>
                <a:latin typeface="Gellix" panose="00000500000000000000" pitchFamily="2" charset="0"/>
                <a:ea typeface="Calibri" panose="020F0502020204030204" pitchFamily="34" charset="0"/>
                <a:cs typeface="Times New Roman" panose="02020603050405020304" pitchFamily="18" charset="0"/>
              </a:rPr>
              <a:t>As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it</a:t>
            </a:r>
            <a:r>
              <a:rPr lang="fr-FR" sz="2000" dirty="0">
                <a:effectLst/>
                <a:latin typeface="Gellix" panose="00000500000000000000" pitchFamily="2" charset="0"/>
                <a:ea typeface="Calibri" panose="020F0502020204030204" pitchFamily="34" charset="0"/>
                <a:cs typeface="Times New Roman" panose="02020603050405020304" pitchFamily="18" charset="0"/>
              </a:rPr>
              <a:t>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is</a:t>
            </a:r>
            <a:r>
              <a:rPr lang="fr-FR" sz="2000" dirty="0">
                <a:effectLst/>
                <a:latin typeface="Gellix" panose="00000500000000000000" pitchFamily="2" charset="0"/>
                <a:ea typeface="Calibri" panose="020F0502020204030204" pitchFamily="34" charset="0"/>
                <a:cs typeface="Times New Roman" panose="02020603050405020304" pitchFamily="18" charset="0"/>
              </a:rPr>
              <a:t> the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norm</a:t>
            </a:r>
            <a:r>
              <a:rPr lang="fr-FR" sz="2000" dirty="0">
                <a:effectLst/>
                <a:latin typeface="Gellix" panose="00000500000000000000" pitchFamily="2" charset="0"/>
                <a:ea typeface="Calibri" panose="020F0502020204030204" pitchFamily="34" charset="0"/>
                <a:cs typeface="Times New Roman" panose="02020603050405020304" pitchFamily="18" charset="0"/>
              </a:rPr>
              <a:t> in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Switzerland</a:t>
            </a:r>
            <a:r>
              <a:rPr lang="fr-FR" sz="2000" dirty="0">
                <a:effectLst/>
                <a:latin typeface="Gellix" panose="00000500000000000000" pitchFamily="2" charset="0"/>
                <a:ea typeface="Calibri" panose="020F0502020204030204" pitchFamily="34" charset="0"/>
                <a:cs typeface="Times New Roman" panose="02020603050405020304" pitchFamily="18" charset="0"/>
              </a:rPr>
              <a:t>,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my</a:t>
            </a:r>
            <a:r>
              <a:rPr lang="fr-FR" sz="2000" dirty="0">
                <a:effectLst/>
                <a:latin typeface="Gellix" panose="00000500000000000000" pitchFamily="2" charset="0"/>
                <a:ea typeface="Calibri" panose="020F0502020204030204" pitchFamily="34" charset="0"/>
                <a:cs typeface="Times New Roman" panose="02020603050405020304" pitchFamily="18" charset="0"/>
              </a:rPr>
              <a:t>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thesis</a:t>
            </a:r>
            <a:r>
              <a:rPr lang="fr-FR" sz="2000" dirty="0">
                <a:effectLst/>
                <a:latin typeface="Gellix" panose="00000500000000000000" pitchFamily="2" charset="0"/>
                <a:ea typeface="Calibri" panose="020F0502020204030204" pitchFamily="34" charset="0"/>
                <a:cs typeface="Times New Roman" panose="02020603050405020304" pitchFamily="18" charset="0"/>
              </a:rPr>
              <a:t>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will</a:t>
            </a:r>
            <a:r>
              <a:rPr lang="fr-FR" sz="2000" dirty="0">
                <a:effectLst/>
                <a:latin typeface="Gellix" panose="00000500000000000000" pitchFamily="2" charset="0"/>
                <a:ea typeface="Calibri" panose="020F0502020204030204" pitchFamily="34" charset="0"/>
                <a:cs typeface="Times New Roman" panose="02020603050405020304" pitchFamily="18" charset="0"/>
              </a:rPr>
              <a:t>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be</a:t>
            </a:r>
            <a:r>
              <a:rPr lang="fr-FR" sz="2000" dirty="0">
                <a:effectLst/>
                <a:latin typeface="Gellix" panose="00000500000000000000" pitchFamily="2" charset="0"/>
                <a:ea typeface="Calibri" panose="020F0502020204030204" pitchFamily="34" charset="0"/>
                <a:cs typeface="Times New Roman" panose="02020603050405020304" pitchFamily="18" charset="0"/>
              </a:rPr>
              <a:t>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composed</a:t>
            </a:r>
            <a:r>
              <a:rPr lang="fr-FR" sz="2000" dirty="0">
                <a:effectLst/>
                <a:latin typeface="Gellix" panose="00000500000000000000" pitchFamily="2" charset="0"/>
                <a:ea typeface="Calibri" panose="020F0502020204030204" pitchFamily="34" charset="0"/>
                <a:cs typeface="Times New Roman" panose="02020603050405020304" pitchFamily="18" charset="0"/>
              </a:rPr>
              <a:t> of 3 or 4 articles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published</a:t>
            </a:r>
            <a:r>
              <a:rPr lang="fr-FR" sz="2000" dirty="0">
                <a:effectLst/>
                <a:latin typeface="Gellix" panose="00000500000000000000" pitchFamily="2" charset="0"/>
                <a:ea typeface="Calibri" panose="020F0502020204030204" pitchFamily="34" charset="0"/>
                <a:cs typeface="Times New Roman" panose="02020603050405020304" pitchFamily="18" charset="0"/>
              </a:rPr>
              <a:t> in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scientific</a:t>
            </a:r>
            <a:r>
              <a:rPr lang="fr-FR" sz="2000" dirty="0">
                <a:effectLst/>
                <a:latin typeface="Gellix" panose="00000500000000000000" pitchFamily="2" charset="0"/>
                <a:ea typeface="Calibri" panose="020F0502020204030204" pitchFamily="34" charset="0"/>
                <a:cs typeface="Times New Roman" panose="02020603050405020304" pitchFamily="18" charset="0"/>
              </a:rPr>
              <a:t>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journals</a:t>
            </a:r>
            <a:r>
              <a:rPr lang="fr-FR" sz="2000" dirty="0">
                <a:effectLst/>
                <a:latin typeface="Gellix" panose="00000500000000000000" pitchFamily="2" charset="0"/>
                <a:ea typeface="Calibri" panose="020F0502020204030204" pitchFamily="34" charset="0"/>
                <a:cs typeface="Times New Roman" panose="02020603050405020304" pitchFamily="18" charset="0"/>
              </a:rPr>
              <a:t>.</a:t>
            </a:r>
          </a:p>
          <a:p>
            <a:pPr algn="just">
              <a:lnSpc>
                <a:spcPct val="100000"/>
              </a:lnSpc>
              <a:spcAft>
                <a:spcPts val="800"/>
              </a:spcAft>
            </a:pPr>
            <a:r>
              <a:rPr lang="fr-FR" sz="2000" dirty="0" err="1">
                <a:latin typeface="Gellix" panose="00000500000000000000" pitchFamily="2" charset="0"/>
                <a:ea typeface="Calibri" panose="020F0502020204030204" pitchFamily="34" charset="0"/>
                <a:cs typeface="Times New Roman" panose="02020603050405020304" pitchFamily="18" charset="0"/>
              </a:rPr>
              <a:t>I’ve</a:t>
            </a:r>
            <a:r>
              <a:rPr lang="fr-FR" sz="2000" dirty="0">
                <a:latin typeface="Gellix" panose="00000500000000000000" pitchFamily="2" charset="0"/>
                <a:ea typeface="Calibri" panose="020F0502020204030204" pitchFamily="34" charset="0"/>
                <a:cs typeface="Times New Roman" panose="02020603050405020304" pitchFamily="18" charset="0"/>
              </a:rPr>
              <a:t> </a:t>
            </a:r>
            <a:r>
              <a:rPr lang="fr-FR" sz="2000" dirty="0" err="1">
                <a:latin typeface="Gellix" panose="00000500000000000000" pitchFamily="2" charset="0"/>
                <a:ea typeface="Calibri" panose="020F0502020204030204" pitchFamily="34" charset="0"/>
                <a:cs typeface="Times New Roman" panose="02020603050405020304" pitchFamily="18" charset="0"/>
              </a:rPr>
              <a:t>got</a:t>
            </a:r>
            <a:r>
              <a:rPr lang="fr-FR" sz="2000" dirty="0">
                <a:latin typeface="Gellix" panose="00000500000000000000" pitchFamily="2" charset="0"/>
                <a:ea typeface="Calibri" panose="020F0502020204030204" pitchFamily="34" charset="0"/>
                <a:cs typeface="Times New Roman" panose="02020603050405020304" pitchFamily="18" charset="0"/>
              </a:rPr>
              <a:t> </a:t>
            </a:r>
            <a:r>
              <a:rPr lang="fr-FR" sz="2000" dirty="0" err="1">
                <a:latin typeface="Gellix" panose="00000500000000000000" pitchFamily="2" charset="0"/>
                <a:ea typeface="Calibri" panose="020F0502020204030204" pitchFamily="34" charset="0"/>
                <a:cs typeface="Times New Roman" panose="02020603050405020304" pitchFamily="18" charset="0"/>
              </a:rPr>
              <a:t>also</a:t>
            </a:r>
            <a:r>
              <a:rPr lang="fr-FR" sz="2000" dirty="0">
                <a:latin typeface="Gellix" panose="00000500000000000000" pitchFamily="2" charset="0"/>
                <a:ea typeface="Calibri" panose="020F0502020204030204" pitchFamily="34" charset="0"/>
                <a:cs typeface="Times New Roman" panose="02020603050405020304" pitchFamily="18" charset="0"/>
              </a:rPr>
              <a:t> a mandate for 1 </a:t>
            </a:r>
            <a:r>
              <a:rPr lang="fr-FR" sz="2000" dirty="0" err="1">
                <a:latin typeface="Gellix" panose="00000500000000000000" pitchFamily="2" charset="0"/>
                <a:ea typeface="Calibri" panose="020F0502020204030204" pitchFamily="34" charset="0"/>
                <a:cs typeface="Times New Roman" panose="02020603050405020304" pitchFamily="18" charset="0"/>
              </a:rPr>
              <a:t>year</a:t>
            </a:r>
            <a:r>
              <a:rPr lang="fr-FR" sz="2000" dirty="0">
                <a:latin typeface="Gellix" panose="00000500000000000000" pitchFamily="2" charset="0"/>
                <a:ea typeface="Calibri" panose="020F0502020204030204" pitchFamily="34" charset="0"/>
                <a:cs typeface="Times New Roman" panose="02020603050405020304" pitchFamily="18" charset="0"/>
              </a:rPr>
              <a:t>, in quarter-time, for Worlds of </a:t>
            </a:r>
            <a:r>
              <a:rPr lang="fr-FR" sz="2000" dirty="0" err="1">
                <a:latin typeface="Gellix" panose="00000500000000000000" pitchFamily="2" charset="0"/>
                <a:ea typeface="Calibri" panose="020F0502020204030204" pitchFamily="34" charset="0"/>
                <a:cs typeface="Times New Roman" panose="02020603050405020304" pitchFamily="18" charset="0"/>
              </a:rPr>
              <a:t>Journalism</a:t>
            </a:r>
            <a:r>
              <a:rPr lang="fr-FR" sz="2000" dirty="0">
                <a:latin typeface="Gellix" panose="00000500000000000000" pitchFamily="2" charset="0"/>
                <a:ea typeface="Calibri" panose="020F0502020204030204" pitchFamily="34" charset="0"/>
                <a:cs typeface="Times New Roman" panose="02020603050405020304" pitchFamily="18" charset="0"/>
              </a:rPr>
              <a:t> </a:t>
            </a:r>
            <a:r>
              <a:rPr lang="fr-FR" sz="2000" dirty="0" err="1">
                <a:latin typeface="Gellix" panose="00000500000000000000" pitchFamily="2" charset="0"/>
                <a:ea typeface="Calibri" panose="020F0502020204030204" pitchFamily="34" charset="0"/>
                <a:cs typeface="Times New Roman" panose="02020603050405020304" pitchFamily="18" charset="0"/>
              </a:rPr>
              <a:t>Studies</a:t>
            </a:r>
            <a:r>
              <a:rPr lang="fr-FR" sz="2000" dirty="0">
                <a:latin typeface="Gellix" panose="00000500000000000000" pitchFamily="2" charset="0"/>
                <a:ea typeface="Calibri" panose="020F0502020204030204" pitchFamily="34" charset="0"/>
                <a:cs typeface="Times New Roman" panose="02020603050405020304" pitchFamily="18" charset="0"/>
              </a:rPr>
              <a:t>.</a:t>
            </a:r>
          </a:p>
        </p:txBody>
      </p:sp>
      <p:pic>
        <p:nvPicPr>
          <p:cNvPr id="5" name="Image 4">
            <a:extLst>
              <a:ext uri="{FF2B5EF4-FFF2-40B4-BE49-F238E27FC236}">
                <a16:creationId xmlns:a16="http://schemas.microsoft.com/office/drawing/2014/main" id="{254752FF-C285-8AA5-1D85-A8039D89F1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77039" y="230802"/>
            <a:ext cx="2007924" cy="1187350"/>
          </a:xfrm>
          <a:prstGeom prst="rect">
            <a:avLst/>
          </a:prstGeom>
        </p:spPr>
      </p:pic>
    </p:spTree>
    <p:extLst>
      <p:ext uri="{BB962C8B-B14F-4D97-AF65-F5344CB8AC3E}">
        <p14:creationId xmlns:p14="http://schemas.microsoft.com/office/powerpoint/2010/main" val="328045519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0986097-7E8C-67BC-4DA5-AD260E05EEA2}"/>
              </a:ext>
            </a:extLst>
          </p:cNvPr>
          <p:cNvSpPr>
            <a:spLocks noGrp="1"/>
          </p:cNvSpPr>
          <p:nvPr>
            <p:ph type="title"/>
          </p:nvPr>
        </p:nvSpPr>
        <p:spPr/>
        <p:txBody>
          <a:bodyPr/>
          <a:lstStyle/>
          <a:p>
            <a:r>
              <a:rPr lang="fr-FR" u="heavy" dirty="0" err="1">
                <a:solidFill>
                  <a:srgbClr val="000000"/>
                </a:solidFill>
                <a:uFill>
                  <a:solidFill>
                    <a:srgbClr val="FAB919"/>
                  </a:solidFill>
                </a:uFill>
                <a:latin typeface="Gellix SemiBold" panose="00000700000000000000" pitchFamily="2" charset="0"/>
              </a:rPr>
              <a:t>Some</a:t>
            </a:r>
            <a:r>
              <a:rPr lang="fr-FR" u="heavy" dirty="0">
                <a:solidFill>
                  <a:srgbClr val="000000"/>
                </a:solidFill>
                <a:uFill>
                  <a:solidFill>
                    <a:srgbClr val="FAB919"/>
                  </a:solidFill>
                </a:uFill>
                <a:latin typeface="Gellix SemiBold" panose="00000700000000000000" pitchFamily="2" charset="0"/>
              </a:rPr>
              <a:t> questions</a:t>
            </a:r>
            <a:endParaRPr lang="fr-FR" dirty="0"/>
          </a:p>
        </p:txBody>
      </p:sp>
      <p:sp>
        <p:nvSpPr>
          <p:cNvPr id="3" name="Espace réservé du contenu 2">
            <a:extLst>
              <a:ext uri="{FF2B5EF4-FFF2-40B4-BE49-F238E27FC236}">
                <a16:creationId xmlns:a16="http://schemas.microsoft.com/office/drawing/2014/main" id="{F63AAD6E-C3B6-E81B-DDFC-7FDCD12F9D26}"/>
              </a:ext>
            </a:extLst>
          </p:cNvPr>
          <p:cNvSpPr>
            <a:spLocks noGrp="1"/>
          </p:cNvSpPr>
          <p:nvPr>
            <p:ph idx="1"/>
          </p:nvPr>
        </p:nvSpPr>
        <p:spPr/>
        <p:txBody>
          <a:bodyPr>
            <a:normAutofit/>
          </a:bodyPr>
          <a:lstStyle/>
          <a:p>
            <a:pPr algn="just">
              <a:lnSpc>
                <a:spcPct val="100000"/>
              </a:lnSpc>
            </a:pPr>
            <a:r>
              <a:rPr lang="en-US" sz="2000" dirty="0">
                <a:latin typeface="Gellix" panose="00000500000000000000" pitchFamily="2" charset="0"/>
              </a:rPr>
              <a:t>What are the professional journalists’ profiles involved in MIL devices ?</a:t>
            </a:r>
          </a:p>
          <a:p>
            <a:pPr algn="just">
              <a:lnSpc>
                <a:spcPct val="100000"/>
              </a:lnSpc>
            </a:pPr>
            <a:r>
              <a:rPr lang="en-US" sz="2000" dirty="0">
                <a:latin typeface="Gellix" panose="00000500000000000000" pitchFamily="2" charset="0"/>
              </a:rPr>
              <a:t>How do journalists and their partners </a:t>
            </a:r>
            <a:r>
              <a:rPr lang="fr-FR" sz="2000" dirty="0">
                <a:latin typeface="Gellix" panose="00000500000000000000" pitchFamily="2" charset="0"/>
              </a:rPr>
              <a:t>(</a:t>
            </a:r>
            <a:r>
              <a:rPr lang="fr-FR" sz="2000" dirty="0" err="1">
                <a:latin typeface="Gellix" panose="00000500000000000000" pitchFamily="2" charset="0"/>
              </a:rPr>
              <a:t>teachers</a:t>
            </a:r>
            <a:r>
              <a:rPr lang="fr-FR" sz="2000" dirty="0">
                <a:latin typeface="Gellix" panose="00000500000000000000" pitchFamily="2" charset="0"/>
              </a:rPr>
              <a:t>, institutions, associations) </a:t>
            </a:r>
            <a:r>
              <a:rPr lang="en-US" sz="2000" dirty="0">
                <a:latin typeface="Gellix" panose="00000500000000000000" pitchFamily="2" charset="0"/>
              </a:rPr>
              <a:t>manage to co-construct MIL devices ? </a:t>
            </a:r>
          </a:p>
          <a:p>
            <a:pPr algn="just">
              <a:lnSpc>
                <a:spcPct val="100000"/>
              </a:lnSpc>
            </a:pPr>
            <a:r>
              <a:rPr lang="fr-FR" sz="2000" dirty="0">
                <a:latin typeface="Gellix" panose="00000500000000000000" pitchFamily="2" charset="0"/>
              </a:rPr>
              <a:t>Is the </a:t>
            </a:r>
            <a:r>
              <a:rPr lang="fr-FR" sz="2000" dirty="0" err="1">
                <a:latin typeface="Gellix" panose="00000500000000000000" pitchFamily="2" charset="0"/>
              </a:rPr>
              <a:t>approach</a:t>
            </a:r>
            <a:r>
              <a:rPr lang="fr-FR" sz="2000" dirty="0">
                <a:latin typeface="Gellix" panose="00000500000000000000" pitchFamily="2" charset="0"/>
              </a:rPr>
              <a:t> </a:t>
            </a:r>
            <a:r>
              <a:rPr lang="fr-FR" sz="2000" dirty="0" err="1">
                <a:latin typeface="Gellix" panose="00000500000000000000" pitchFamily="2" charset="0"/>
              </a:rPr>
              <a:t>that</a:t>
            </a:r>
            <a:r>
              <a:rPr lang="fr-FR" sz="2000" dirty="0">
                <a:latin typeface="Gellix" panose="00000500000000000000" pitchFamily="2" charset="0"/>
              </a:rPr>
              <a:t> the </a:t>
            </a:r>
            <a:r>
              <a:rPr lang="fr-FR" sz="2000" dirty="0" err="1">
                <a:latin typeface="Gellix" panose="00000500000000000000" pitchFamily="2" charset="0"/>
              </a:rPr>
              <a:t>journalists</a:t>
            </a:r>
            <a:r>
              <a:rPr lang="fr-FR" sz="2000" dirty="0">
                <a:latin typeface="Gellix" panose="00000500000000000000" pitchFamily="2" charset="0"/>
              </a:rPr>
              <a:t> </a:t>
            </a:r>
            <a:r>
              <a:rPr lang="fr-FR" sz="2000" dirty="0" err="1">
                <a:latin typeface="Gellix" panose="00000500000000000000" pitchFamily="2" charset="0"/>
              </a:rPr>
              <a:t>want</a:t>
            </a:r>
            <a:r>
              <a:rPr lang="fr-FR" sz="2000" dirty="0">
                <a:latin typeface="Gellix" panose="00000500000000000000" pitchFamily="2" charset="0"/>
              </a:rPr>
              <a:t> to </a:t>
            </a:r>
            <a:r>
              <a:rPr lang="fr-FR" sz="2000" dirty="0" err="1">
                <a:latin typeface="Gellix" panose="00000500000000000000" pitchFamily="2" charset="0"/>
              </a:rPr>
              <a:t>promote</a:t>
            </a:r>
            <a:r>
              <a:rPr lang="fr-FR" sz="2000" dirty="0">
                <a:latin typeface="Gellix" panose="00000500000000000000" pitchFamily="2" charset="0"/>
              </a:rPr>
              <a:t> in MIL </a:t>
            </a:r>
            <a:r>
              <a:rPr lang="fr-FR" sz="2000" dirty="0" err="1">
                <a:latin typeface="Gellix" panose="00000500000000000000" pitchFamily="2" charset="0"/>
              </a:rPr>
              <a:t>devices</a:t>
            </a:r>
            <a:r>
              <a:rPr lang="fr-FR" sz="2000" dirty="0">
                <a:latin typeface="Gellix" panose="00000500000000000000" pitchFamily="2" charset="0"/>
              </a:rPr>
              <a:t> the </a:t>
            </a:r>
            <a:r>
              <a:rPr lang="fr-FR" sz="2000" dirty="0" err="1">
                <a:latin typeface="Gellix" panose="00000500000000000000" pitchFamily="2" charset="0"/>
              </a:rPr>
              <a:t>same</a:t>
            </a:r>
            <a:r>
              <a:rPr lang="fr-FR" sz="2000" dirty="0">
                <a:latin typeface="Gellix" panose="00000500000000000000" pitchFamily="2" charset="0"/>
              </a:rPr>
              <a:t> as </a:t>
            </a:r>
            <a:r>
              <a:rPr lang="fr-FR" sz="2000" dirty="0" err="1">
                <a:latin typeface="Gellix" panose="00000500000000000000" pitchFamily="2" charset="0"/>
              </a:rPr>
              <a:t>that</a:t>
            </a:r>
            <a:r>
              <a:rPr lang="fr-FR" sz="2000" dirty="0">
                <a:latin typeface="Gellix" panose="00000500000000000000" pitchFamily="2" charset="0"/>
              </a:rPr>
              <a:t> of </a:t>
            </a:r>
            <a:r>
              <a:rPr lang="fr-FR" sz="2000" dirty="0" err="1">
                <a:latin typeface="Gellix" panose="00000500000000000000" pitchFamily="2" charset="0"/>
              </a:rPr>
              <a:t>their</a:t>
            </a:r>
            <a:r>
              <a:rPr lang="fr-FR" sz="2000" dirty="0">
                <a:latin typeface="Gellix" panose="00000500000000000000" pitchFamily="2" charset="0"/>
              </a:rPr>
              <a:t> </a:t>
            </a:r>
            <a:r>
              <a:rPr lang="fr-FR" sz="2000" dirty="0" err="1">
                <a:latin typeface="Gellix" panose="00000500000000000000" pitchFamily="2" charset="0"/>
              </a:rPr>
              <a:t>partners</a:t>
            </a:r>
            <a:r>
              <a:rPr lang="fr-FR" sz="2000" dirty="0">
                <a:latin typeface="Gellix" panose="00000500000000000000" pitchFamily="2" charset="0"/>
              </a:rPr>
              <a:t> ?</a:t>
            </a:r>
          </a:p>
          <a:p>
            <a:pPr algn="just">
              <a:lnSpc>
                <a:spcPct val="100000"/>
              </a:lnSpc>
            </a:pPr>
            <a:r>
              <a:rPr lang="en-US" sz="2000" dirty="0">
                <a:latin typeface="Gellix" panose="00000500000000000000" pitchFamily="2" charset="0"/>
              </a:rPr>
              <a:t>What role journalists want to play in MIL devices and what role they effectively play ?</a:t>
            </a:r>
          </a:p>
          <a:p>
            <a:pPr algn="just">
              <a:lnSpc>
                <a:spcPct val="100000"/>
              </a:lnSpc>
            </a:pPr>
            <a:r>
              <a:rPr lang="en-US" sz="2000" dirty="0">
                <a:latin typeface="Gellix" panose="00000500000000000000" pitchFamily="2" charset="0"/>
              </a:rPr>
              <a:t>What differences in MIL school curricula can be observed in the French-speaking cantons of the Helvetic confederation ? </a:t>
            </a:r>
            <a:r>
              <a:rPr lang="en-US" sz="2000">
                <a:latin typeface="Gellix" panose="00000500000000000000" pitchFamily="2" charset="0"/>
              </a:rPr>
              <a:t>(Geneva</a:t>
            </a:r>
            <a:r>
              <a:rPr lang="en-US" sz="2000" dirty="0">
                <a:latin typeface="Gellix" panose="00000500000000000000" pitchFamily="2" charset="0"/>
              </a:rPr>
              <a:t>, Jura, Vaud, Valais, Neuchâtel &amp; the bilingual cantons of Bernese Jura and Fribourg)</a:t>
            </a:r>
            <a:endParaRPr lang="fr-FR" sz="2000" dirty="0">
              <a:latin typeface="Gellix" panose="00000500000000000000" pitchFamily="2" charset="0"/>
            </a:endParaRPr>
          </a:p>
          <a:p>
            <a:pPr algn="just">
              <a:lnSpc>
                <a:spcPct val="100000"/>
              </a:lnSpc>
            </a:pPr>
            <a:endParaRPr lang="fr-FR" sz="2000" dirty="0">
              <a:latin typeface="Gellix" panose="00000500000000000000" pitchFamily="2" charset="0"/>
            </a:endParaRPr>
          </a:p>
        </p:txBody>
      </p:sp>
    </p:spTree>
    <p:extLst>
      <p:ext uri="{BB962C8B-B14F-4D97-AF65-F5344CB8AC3E}">
        <p14:creationId xmlns:p14="http://schemas.microsoft.com/office/powerpoint/2010/main" val="372850427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2D55A80-24AC-C157-9072-FAF6B65D56E9}"/>
              </a:ext>
            </a:extLst>
          </p:cNvPr>
          <p:cNvSpPr>
            <a:spLocks noGrp="1"/>
          </p:cNvSpPr>
          <p:nvPr>
            <p:ph type="title"/>
          </p:nvPr>
        </p:nvSpPr>
        <p:spPr>
          <a:xfrm>
            <a:off x="4229642" y="91007"/>
            <a:ext cx="3484253" cy="754055"/>
          </a:xfrm>
        </p:spPr>
        <p:txBody>
          <a:bodyPr>
            <a:noAutofit/>
          </a:bodyPr>
          <a:lstStyle/>
          <a:p>
            <a:r>
              <a:rPr lang="fr-FR" b="0" u="heavy" dirty="0" err="1">
                <a:solidFill>
                  <a:srgbClr val="000000"/>
                </a:solidFill>
                <a:effectLst/>
                <a:uFill>
                  <a:solidFill>
                    <a:srgbClr val="FAB919"/>
                  </a:solidFill>
                </a:uFill>
                <a:latin typeface="Gellix SemiBold" panose="00000700000000000000" pitchFamily="2" charset="0"/>
                <a:ea typeface="Calibri" panose="020F0502020204030204" pitchFamily="34" charset="0"/>
                <a:cs typeface="Gellix SemiBold" panose="00000700000000000000" pitchFamily="2" charset="0"/>
              </a:rPr>
              <a:t>References</a:t>
            </a:r>
            <a:endParaRPr lang="fr-FR" b="1" dirty="0"/>
          </a:p>
        </p:txBody>
      </p:sp>
      <p:sp>
        <p:nvSpPr>
          <p:cNvPr id="3" name="Espace réservé du contenu 2">
            <a:extLst>
              <a:ext uri="{FF2B5EF4-FFF2-40B4-BE49-F238E27FC236}">
                <a16:creationId xmlns:a16="http://schemas.microsoft.com/office/drawing/2014/main" id="{038D0FF9-8387-CA0E-FC8B-5F2BB78800E1}"/>
              </a:ext>
            </a:extLst>
          </p:cNvPr>
          <p:cNvSpPr>
            <a:spLocks noGrp="1"/>
          </p:cNvSpPr>
          <p:nvPr>
            <p:ph idx="1"/>
          </p:nvPr>
        </p:nvSpPr>
        <p:spPr>
          <a:xfrm>
            <a:off x="190681" y="845062"/>
            <a:ext cx="11865531" cy="5815757"/>
          </a:xfrm>
        </p:spPr>
        <p:txBody>
          <a:bodyPr numCol="2" spcCol="180000">
            <a:noAutofit/>
          </a:bodyPr>
          <a:lstStyle/>
          <a:p>
            <a:pPr marL="0" indent="0" algn="just">
              <a:lnSpc>
                <a:spcPct val="120000"/>
              </a:lnSpc>
              <a:spcBef>
                <a:spcPts val="0"/>
              </a:spcBef>
              <a:buNone/>
            </a:pPr>
            <a:r>
              <a:rPr lang="fr-FR" sz="900" dirty="0">
                <a:effectLst/>
                <a:latin typeface="Gellix" panose="00000500000000000000" pitchFamily="2" charset="0"/>
                <a:ea typeface="Calibri" panose="020F0502020204030204" pitchFamily="34" charset="0"/>
                <a:cs typeface="Times New Roman" panose="02020603050405020304" pitchFamily="18" charset="0"/>
              </a:rPr>
              <a:t>- Francis Barbey, </a:t>
            </a:r>
            <a:r>
              <a:rPr lang="fr-FR" sz="900" i="1" dirty="0">
                <a:effectLst/>
                <a:latin typeface="Gellix" panose="00000500000000000000" pitchFamily="2" charset="0"/>
                <a:ea typeface="Calibri" panose="020F0502020204030204" pitchFamily="34" charset="0"/>
                <a:cs typeface="Times New Roman" panose="02020603050405020304" pitchFamily="18" charset="0"/>
              </a:rPr>
              <a:t>L’Éducation aux médias : De l’ambiguïté du concept aux défis d’une pratique éducative</a:t>
            </a:r>
            <a:r>
              <a:rPr lang="fr-FR" sz="900" dirty="0">
                <a:effectLst/>
                <a:latin typeface="Gellix" panose="00000500000000000000" pitchFamily="2" charset="0"/>
                <a:ea typeface="Calibri" panose="020F0502020204030204" pitchFamily="34" charset="0"/>
                <a:cs typeface="Times New Roman" panose="02020603050405020304" pitchFamily="18" charset="0"/>
              </a:rPr>
              <a:t>, </a:t>
            </a:r>
            <a:r>
              <a:rPr lang="fr-FR" sz="900" dirty="0" err="1">
                <a:effectLst/>
                <a:latin typeface="Gellix" panose="00000500000000000000" pitchFamily="2" charset="0"/>
                <a:ea typeface="Calibri" panose="020F0502020204030204" pitchFamily="34" charset="0"/>
                <a:cs typeface="Times New Roman" panose="02020603050405020304" pitchFamily="18" charset="0"/>
              </a:rPr>
              <a:t>Publibook</a:t>
            </a:r>
            <a:r>
              <a:rPr lang="fr-FR" sz="900" dirty="0">
                <a:effectLst/>
                <a:latin typeface="Gellix" panose="00000500000000000000" pitchFamily="2" charset="0"/>
                <a:ea typeface="Calibri" panose="020F0502020204030204" pitchFamily="34" charset="0"/>
                <a:cs typeface="Times New Roman" panose="02020603050405020304" pitchFamily="18" charset="0"/>
              </a:rPr>
              <a:t>, Paris, 2009.</a:t>
            </a:r>
          </a:p>
          <a:p>
            <a:pPr marL="0" indent="0" algn="just">
              <a:lnSpc>
                <a:spcPct val="120000"/>
              </a:lnSpc>
              <a:spcBef>
                <a:spcPts val="0"/>
              </a:spcBef>
              <a:buNone/>
            </a:pPr>
            <a:r>
              <a:rPr lang="fr-FR" sz="900" dirty="0">
                <a:effectLst/>
                <a:latin typeface="Gellix" panose="00000500000000000000" pitchFamily="2" charset="0"/>
                <a:ea typeface="Calibri" panose="020F0502020204030204" pitchFamily="34" charset="0"/>
                <a:cs typeface="Times New Roman" panose="02020603050405020304" pitchFamily="18" charset="0"/>
              </a:rPr>
              <a:t>- Roland Barthes, </a:t>
            </a:r>
            <a:r>
              <a:rPr lang="fr-FR" sz="900" i="1" dirty="0">
                <a:effectLst/>
                <a:latin typeface="Gellix" panose="00000500000000000000" pitchFamily="2" charset="0"/>
                <a:ea typeface="Calibri" panose="020F0502020204030204" pitchFamily="34" charset="0"/>
                <a:cs typeface="Times New Roman" panose="02020603050405020304" pitchFamily="18" charset="0"/>
              </a:rPr>
              <a:t>Mythologies</a:t>
            </a:r>
            <a:r>
              <a:rPr lang="fr-FR" sz="900" dirty="0">
                <a:effectLst/>
                <a:latin typeface="Gellix" panose="00000500000000000000" pitchFamily="2" charset="0"/>
                <a:ea typeface="Calibri" panose="020F0502020204030204" pitchFamily="34" charset="0"/>
                <a:cs typeface="Times New Roman" panose="02020603050405020304" pitchFamily="18" charset="0"/>
              </a:rPr>
              <a:t>, Le Seuil, Paris, 1957.</a:t>
            </a:r>
          </a:p>
          <a:p>
            <a:pPr marL="0" indent="0" algn="just">
              <a:lnSpc>
                <a:spcPct val="120000"/>
              </a:lnSpc>
              <a:spcBef>
                <a:spcPts val="0"/>
              </a:spcBef>
              <a:buNone/>
            </a:pPr>
            <a:r>
              <a:rPr lang="fr-FR" sz="900" dirty="0">
                <a:effectLst/>
                <a:latin typeface="Gellix" panose="00000500000000000000" pitchFamily="2" charset="0"/>
                <a:ea typeface="Calibri" panose="020F0502020204030204" pitchFamily="34" charset="0"/>
                <a:cs typeface="Times New Roman" panose="02020603050405020304" pitchFamily="18" charset="0"/>
              </a:rPr>
              <a:t>- Catherine </a:t>
            </a:r>
            <a:r>
              <a:rPr lang="fr-FR" sz="900" dirty="0" err="1">
                <a:effectLst/>
                <a:latin typeface="Gellix" panose="00000500000000000000" pitchFamily="2" charset="0"/>
                <a:ea typeface="Calibri" panose="020F0502020204030204" pitchFamily="34" charset="0"/>
                <a:cs typeface="Times New Roman" panose="02020603050405020304" pitchFamily="18" charset="0"/>
              </a:rPr>
              <a:t>Becchetti</a:t>
            </a:r>
            <a:r>
              <a:rPr lang="fr-FR" sz="900" dirty="0">
                <a:effectLst/>
                <a:latin typeface="Gellix" panose="00000500000000000000" pitchFamily="2" charset="0"/>
                <a:ea typeface="Calibri" panose="020F0502020204030204" pitchFamily="34" charset="0"/>
                <a:cs typeface="Times New Roman" panose="02020603050405020304" pitchFamily="18" charset="0"/>
              </a:rPr>
              <a:t>-Bizot, « École et médias face à leurs mutations : enjeux communs et perspectives », in « Éduquer aux médias ça s’apprend ! », </a:t>
            </a:r>
            <a:r>
              <a:rPr lang="fr-FR" sz="900" i="1" dirty="0">
                <a:effectLst/>
                <a:latin typeface="Gellix" panose="00000500000000000000" pitchFamily="2" charset="0"/>
                <a:ea typeface="Calibri" panose="020F0502020204030204" pitchFamily="34" charset="0"/>
                <a:cs typeface="Times New Roman" panose="02020603050405020304" pitchFamily="18" charset="0"/>
              </a:rPr>
              <a:t>Les Cahiers du </a:t>
            </a:r>
            <a:r>
              <a:rPr lang="fr-FR" sz="900" i="1" dirty="0" err="1">
                <a:effectLst/>
                <a:latin typeface="Gellix" panose="00000500000000000000" pitchFamily="2" charset="0"/>
                <a:ea typeface="Calibri" panose="020F0502020204030204" pitchFamily="34" charset="0"/>
                <a:cs typeface="Times New Roman" panose="02020603050405020304" pitchFamily="18" charset="0"/>
              </a:rPr>
              <a:t>Credam</a:t>
            </a:r>
            <a:r>
              <a:rPr lang="fr-FR" sz="900" dirty="0">
                <a:effectLst/>
                <a:latin typeface="Gellix" panose="00000500000000000000" pitchFamily="2" charset="0"/>
                <a:ea typeface="Calibri" panose="020F0502020204030204" pitchFamily="34" charset="0"/>
                <a:cs typeface="Times New Roman" panose="02020603050405020304" pitchFamily="18" charset="0"/>
              </a:rPr>
              <a:t>, n°6, CNDP-CLEMI, 2008.</a:t>
            </a:r>
          </a:p>
          <a:p>
            <a:pPr marL="0" indent="0" algn="just">
              <a:lnSpc>
                <a:spcPct val="120000"/>
              </a:lnSpc>
              <a:spcBef>
                <a:spcPts val="0"/>
              </a:spcBef>
              <a:buNone/>
            </a:pPr>
            <a:r>
              <a:rPr lang="fr-FR" sz="900" dirty="0">
                <a:effectLst/>
                <a:latin typeface="Gellix" panose="00000500000000000000" pitchFamily="2" charset="0"/>
                <a:ea typeface="Calibri" panose="020F0502020204030204" pitchFamily="34" charset="0"/>
                <a:cs typeface="Times New Roman" panose="02020603050405020304" pitchFamily="18" charset="0"/>
              </a:rPr>
              <a:t>- Sabine </a:t>
            </a:r>
            <a:r>
              <a:rPr lang="fr-FR" sz="900" dirty="0" err="1">
                <a:effectLst/>
                <a:latin typeface="Gellix" panose="00000500000000000000" pitchFamily="2" charset="0"/>
                <a:ea typeface="Calibri" panose="020F0502020204030204" pitchFamily="34" charset="0"/>
                <a:cs typeface="Times New Roman" panose="02020603050405020304" pitchFamily="18" charset="0"/>
              </a:rPr>
              <a:t>Bosler</a:t>
            </a:r>
            <a:r>
              <a:rPr lang="fr-FR" sz="900" dirty="0">
                <a:effectLst/>
                <a:latin typeface="Gellix" panose="00000500000000000000" pitchFamily="2" charset="0"/>
                <a:ea typeface="Calibri" panose="020F0502020204030204" pitchFamily="34" charset="0"/>
                <a:cs typeface="Times New Roman" panose="02020603050405020304" pitchFamily="18" charset="0"/>
              </a:rPr>
              <a:t>, Isabelle </a:t>
            </a:r>
            <a:r>
              <a:rPr lang="fr-FR" sz="900" dirty="0" err="1">
                <a:effectLst/>
                <a:latin typeface="Gellix" panose="00000500000000000000" pitchFamily="2" charset="0"/>
                <a:ea typeface="Calibri" panose="020F0502020204030204" pitchFamily="34" charset="0"/>
                <a:cs typeface="Times New Roman" panose="02020603050405020304" pitchFamily="18" charset="0"/>
              </a:rPr>
              <a:t>Féroc</a:t>
            </a:r>
            <a:r>
              <a:rPr lang="fr-FR" sz="900" dirty="0">
                <a:effectLst/>
                <a:latin typeface="Gellix" panose="00000500000000000000" pitchFamily="2" charset="0"/>
                <a:ea typeface="Calibri" panose="020F0502020204030204" pitchFamily="34" charset="0"/>
                <a:cs typeface="Times New Roman" panose="02020603050405020304" pitchFamily="18" charset="0"/>
              </a:rPr>
              <a:t> Dumez, Sarah Labelle, Marlène </a:t>
            </a:r>
            <a:r>
              <a:rPr lang="fr-FR" sz="900" dirty="0" err="1">
                <a:effectLst/>
                <a:latin typeface="Gellix" panose="00000500000000000000" pitchFamily="2" charset="0"/>
                <a:ea typeface="Calibri" panose="020F0502020204030204" pitchFamily="34" charset="0"/>
                <a:cs typeface="Times New Roman" panose="02020603050405020304" pitchFamily="18" charset="0"/>
              </a:rPr>
              <a:t>Loicq</a:t>
            </a:r>
            <a:r>
              <a:rPr lang="fr-FR" sz="900" dirty="0">
                <a:effectLst/>
                <a:latin typeface="Gellix" panose="00000500000000000000" pitchFamily="2" charset="0"/>
                <a:ea typeface="Calibri" panose="020F0502020204030204" pitchFamily="34" charset="0"/>
                <a:cs typeface="Times New Roman" panose="02020603050405020304" pitchFamily="18" charset="0"/>
              </a:rPr>
              <a:t> &amp; Aude </a:t>
            </a:r>
            <a:r>
              <a:rPr lang="fr-FR" sz="900" dirty="0" err="1">
                <a:effectLst/>
                <a:latin typeface="Gellix" panose="00000500000000000000" pitchFamily="2" charset="0"/>
                <a:ea typeface="Calibri" panose="020F0502020204030204" pitchFamily="34" charset="0"/>
                <a:cs typeface="Times New Roman" panose="02020603050405020304" pitchFamily="18" charset="0"/>
              </a:rPr>
              <a:t>Seurrat</a:t>
            </a:r>
            <a:r>
              <a:rPr lang="fr-FR" sz="900" dirty="0">
                <a:effectLst/>
                <a:latin typeface="Gellix" panose="00000500000000000000" pitchFamily="2" charset="0"/>
                <a:ea typeface="Calibri" panose="020F0502020204030204" pitchFamily="34" charset="0"/>
                <a:cs typeface="Times New Roman" panose="02020603050405020304" pitchFamily="18" charset="0"/>
              </a:rPr>
              <a:t>, « Questionner les politiques publiques en éducation aux médias et à l’information », </a:t>
            </a:r>
            <a:r>
              <a:rPr lang="fr-FR" sz="900" i="1" dirty="0">
                <a:effectLst/>
                <a:latin typeface="Gellix" panose="00000500000000000000" pitchFamily="2" charset="0"/>
                <a:ea typeface="Calibri" panose="020F0502020204030204" pitchFamily="34" charset="0"/>
                <a:cs typeface="Times New Roman" panose="02020603050405020304" pitchFamily="18" charset="0"/>
              </a:rPr>
              <a:t>Revue française des sciences de l’information et de la communication</a:t>
            </a:r>
            <a:r>
              <a:rPr lang="fr-FR" sz="900" dirty="0">
                <a:effectLst/>
                <a:latin typeface="Gellix" panose="00000500000000000000" pitchFamily="2" charset="0"/>
                <a:ea typeface="Calibri" panose="020F0502020204030204" pitchFamily="34" charset="0"/>
                <a:cs typeface="Times New Roman" panose="02020603050405020304" pitchFamily="18" charset="0"/>
              </a:rPr>
              <a:t>, n° 22, mai 2021.</a:t>
            </a:r>
          </a:p>
          <a:p>
            <a:pPr marL="0" indent="0" algn="just">
              <a:lnSpc>
                <a:spcPct val="120000"/>
              </a:lnSpc>
              <a:spcBef>
                <a:spcPts val="0"/>
              </a:spcBef>
              <a:buNone/>
            </a:pPr>
            <a:r>
              <a:rPr lang="fr-FR" sz="900" dirty="0">
                <a:effectLst/>
                <a:latin typeface="Gellix" panose="00000500000000000000" pitchFamily="2" charset="0"/>
                <a:ea typeface="Calibri" panose="020F0502020204030204" pitchFamily="34" charset="0"/>
                <a:cs typeface="Times New Roman" panose="02020603050405020304" pitchFamily="18" charset="0"/>
              </a:rPr>
              <a:t>- David Buckingham, </a:t>
            </a:r>
            <a:r>
              <a:rPr lang="fr-FR" sz="900" i="1" dirty="0">
                <a:effectLst/>
                <a:latin typeface="Gellix" panose="00000500000000000000" pitchFamily="2" charset="0"/>
                <a:ea typeface="Calibri" panose="020F0502020204030204" pitchFamily="34" charset="0"/>
                <a:cs typeface="Times New Roman" panose="02020603050405020304" pitchFamily="18" charset="0"/>
              </a:rPr>
              <a:t>La mort de l’enfance : Grandir à l’âge des médias</a:t>
            </a:r>
            <a:r>
              <a:rPr lang="fr-FR" sz="900" dirty="0">
                <a:effectLst/>
                <a:latin typeface="Gellix" panose="00000500000000000000" pitchFamily="2" charset="0"/>
                <a:ea typeface="Calibri" panose="020F0502020204030204" pitchFamily="34" charset="0"/>
                <a:cs typeface="Times New Roman" panose="02020603050405020304" pitchFamily="18" charset="0"/>
              </a:rPr>
              <a:t>, Armand Colin, Paris, 2010.</a:t>
            </a:r>
          </a:p>
          <a:p>
            <a:pPr marL="0" indent="0" algn="just">
              <a:lnSpc>
                <a:spcPct val="120000"/>
              </a:lnSpc>
              <a:spcBef>
                <a:spcPts val="0"/>
              </a:spcBef>
              <a:buNone/>
            </a:pPr>
            <a:r>
              <a:rPr lang="fr-FR" sz="900" dirty="0">
                <a:effectLst/>
                <a:latin typeface="Gellix" panose="00000500000000000000" pitchFamily="2" charset="0"/>
                <a:ea typeface="Calibri" panose="020F0502020204030204" pitchFamily="34" charset="0"/>
                <a:cs typeface="Times New Roman" panose="02020603050405020304" pitchFamily="18" charset="0"/>
              </a:rPr>
              <a:t>- Anne Cordier &amp; Marlène </a:t>
            </a:r>
            <a:r>
              <a:rPr lang="fr-FR" sz="900" dirty="0" err="1">
                <a:effectLst/>
                <a:latin typeface="Gellix" panose="00000500000000000000" pitchFamily="2" charset="0"/>
                <a:ea typeface="Calibri" panose="020F0502020204030204" pitchFamily="34" charset="0"/>
                <a:cs typeface="Times New Roman" panose="02020603050405020304" pitchFamily="18" charset="0"/>
              </a:rPr>
              <a:t>Loicq</a:t>
            </a:r>
            <a:r>
              <a:rPr lang="fr-FR" sz="900" dirty="0">
                <a:effectLst/>
                <a:latin typeface="Gellix" panose="00000500000000000000" pitchFamily="2" charset="0"/>
                <a:ea typeface="Calibri" panose="020F0502020204030204" pitchFamily="34" charset="0"/>
                <a:cs typeface="Times New Roman" panose="02020603050405020304" pitchFamily="18" charset="0"/>
              </a:rPr>
              <a:t>, « Éducation aux médias et à l’information à l’heure du numérique », in Madjid </a:t>
            </a:r>
            <a:r>
              <a:rPr lang="fr-FR" sz="900" dirty="0" err="1">
                <a:effectLst/>
                <a:latin typeface="Gellix" panose="00000500000000000000" pitchFamily="2" charset="0"/>
                <a:ea typeface="Calibri" panose="020F0502020204030204" pitchFamily="34" charset="0"/>
                <a:cs typeface="Times New Roman" panose="02020603050405020304" pitchFamily="18" charset="0"/>
              </a:rPr>
              <a:t>Ihadjadène</a:t>
            </a:r>
            <a:r>
              <a:rPr lang="fr-FR" sz="900" dirty="0">
                <a:effectLst/>
                <a:latin typeface="Gellix" panose="00000500000000000000" pitchFamily="2" charset="0"/>
                <a:ea typeface="Calibri" panose="020F0502020204030204" pitchFamily="34" charset="0"/>
                <a:cs typeface="Times New Roman" panose="02020603050405020304" pitchFamily="18" charset="0"/>
              </a:rPr>
              <a:t>, Alexandra </a:t>
            </a:r>
            <a:r>
              <a:rPr lang="fr-FR" sz="900" dirty="0" err="1">
                <a:effectLst/>
                <a:latin typeface="Gellix" panose="00000500000000000000" pitchFamily="2" charset="0"/>
                <a:ea typeface="Calibri" panose="020F0502020204030204" pitchFamily="34" charset="0"/>
                <a:cs typeface="Times New Roman" panose="02020603050405020304" pitchFamily="18" charset="0"/>
              </a:rPr>
              <a:t>Saemmer</a:t>
            </a:r>
            <a:r>
              <a:rPr lang="fr-FR" sz="900" dirty="0">
                <a:effectLst/>
                <a:latin typeface="Gellix" panose="00000500000000000000" pitchFamily="2" charset="0"/>
                <a:ea typeface="Calibri" panose="020F0502020204030204" pitchFamily="34" charset="0"/>
                <a:cs typeface="Times New Roman" panose="02020603050405020304" pitchFamily="18" charset="0"/>
              </a:rPr>
              <a:t> &amp; Claude Batz (</a:t>
            </a:r>
            <a:r>
              <a:rPr lang="fr-FR" sz="900" dirty="0" err="1">
                <a:effectLst/>
                <a:latin typeface="Gellix" panose="00000500000000000000" pitchFamily="2" charset="0"/>
                <a:ea typeface="Calibri" panose="020F0502020204030204" pitchFamily="34" charset="0"/>
                <a:cs typeface="Times New Roman" panose="02020603050405020304" pitchFamily="18" charset="0"/>
              </a:rPr>
              <a:t>dir</a:t>
            </a:r>
            <a:r>
              <a:rPr lang="fr-FR" sz="900" dirty="0">
                <a:effectLst/>
                <a:latin typeface="Gellix" panose="00000500000000000000" pitchFamily="2" charset="0"/>
                <a:ea typeface="Calibri" panose="020F0502020204030204" pitchFamily="34" charset="0"/>
                <a:cs typeface="Times New Roman" panose="02020603050405020304" pitchFamily="18" charset="0"/>
              </a:rPr>
              <a:t>.), </a:t>
            </a:r>
            <a:r>
              <a:rPr lang="fr-FR" sz="900" i="1" dirty="0">
                <a:effectLst/>
                <a:latin typeface="Gellix" panose="00000500000000000000" pitchFamily="2" charset="0"/>
                <a:ea typeface="Calibri" panose="020F0502020204030204" pitchFamily="34" charset="0"/>
                <a:cs typeface="Times New Roman" panose="02020603050405020304" pitchFamily="18" charset="0"/>
              </a:rPr>
              <a:t>Culture informationnelle : Vers une propédeutique du numérique</a:t>
            </a:r>
            <a:r>
              <a:rPr lang="fr-FR" sz="900" dirty="0">
                <a:effectLst/>
                <a:latin typeface="Gellix" panose="00000500000000000000" pitchFamily="2" charset="0"/>
                <a:ea typeface="Calibri" panose="020F0502020204030204" pitchFamily="34" charset="0"/>
                <a:cs typeface="Times New Roman" panose="02020603050405020304" pitchFamily="18" charset="0"/>
              </a:rPr>
              <a:t>, Hermann, coll. Culture numériques, Paris, 2015.</a:t>
            </a:r>
          </a:p>
          <a:p>
            <a:pPr marL="0" indent="0" algn="just">
              <a:lnSpc>
                <a:spcPct val="120000"/>
              </a:lnSpc>
              <a:spcBef>
                <a:spcPts val="0"/>
              </a:spcBef>
              <a:buNone/>
            </a:pPr>
            <a:r>
              <a:rPr lang="fr-FR" sz="900" dirty="0">
                <a:effectLst/>
                <a:latin typeface="Gellix" panose="00000500000000000000" pitchFamily="2" charset="0"/>
                <a:ea typeface="Calibri" panose="020F0502020204030204" pitchFamily="34" charset="0"/>
                <a:cs typeface="Times New Roman" panose="02020603050405020304" pitchFamily="18" charset="0"/>
              </a:rPr>
              <a:t>- Laurence Corroy, </a:t>
            </a:r>
            <a:r>
              <a:rPr lang="fr-FR" sz="900" i="1" dirty="0">
                <a:effectLst/>
                <a:latin typeface="Gellix" panose="00000500000000000000" pitchFamily="2" charset="0"/>
                <a:ea typeface="Calibri" panose="020F0502020204030204" pitchFamily="34" charset="0"/>
                <a:cs typeface="Times New Roman" panose="02020603050405020304" pitchFamily="18" charset="0"/>
              </a:rPr>
              <a:t>Éducation et médias, la créativité à l’ère du numérique,</a:t>
            </a:r>
            <a:r>
              <a:rPr lang="fr-FR" sz="900" dirty="0">
                <a:effectLst/>
                <a:latin typeface="Gellix" panose="00000500000000000000" pitchFamily="2" charset="0"/>
                <a:ea typeface="Calibri" panose="020F0502020204030204" pitchFamily="34" charset="0"/>
                <a:cs typeface="Times New Roman" panose="02020603050405020304" pitchFamily="18" charset="0"/>
              </a:rPr>
              <a:t> ISTE Editions, Londres, 2016.</a:t>
            </a:r>
          </a:p>
          <a:p>
            <a:pPr marL="0" indent="0" algn="just">
              <a:lnSpc>
                <a:spcPct val="120000"/>
              </a:lnSpc>
              <a:spcBef>
                <a:spcPts val="0"/>
              </a:spcBef>
              <a:buNone/>
            </a:pPr>
            <a:r>
              <a:rPr lang="fr-FR" sz="900" dirty="0">
                <a:solidFill>
                  <a:srgbClr val="000000"/>
                </a:solidFill>
                <a:effectLst/>
                <a:latin typeface="Gellix" panose="00000500000000000000" pitchFamily="2" charset="0"/>
                <a:ea typeface="Calibri" panose="020F0502020204030204" pitchFamily="34" charset="0"/>
                <a:cs typeface="Times New Roman" panose="02020603050405020304" pitchFamily="18" charset="0"/>
              </a:rPr>
              <a:t>- Laurence Corroy, « L’éducation aux médias au XXIe siècle, enjeux et nouveaux défis », in Philippe Bonfils </a:t>
            </a:r>
            <a:r>
              <a:rPr lang="fr-FR" sz="900" i="1" dirty="0">
                <a:solidFill>
                  <a:srgbClr val="000000"/>
                </a:solidFill>
                <a:effectLst/>
                <a:latin typeface="Gellix" panose="00000500000000000000" pitchFamily="2" charset="0"/>
                <a:ea typeface="Calibri" panose="020F0502020204030204" pitchFamily="34" charset="0"/>
                <a:cs typeface="Times New Roman" panose="02020603050405020304" pitchFamily="18" charset="0"/>
              </a:rPr>
              <a:t>et al.</a:t>
            </a:r>
            <a:r>
              <a:rPr lang="fr-FR" sz="900" dirty="0">
                <a:solidFill>
                  <a:srgbClr val="000000"/>
                </a:solidFill>
                <a:effectLst/>
                <a:latin typeface="Gellix" panose="00000500000000000000" pitchFamily="2" charset="0"/>
                <a:ea typeface="Calibri" panose="020F0502020204030204" pitchFamily="34" charset="0"/>
                <a:cs typeface="Times New Roman" panose="02020603050405020304" pitchFamily="18" charset="0"/>
              </a:rPr>
              <a:t>,</a:t>
            </a:r>
            <a:r>
              <a:rPr lang="fr-FR" sz="900" i="1" dirty="0">
                <a:solidFill>
                  <a:srgbClr val="000000"/>
                </a:solidFill>
                <a:effectLst/>
                <a:latin typeface="Gellix" panose="00000500000000000000" pitchFamily="2" charset="0"/>
                <a:ea typeface="Calibri" panose="020F0502020204030204" pitchFamily="34" charset="0"/>
                <a:cs typeface="Times New Roman" panose="02020603050405020304" pitchFamily="18" charset="0"/>
              </a:rPr>
              <a:t> L’éducation aux médias tout au long de la vie : Des nouveaux enjeux pédagogiques à l’accompagnement du citoyen</a:t>
            </a:r>
            <a:r>
              <a:rPr lang="fr-FR" sz="900" dirty="0">
                <a:solidFill>
                  <a:srgbClr val="000000"/>
                </a:solidFill>
                <a:effectLst/>
                <a:latin typeface="Gellix" panose="00000500000000000000" pitchFamily="2" charset="0"/>
                <a:ea typeface="Calibri" panose="020F0502020204030204" pitchFamily="34" charset="0"/>
                <a:cs typeface="Times New Roman" panose="02020603050405020304" pitchFamily="18" charset="0"/>
              </a:rPr>
              <a:t>, Association internationale </a:t>
            </a:r>
            <a:r>
              <a:rPr lang="fr-FR" sz="900" dirty="0" err="1">
                <a:solidFill>
                  <a:srgbClr val="000000"/>
                </a:solidFill>
                <a:effectLst/>
                <a:latin typeface="Gellix" panose="00000500000000000000" pitchFamily="2" charset="0"/>
                <a:ea typeface="Calibri" panose="020F0502020204030204" pitchFamily="34" charset="0"/>
                <a:cs typeface="Times New Roman" panose="02020603050405020304" pitchFamily="18" charset="0"/>
              </a:rPr>
              <a:t>Ticemed</a:t>
            </a:r>
            <a:r>
              <a:rPr lang="fr-FR" sz="900" dirty="0">
                <a:solidFill>
                  <a:srgbClr val="000000"/>
                </a:solidFill>
                <a:effectLst/>
                <a:latin typeface="Gellix" panose="00000500000000000000" pitchFamily="2" charset="0"/>
                <a:ea typeface="Calibri" panose="020F0502020204030204" pitchFamily="34" charset="0"/>
                <a:cs typeface="Times New Roman" panose="02020603050405020304" pitchFamily="18" charset="0"/>
              </a:rPr>
              <a:t>, 2021.</a:t>
            </a:r>
            <a:endParaRPr lang="fr-FR" sz="900" dirty="0">
              <a:effectLst/>
              <a:latin typeface="Gellix" panose="00000500000000000000" pitchFamily="2" charset="0"/>
              <a:ea typeface="Calibri" panose="020F0502020204030204" pitchFamily="34" charset="0"/>
              <a:cs typeface="Times New Roman" panose="02020603050405020304" pitchFamily="18" charset="0"/>
            </a:endParaRPr>
          </a:p>
          <a:p>
            <a:pPr marL="0" indent="0" algn="just">
              <a:lnSpc>
                <a:spcPct val="120000"/>
              </a:lnSpc>
              <a:spcBef>
                <a:spcPts val="0"/>
              </a:spcBef>
              <a:buNone/>
            </a:pPr>
            <a:r>
              <a:rPr lang="fr-FR" sz="900" dirty="0">
                <a:effectLst/>
                <a:latin typeface="Gellix" panose="00000500000000000000" pitchFamily="2" charset="0"/>
                <a:ea typeface="Calibri" panose="020F0502020204030204" pitchFamily="34" charset="0"/>
                <a:cs typeface="Times New Roman" panose="02020603050405020304" pitchFamily="18" charset="0"/>
              </a:rPr>
              <a:t>- Henri </a:t>
            </a:r>
            <a:r>
              <a:rPr lang="fr-FR" sz="900" dirty="0" err="1">
                <a:effectLst/>
                <a:latin typeface="Gellix" panose="00000500000000000000" pitchFamily="2" charset="0"/>
                <a:ea typeface="Calibri" panose="020F0502020204030204" pitchFamily="34" charset="0"/>
                <a:cs typeface="Times New Roman" panose="02020603050405020304" pitchFamily="18" charset="0"/>
              </a:rPr>
              <a:t>Dieuzeide</a:t>
            </a:r>
            <a:r>
              <a:rPr lang="fr-FR" sz="900" dirty="0">
                <a:effectLst/>
                <a:latin typeface="Gellix" panose="00000500000000000000" pitchFamily="2" charset="0"/>
                <a:ea typeface="Calibri" panose="020F0502020204030204" pitchFamily="34" charset="0"/>
                <a:cs typeface="Times New Roman" panose="02020603050405020304" pitchFamily="18" charset="0"/>
              </a:rPr>
              <a:t>, </a:t>
            </a:r>
            <a:r>
              <a:rPr lang="fr-FR" sz="900" i="1" dirty="0">
                <a:effectLst/>
                <a:latin typeface="Gellix" panose="00000500000000000000" pitchFamily="2" charset="0"/>
                <a:ea typeface="Calibri" panose="020F0502020204030204" pitchFamily="34" charset="0"/>
                <a:cs typeface="Times New Roman" panose="02020603050405020304" pitchFamily="18" charset="0"/>
              </a:rPr>
              <a:t>Les techniques audiovisuelles dans l’enseignement</a:t>
            </a:r>
            <a:r>
              <a:rPr lang="fr-FR" sz="900" dirty="0">
                <a:effectLst/>
                <a:latin typeface="Gellix" panose="00000500000000000000" pitchFamily="2" charset="0"/>
                <a:ea typeface="Calibri" panose="020F0502020204030204" pitchFamily="34" charset="0"/>
                <a:cs typeface="Times New Roman" panose="02020603050405020304" pitchFamily="18" charset="0"/>
              </a:rPr>
              <a:t>, PUF, Paris, 1965.</a:t>
            </a:r>
          </a:p>
          <a:p>
            <a:pPr marL="0" indent="0" algn="just">
              <a:lnSpc>
                <a:spcPct val="120000"/>
              </a:lnSpc>
              <a:spcBef>
                <a:spcPts val="0"/>
              </a:spcBef>
              <a:buNone/>
            </a:pPr>
            <a:r>
              <a:rPr lang="fr-FR" sz="900" dirty="0">
                <a:effectLst/>
                <a:latin typeface="Gellix" panose="00000500000000000000" pitchFamily="2" charset="0"/>
                <a:ea typeface="Calibri" panose="020F0502020204030204" pitchFamily="34" charset="0"/>
                <a:cs typeface="Times New Roman" panose="02020603050405020304" pitchFamily="18" charset="0"/>
              </a:rPr>
              <a:t>- Divina Frau-</a:t>
            </a:r>
            <a:r>
              <a:rPr lang="fr-FR" sz="900" dirty="0" err="1">
                <a:effectLst/>
                <a:latin typeface="Gellix" panose="00000500000000000000" pitchFamily="2" charset="0"/>
                <a:ea typeface="Calibri" panose="020F0502020204030204" pitchFamily="34" charset="0"/>
                <a:cs typeface="Times New Roman" panose="02020603050405020304" pitchFamily="18" charset="0"/>
              </a:rPr>
              <a:t>Meigs</a:t>
            </a:r>
            <a:r>
              <a:rPr lang="fr-FR" sz="900" dirty="0">
                <a:effectLst/>
                <a:latin typeface="Gellix" panose="00000500000000000000" pitchFamily="2" charset="0"/>
                <a:ea typeface="Calibri" panose="020F0502020204030204" pitchFamily="34" charset="0"/>
                <a:cs typeface="Times New Roman" panose="02020603050405020304" pitchFamily="18" charset="0"/>
              </a:rPr>
              <a:t>, préface à Aline Bousquet, Marion </a:t>
            </a:r>
            <a:r>
              <a:rPr lang="fr-FR" sz="900" dirty="0" err="1">
                <a:effectLst/>
                <a:latin typeface="Gellix" panose="00000500000000000000" pitchFamily="2" charset="0"/>
                <a:ea typeface="Calibri" panose="020F0502020204030204" pitchFamily="34" charset="0"/>
                <a:cs typeface="Times New Roman" panose="02020603050405020304" pitchFamily="18" charset="0"/>
              </a:rPr>
              <a:t>Carbillet</a:t>
            </a:r>
            <a:r>
              <a:rPr lang="fr-FR" sz="900" dirty="0">
                <a:effectLst/>
                <a:latin typeface="Gellix" panose="00000500000000000000" pitchFamily="2" charset="0"/>
                <a:ea typeface="Calibri" panose="020F0502020204030204" pitchFamily="34" charset="0"/>
                <a:cs typeface="Times New Roman" panose="02020603050405020304" pitchFamily="18" charset="0"/>
              </a:rPr>
              <a:t>, Hélène Mulot &amp; Marie </a:t>
            </a:r>
            <a:r>
              <a:rPr lang="fr-FR" sz="900" dirty="0" err="1">
                <a:effectLst/>
                <a:latin typeface="Gellix" panose="00000500000000000000" pitchFamily="2" charset="0"/>
                <a:ea typeface="Calibri" panose="020F0502020204030204" pitchFamily="34" charset="0"/>
                <a:cs typeface="Times New Roman" panose="02020603050405020304" pitchFamily="18" charset="0"/>
              </a:rPr>
              <a:t>Nallathamby</a:t>
            </a:r>
            <a:r>
              <a:rPr lang="fr-FR" sz="900" dirty="0">
                <a:effectLst/>
                <a:latin typeface="Gellix" panose="00000500000000000000" pitchFamily="2" charset="0"/>
                <a:ea typeface="Calibri" panose="020F0502020204030204" pitchFamily="34" charset="0"/>
                <a:cs typeface="Times New Roman" panose="02020603050405020304" pitchFamily="18" charset="0"/>
              </a:rPr>
              <a:t>, </a:t>
            </a:r>
            <a:r>
              <a:rPr lang="fr-FR" sz="900" i="1" dirty="0">
                <a:effectLst/>
                <a:latin typeface="Gellix" panose="00000500000000000000" pitchFamily="2" charset="0"/>
                <a:ea typeface="Calibri" panose="020F0502020204030204" pitchFamily="34" charset="0"/>
                <a:cs typeface="Times New Roman" panose="02020603050405020304" pitchFamily="18" charset="0"/>
              </a:rPr>
              <a:t>Education aux médias et à l’information : Comprendre, critiquer, créer dans le monde numérique</a:t>
            </a:r>
            <a:r>
              <a:rPr lang="fr-FR" sz="900" dirty="0">
                <a:effectLst/>
                <a:latin typeface="Gellix" panose="00000500000000000000" pitchFamily="2" charset="0"/>
                <a:ea typeface="Calibri" panose="020F0502020204030204" pitchFamily="34" charset="0"/>
                <a:cs typeface="Times New Roman" panose="02020603050405020304" pitchFamily="18" charset="0"/>
              </a:rPr>
              <a:t>, Génération 5, Chambéry, 2014.</a:t>
            </a:r>
          </a:p>
          <a:p>
            <a:pPr marL="0" indent="0" algn="just">
              <a:lnSpc>
                <a:spcPct val="120000"/>
              </a:lnSpc>
              <a:spcBef>
                <a:spcPts val="0"/>
              </a:spcBef>
              <a:buNone/>
            </a:pPr>
            <a:r>
              <a:rPr lang="fr-FR" sz="900" dirty="0">
                <a:effectLst/>
                <a:latin typeface="Gellix" panose="00000500000000000000" pitchFamily="2" charset="0"/>
                <a:ea typeface="Calibri" panose="020F0502020204030204" pitchFamily="34" charset="0"/>
                <a:cs typeface="Times New Roman" panose="02020603050405020304" pitchFamily="18" charset="0"/>
              </a:rPr>
              <a:t>- Célestin Freinet, </a:t>
            </a:r>
            <a:r>
              <a:rPr lang="fr-FR" sz="900" i="1" dirty="0">
                <a:effectLst/>
                <a:latin typeface="Gellix" panose="00000500000000000000" pitchFamily="2" charset="0"/>
                <a:ea typeface="Calibri" panose="020F0502020204030204" pitchFamily="34" charset="0"/>
                <a:cs typeface="Times New Roman" panose="02020603050405020304" pitchFamily="18" charset="0"/>
              </a:rPr>
              <a:t>Le journal scolaire</a:t>
            </a:r>
            <a:r>
              <a:rPr lang="fr-FR" sz="900" dirty="0">
                <a:effectLst/>
                <a:latin typeface="Gellix" panose="00000500000000000000" pitchFamily="2" charset="0"/>
                <a:ea typeface="Calibri" panose="020F0502020204030204" pitchFamily="34" charset="0"/>
                <a:cs typeface="Times New Roman" panose="02020603050405020304" pitchFamily="18" charset="0"/>
              </a:rPr>
              <a:t>, École moderne française, Paris, 1967.</a:t>
            </a:r>
          </a:p>
          <a:p>
            <a:pPr marL="0" indent="0" algn="just">
              <a:lnSpc>
                <a:spcPct val="120000"/>
              </a:lnSpc>
              <a:spcBef>
                <a:spcPts val="0"/>
              </a:spcBef>
              <a:buNone/>
            </a:pPr>
            <a:r>
              <a:rPr lang="fr-FR" sz="900" dirty="0">
                <a:effectLst/>
                <a:latin typeface="Gellix" panose="00000500000000000000" pitchFamily="2" charset="0"/>
                <a:ea typeface="Calibri" panose="020F0502020204030204" pitchFamily="34" charset="0"/>
                <a:cs typeface="Times New Roman" panose="02020603050405020304" pitchFamily="18" charset="0"/>
              </a:rPr>
              <a:t>- Jacques Gonnet, </a:t>
            </a:r>
            <a:r>
              <a:rPr lang="fr-FR" sz="900" i="1" dirty="0">
                <a:effectLst/>
                <a:latin typeface="Gellix" panose="00000500000000000000" pitchFamily="2" charset="0"/>
                <a:ea typeface="Calibri" panose="020F0502020204030204" pitchFamily="34" charset="0"/>
                <a:cs typeface="Times New Roman" panose="02020603050405020304" pitchFamily="18" charset="0"/>
              </a:rPr>
              <a:t>De l’actualité à l’école, Pour des ateliers de démocratie, </a:t>
            </a:r>
            <a:r>
              <a:rPr lang="fr-FR" sz="900" dirty="0">
                <a:effectLst/>
                <a:latin typeface="Gellix" panose="00000500000000000000" pitchFamily="2" charset="0"/>
                <a:ea typeface="Calibri" panose="020F0502020204030204" pitchFamily="34" charset="0"/>
                <a:cs typeface="Times New Roman" panose="02020603050405020304" pitchFamily="18" charset="0"/>
              </a:rPr>
              <a:t>Armand Colin, coll. Formation des enseignants, Paris, 1995.</a:t>
            </a:r>
          </a:p>
          <a:p>
            <a:pPr marL="0" indent="0" algn="just">
              <a:lnSpc>
                <a:spcPct val="120000"/>
              </a:lnSpc>
              <a:spcBef>
                <a:spcPts val="0"/>
              </a:spcBef>
              <a:buNone/>
            </a:pPr>
            <a:r>
              <a:rPr lang="fr-FR" sz="900" dirty="0">
                <a:effectLst/>
                <a:latin typeface="Gellix" panose="00000500000000000000" pitchFamily="2" charset="0"/>
                <a:ea typeface="Calibri" panose="020F0502020204030204" pitchFamily="34" charset="0"/>
                <a:cs typeface="Times New Roman" panose="02020603050405020304" pitchFamily="18" charset="0"/>
              </a:rPr>
              <a:t>- Jacques Gonnet, </a:t>
            </a:r>
            <a:r>
              <a:rPr lang="fr-FR" sz="900" i="1" dirty="0">
                <a:effectLst/>
                <a:latin typeface="Gellix" panose="00000500000000000000" pitchFamily="2" charset="0"/>
                <a:ea typeface="Calibri" panose="020F0502020204030204" pitchFamily="34" charset="0"/>
                <a:cs typeface="Times New Roman" panose="02020603050405020304" pitchFamily="18" charset="0"/>
              </a:rPr>
              <a:t>Les médias et l’indifférence : blessures d’information</a:t>
            </a:r>
            <a:r>
              <a:rPr lang="fr-FR" sz="900" dirty="0">
                <a:effectLst/>
                <a:latin typeface="Gellix" panose="00000500000000000000" pitchFamily="2" charset="0"/>
                <a:ea typeface="Calibri" panose="020F0502020204030204" pitchFamily="34" charset="0"/>
                <a:cs typeface="Times New Roman" panose="02020603050405020304" pitchFamily="18" charset="0"/>
              </a:rPr>
              <a:t>, PUF, Paris, 1999.</a:t>
            </a:r>
          </a:p>
          <a:p>
            <a:pPr marL="0" indent="0" algn="just">
              <a:lnSpc>
                <a:spcPct val="120000"/>
              </a:lnSpc>
              <a:spcBef>
                <a:spcPts val="0"/>
              </a:spcBef>
              <a:buNone/>
            </a:pPr>
            <a:r>
              <a:rPr lang="fr-FR" sz="900" dirty="0">
                <a:effectLst/>
                <a:latin typeface="Gellix" panose="00000500000000000000" pitchFamily="2" charset="0"/>
                <a:ea typeface="Times New Roman" panose="02020603050405020304" pitchFamily="18" charset="0"/>
                <a:cs typeface="Times New Roman" panose="02020603050405020304" pitchFamily="18" charset="0"/>
              </a:rPr>
              <a:t>- Thomas </a:t>
            </a:r>
            <a:r>
              <a:rPr lang="fr-FR" sz="900" dirty="0" err="1">
                <a:effectLst/>
                <a:latin typeface="Gellix" panose="00000500000000000000" pitchFamily="2" charset="0"/>
                <a:ea typeface="Times New Roman" panose="02020603050405020304" pitchFamily="18" charset="0"/>
                <a:cs typeface="Times New Roman" panose="02020603050405020304" pitchFamily="18" charset="0"/>
              </a:rPr>
              <a:t>Hanitzsch</a:t>
            </a:r>
            <a:r>
              <a:rPr lang="fr-FR" sz="900" dirty="0">
                <a:effectLst/>
                <a:latin typeface="Gellix" panose="00000500000000000000" pitchFamily="2" charset="0"/>
                <a:ea typeface="Times New Roman" panose="02020603050405020304" pitchFamily="18" charset="0"/>
                <a:cs typeface="Times New Roman" panose="02020603050405020304" pitchFamily="18" charset="0"/>
              </a:rPr>
              <a:t> &amp; Tim P. Vos, « </a:t>
            </a:r>
            <a:r>
              <a:rPr lang="fr-FR" sz="900" dirty="0" err="1">
                <a:effectLst/>
                <a:latin typeface="Gellix" panose="00000500000000000000" pitchFamily="2" charset="0"/>
                <a:ea typeface="Times New Roman" panose="02020603050405020304" pitchFamily="18" charset="0"/>
                <a:cs typeface="Times New Roman" panose="02020603050405020304" pitchFamily="18" charset="0"/>
              </a:rPr>
              <a:t>Journalistic</a:t>
            </a:r>
            <a:r>
              <a:rPr lang="fr-FR" sz="900" dirty="0">
                <a:effectLst/>
                <a:latin typeface="Gellix" panose="00000500000000000000" pitchFamily="2" charset="0"/>
                <a:ea typeface="Times New Roman" panose="02020603050405020304" pitchFamily="18" charset="0"/>
                <a:cs typeface="Times New Roman" panose="02020603050405020304" pitchFamily="18" charset="0"/>
              </a:rPr>
              <a:t> </a:t>
            </a:r>
            <a:r>
              <a:rPr lang="fr-FR" sz="900" dirty="0" err="1">
                <a:effectLst/>
                <a:latin typeface="Gellix" panose="00000500000000000000" pitchFamily="2" charset="0"/>
                <a:ea typeface="Times New Roman" panose="02020603050405020304" pitchFamily="18" charset="0"/>
                <a:cs typeface="Times New Roman" panose="02020603050405020304" pitchFamily="18" charset="0"/>
              </a:rPr>
              <a:t>Roles</a:t>
            </a:r>
            <a:r>
              <a:rPr lang="fr-FR" sz="900" dirty="0">
                <a:effectLst/>
                <a:latin typeface="Gellix" panose="00000500000000000000" pitchFamily="2" charset="0"/>
                <a:ea typeface="Times New Roman" panose="02020603050405020304" pitchFamily="18" charset="0"/>
                <a:cs typeface="Times New Roman" panose="02020603050405020304" pitchFamily="18" charset="0"/>
              </a:rPr>
              <a:t> and the Struggle Over </a:t>
            </a:r>
            <a:r>
              <a:rPr lang="fr-FR" sz="900" dirty="0" err="1">
                <a:effectLst/>
                <a:latin typeface="Gellix" panose="00000500000000000000" pitchFamily="2" charset="0"/>
                <a:ea typeface="Times New Roman" panose="02020603050405020304" pitchFamily="18" charset="0"/>
                <a:cs typeface="Times New Roman" panose="02020603050405020304" pitchFamily="18" charset="0"/>
              </a:rPr>
              <a:t>Institutional</a:t>
            </a:r>
            <a:r>
              <a:rPr lang="fr-FR" sz="900" dirty="0">
                <a:effectLst/>
                <a:latin typeface="Gellix" panose="00000500000000000000" pitchFamily="2" charset="0"/>
                <a:ea typeface="Times New Roman" panose="02020603050405020304" pitchFamily="18" charset="0"/>
                <a:cs typeface="Times New Roman" panose="02020603050405020304" pitchFamily="18" charset="0"/>
              </a:rPr>
              <a:t> Identity: The Discursive Constitution of </a:t>
            </a:r>
            <a:r>
              <a:rPr lang="fr-FR" sz="900" dirty="0" err="1">
                <a:effectLst/>
                <a:latin typeface="Gellix" panose="00000500000000000000" pitchFamily="2" charset="0"/>
                <a:ea typeface="Times New Roman" panose="02020603050405020304" pitchFamily="18" charset="0"/>
                <a:cs typeface="Times New Roman" panose="02020603050405020304" pitchFamily="18" charset="0"/>
              </a:rPr>
              <a:t>Journalism</a:t>
            </a:r>
            <a:r>
              <a:rPr lang="fr-FR" sz="900" dirty="0">
                <a:effectLst/>
                <a:latin typeface="Gellix" panose="00000500000000000000" pitchFamily="2" charset="0"/>
                <a:ea typeface="Times New Roman" panose="02020603050405020304" pitchFamily="18" charset="0"/>
                <a:cs typeface="Times New Roman" panose="02020603050405020304" pitchFamily="18" charset="0"/>
              </a:rPr>
              <a:t> », </a:t>
            </a:r>
            <a:r>
              <a:rPr lang="fr-FR" sz="900" i="1" dirty="0">
                <a:effectLst/>
                <a:latin typeface="Gellix" panose="00000500000000000000" pitchFamily="2" charset="0"/>
                <a:ea typeface="Times New Roman" panose="02020603050405020304" pitchFamily="18" charset="0"/>
                <a:cs typeface="Times New Roman" panose="02020603050405020304" pitchFamily="18" charset="0"/>
              </a:rPr>
              <a:t>Communication Theory</a:t>
            </a:r>
            <a:r>
              <a:rPr lang="fr-FR" sz="900" dirty="0">
                <a:effectLst/>
                <a:latin typeface="Gellix" panose="00000500000000000000" pitchFamily="2" charset="0"/>
                <a:ea typeface="Times New Roman" panose="02020603050405020304" pitchFamily="18" charset="0"/>
                <a:cs typeface="Times New Roman" panose="02020603050405020304" pitchFamily="18" charset="0"/>
              </a:rPr>
              <a:t>, vol. 27, n° 2, 2017.</a:t>
            </a:r>
            <a:endParaRPr lang="fr-FR" sz="900" dirty="0">
              <a:effectLst/>
              <a:latin typeface="Gellix" panose="00000500000000000000" pitchFamily="2" charset="0"/>
              <a:ea typeface="Calibri" panose="020F0502020204030204" pitchFamily="34" charset="0"/>
              <a:cs typeface="Times New Roman" panose="02020603050405020304" pitchFamily="18" charset="0"/>
            </a:endParaRPr>
          </a:p>
          <a:p>
            <a:pPr marL="0" indent="0" algn="just">
              <a:lnSpc>
                <a:spcPct val="120000"/>
              </a:lnSpc>
              <a:spcBef>
                <a:spcPts val="0"/>
              </a:spcBef>
              <a:buNone/>
            </a:pPr>
            <a:r>
              <a:rPr lang="fr-FR" sz="900" dirty="0">
                <a:effectLst/>
                <a:latin typeface="Gellix" panose="00000500000000000000" pitchFamily="2" charset="0"/>
                <a:ea typeface="Calibri" panose="020F0502020204030204" pitchFamily="34" charset="0"/>
                <a:cs typeface="Times New Roman" panose="02020603050405020304" pitchFamily="18" charset="0"/>
              </a:rPr>
              <a:t>- Geneviève Jacquinot, « Chercheurs et Praticiens. Pour mieux savoir ce que l’on fait en le faisant », </a:t>
            </a:r>
            <a:r>
              <a:rPr lang="fr-FR" sz="900" i="1" dirty="0">
                <a:effectLst/>
                <a:latin typeface="Gellix" panose="00000500000000000000" pitchFamily="2" charset="0"/>
                <a:ea typeface="Calibri" panose="020F0502020204030204" pitchFamily="34" charset="0"/>
                <a:cs typeface="Times New Roman" panose="02020603050405020304" pitchFamily="18" charset="0"/>
              </a:rPr>
              <a:t>Educations</a:t>
            </a:r>
            <a:r>
              <a:rPr lang="fr-FR" sz="900" dirty="0">
                <a:effectLst/>
                <a:latin typeface="Gellix" panose="00000500000000000000" pitchFamily="2" charset="0"/>
                <a:ea typeface="Calibri" panose="020F0502020204030204" pitchFamily="34" charset="0"/>
                <a:cs typeface="Times New Roman" panose="02020603050405020304" pitchFamily="18" charset="0"/>
              </a:rPr>
              <a:t>, n°14, 1997.</a:t>
            </a:r>
          </a:p>
          <a:p>
            <a:pPr marL="0" indent="0" algn="just">
              <a:lnSpc>
                <a:spcPct val="120000"/>
              </a:lnSpc>
              <a:spcBef>
                <a:spcPts val="0"/>
              </a:spcBef>
              <a:buNone/>
            </a:pPr>
            <a:r>
              <a:rPr lang="fr-FR" sz="900" dirty="0">
                <a:effectLst/>
                <a:latin typeface="Gellix" panose="00000500000000000000" pitchFamily="2" charset="0"/>
                <a:ea typeface="Calibri" panose="020F0502020204030204" pitchFamily="34" charset="0"/>
                <a:cs typeface="Times New Roman" panose="02020603050405020304" pitchFamily="18" charset="0"/>
              </a:rPr>
              <a:t>- Elihu Katz &amp; Paul Lazarsfeld, </a:t>
            </a:r>
            <a:r>
              <a:rPr lang="fr-FR" sz="900" i="1" dirty="0" err="1">
                <a:effectLst/>
                <a:latin typeface="Gellix" panose="00000500000000000000" pitchFamily="2" charset="0"/>
                <a:ea typeface="Calibri" panose="020F0502020204030204" pitchFamily="34" charset="0"/>
                <a:cs typeface="Times New Roman" panose="02020603050405020304" pitchFamily="18" charset="0"/>
              </a:rPr>
              <a:t>Personal</a:t>
            </a:r>
            <a:r>
              <a:rPr lang="fr-FR" sz="900" i="1" dirty="0">
                <a:effectLst/>
                <a:latin typeface="Gellix" panose="00000500000000000000" pitchFamily="2" charset="0"/>
                <a:ea typeface="Calibri" panose="020F0502020204030204" pitchFamily="34" charset="0"/>
                <a:cs typeface="Times New Roman" panose="02020603050405020304" pitchFamily="18" charset="0"/>
              </a:rPr>
              <a:t> influence : the part </a:t>
            </a:r>
            <a:r>
              <a:rPr lang="fr-FR" sz="900" i="1" dirty="0" err="1">
                <a:effectLst/>
                <a:latin typeface="Gellix" panose="00000500000000000000" pitchFamily="2" charset="0"/>
                <a:ea typeface="Calibri" panose="020F0502020204030204" pitchFamily="34" charset="0"/>
                <a:cs typeface="Times New Roman" panose="02020603050405020304" pitchFamily="18" charset="0"/>
              </a:rPr>
              <a:t>played</a:t>
            </a:r>
            <a:r>
              <a:rPr lang="fr-FR" sz="900" i="1" dirty="0">
                <a:effectLst/>
                <a:latin typeface="Gellix" panose="00000500000000000000" pitchFamily="2" charset="0"/>
                <a:ea typeface="Calibri" panose="020F0502020204030204" pitchFamily="34" charset="0"/>
                <a:cs typeface="Times New Roman" panose="02020603050405020304" pitchFamily="18" charset="0"/>
              </a:rPr>
              <a:t> by the flow of mass communication</a:t>
            </a:r>
            <a:r>
              <a:rPr lang="fr-FR" sz="900" dirty="0">
                <a:effectLst/>
                <a:latin typeface="Gellix" panose="00000500000000000000" pitchFamily="2" charset="0"/>
                <a:ea typeface="Calibri" panose="020F0502020204030204" pitchFamily="34" charset="0"/>
                <a:cs typeface="Times New Roman" panose="02020603050405020304" pitchFamily="18" charset="0"/>
              </a:rPr>
              <a:t>, </a:t>
            </a:r>
            <a:r>
              <a:rPr lang="fr-FR" sz="900" dirty="0" err="1">
                <a:effectLst/>
                <a:latin typeface="Gellix" panose="00000500000000000000" pitchFamily="2" charset="0"/>
                <a:ea typeface="Calibri" panose="020F0502020204030204" pitchFamily="34" charset="0"/>
                <a:cs typeface="Times New Roman" panose="02020603050405020304" pitchFamily="18" charset="0"/>
              </a:rPr>
              <a:t>Glencoe</a:t>
            </a:r>
            <a:r>
              <a:rPr lang="fr-FR" sz="900" dirty="0">
                <a:effectLst/>
                <a:latin typeface="Gellix" panose="00000500000000000000" pitchFamily="2" charset="0"/>
                <a:ea typeface="Calibri" panose="020F0502020204030204" pitchFamily="34" charset="0"/>
                <a:cs typeface="Times New Roman" panose="02020603050405020304" pitchFamily="18" charset="0"/>
              </a:rPr>
              <a:t> Free </a:t>
            </a:r>
            <a:r>
              <a:rPr lang="fr-FR" sz="900" dirty="0" err="1">
                <a:effectLst/>
                <a:latin typeface="Gellix" panose="00000500000000000000" pitchFamily="2" charset="0"/>
                <a:ea typeface="Calibri" panose="020F0502020204030204" pitchFamily="34" charset="0"/>
                <a:cs typeface="Times New Roman" panose="02020603050405020304" pitchFamily="18" charset="0"/>
              </a:rPr>
              <a:t>Press</a:t>
            </a:r>
            <a:r>
              <a:rPr lang="fr-FR" sz="900" dirty="0">
                <a:effectLst/>
                <a:latin typeface="Gellix" panose="00000500000000000000" pitchFamily="2" charset="0"/>
                <a:ea typeface="Calibri" panose="020F0502020204030204" pitchFamily="34" charset="0"/>
                <a:cs typeface="Times New Roman" panose="02020603050405020304" pitchFamily="18" charset="0"/>
              </a:rPr>
              <a:t>, New York, 1955.</a:t>
            </a:r>
          </a:p>
          <a:p>
            <a:pPr marL="0" indent="0" algn="just">
              <a:lnSpc>
                <a:spcPct val="120000"/>
              </a:lnSpc>
              <a:spcBef>
                <a:spcPts val="0"/>
              </a:spcBef>
              <a:buNone/>
            </a:pPr>
            <a:r>
              <a:rPr lang="fr-FR" sz="900" dirty="0">
                <a:effectLst/>
                <a:latin typeface="Gellix" panose="00000500000000000000" pitchFamily="2" charset="0"/>
                <a:ea typeface="Calibri" panose="020F0502020204030204" pitchFamily="34" charset="0"/>
              </a:rPr>
              <a:t>- Amandine Kervella, « L’éducation aux médias et à l’information : entre émancipation et normalisation », in </a:t>
            </a:r>
            <a:r>
              <a:rPr lang="fr-FR" sz="900" i="1" dirty="0">
                <a:effectLst/>
                <a:latin typeface="Gellix" panose="00000500000000000000" pitchFamily="2" charset="0"/>
                <a:ea typeface="Calibri" panose="020F0502020204030204" pitchFamily="34" charset="0"/>
              </a:rPr>
              <a:t>Petit manuel critique d’éducation aux médias : Pour une déconstruction des représentations médiatiques</a:t>
            </a:r>
            <a:r>
              <a:rPr lang="fr-FR" sz="900" dirty="0">
                <a:effectLst/>
                <a:latin typeface="Gellix" panose="00000500000000000000" pitchFamily="2" charset="0"/>
                <a:ea typeface="Calibri" panose="020F0502020204030204" pitchFamily="34" charset="0"/>
              </a:rPr>
              <a:t>, Collectif La Friche / </a:t>
            </a:r>
            <a:r>
              <a:rPr lang="fr-FR" sz="900" dirty="0" err="1">
                <a:effectLst/>
                <a:latin typeface="Gellix" panose="00000500000000000000" pitchFamily="2" charset="0"/>
                <a:ea typeface="Calibri" panose="020F0502020204030204" pitchFamily="34" charset="0"/>
              </a:rPr>
              <a:t>EDUmédias</a:t>
            </a:r>
            <a:r>
              <a:rPr lang="fr-FR" sz="900" dirty="0">
                <a:effectLst/>
                <a:latin typeface="Gellix" panose="00000500000000000000" pitchFamily="2" charset="0"/>
                <a:ea typeface="Calibri" panose="020F0502020204030204" pitchFamily="34" charset="0"/>
              </a:rPr>
              <a:t>, Éditions du commun, Rennes, 2021.</a:t>
            </a:r>
          </a:p>
          <a:p>
            <a:pPr marL="0" indent="0" algn="just">
              <a:lnSpc>
                <a:spcPct val="120000"/>
              </a:lnSpc>
              <a:spcBef>
                <a:spcPts val="0"/>
              </a:spcBef>
              <a:buNone/>
            </a:pPr>
            <a:r>
              <a:rPr lang="fr-FR" sz="900" dirty="0">
                <a:effectLst/>
                <a:latin typeface="Gellix" panose="00000500000000000000" pitchFamily="2" charset="0"/>
                <a:ea typeface="Calibri" panose="020F0502020204030204" pitchFamily="34" charset="0"/>
                <a:cs typeface="Times New Roman" panose="02020603050405020304" pitchFamily="18" charset="0"/>
              </a:rPr>
              <a:t>- Normand Landry, « Articuler les dimensions constitutives de l’éducation aux médias », in « L’éducation critique aux médias à l’épreuve du numérique », </a:t>
            </a:r>
            <a:r>
              <a:rPr lang="fr-FR" sz="900" i="1" dirty="0" err="1">
                <a:effectLst/>
                <a:latin typeface="Gellix" panose="00000500000000000000" pitchFamily="2" charset="0"/>
                <a:ea typeface="Calibri" panose="020F0502020204030204" pitchFamily="34" charset="0"/>
                <a:cs typeface="Times New Roman" panose="02020603050405020304" pitchFamily="18" charset="0"/>
              </a:rPr>
              <a:t>tic&amp;société</a:t>
            </a:r>
            <a:r>
              <a:rPr lang="fr-FR" sz="900" dirty="0">
                <a:effectLst/>
                <a:latin typeface="Gellix" panose="00000500000000000000" pitchFamily="2" charset="0"/>
                <a:ea typeface="Calibri" panose="020F0502020204030204" pitchFamily="34" charset="0"/>
                <a:cs typeface="Times New Roman" panose="02020603050405020304" pitchFamily="18" charset="0"/>
              </a:rPr>
              <a:t>, vol. 11, n°1, 2017.</a:t>
            </a:r>
          </a:p>
          <a:p>
            <a:pPr marL="0" indent="0" algn="just">
              <a:lnSpc>
                <a:spcPct val="120000"/>
              </a:lnSpc>
              <a:spcBef>
                <a:spcPts val="0"/>
              </a:spcBef>
              <a:buNone/>
            </a:pPr>
            <a:r>
              <a:rPr lang="fr-FR" sz="900" dirty="0">
                <a:effectLst/>
                <a:latin typeface="Gellix" panose="00000500000000000000" pitchFamily="2" charset="0"/>
                <a:ea typeface="Calibri" panose="020F0502020204030204" pitchFamily="34" charset="0"/>
                <a:cs typeface="Times New Roman" panose="02020603050405020304" pitchFamily="18" charset="0"/>
              </a:rPr>
              <a:t>- Normand Landry &amp; Joëlle Basque, « L’éducation aux médias : contributions, pratiques et perspectives de recherche en sciences de la communication », </a:t>
            </a:r>
            <a:r>
              <a:rPr lang="fr-FR" sz="900" i="1" dirty="0">
                <a:effectLst/>
                <a:latin typeface="Gellix" panose="00000500000000000000" pitchFamily="2" charset="0"/>
                <a:ea typeface="Calibri" panose="020F0502020204030204" pitchFamily="34" charset="0"/>
                <a:cs typeface="Times New Roman" panose="02020603050405020304" pitchFamily="18" charset="0"/>
              </a:rPr>
              <a:t>Communiquer</a:t>
            </a:r>
            <a:r>
              <a:rPr lang="fr-FR" sz="900" dirty="0">
                <a:effectLst/>
                <a:latin typeface="Gellix" panose="00000500000000000000" pitchFamily="2" charset="0"/>
                <a:ea typeface="Calibri" panose="020F0502020204030204" pitchFamily="34" charset="0"/>
                <a:cs typeface="Times New Roman" panose="02020603050405020304" pitchFamily="18" charset="0"/>
              </a:rPr>
              <a:t>, n°15, 2015.</a:t>
            </a:r>
          </a:p>
          <a:p>
            <a:pPr marL="0" indent="0" algn="just">
              <a:lnSpc>
                <a:spcPct val="120000"/>
              </a:lnSpc>
              <a:spcBef>
                <a:spcPts val="0"/>
              </a:spcBef>
              <a:buNone/>
            </a:pPr>
            <a:r>
              <a:rPr lang="fr-FR" sz="900" dirty="0">
                <a:effectLst/>
                <a:latin typeface="Gellix" panose="00000500000000000000" pitchFamily="2" charset="0"/>
                <a:ea typeface="Calibri" panose="020F0502020204030204" pitchFamily="34" charset="0"/>
                <a:cs typeface="Times New Roman" panose="02020603050405020304" pitchFamily="18" charset="0"/>
              </a:rPr>
              <a:t>- Alain </a:t>
            </a:r>
            <a:r>
              <a:rPr lang="fr-FR" sz="900" dirty="0" err="1">
                <a:effectLst/>
                <a:latin typeface="Gellix" panose="00000500000000000000" pitchFamily="2" charset="0"/>
                <a:ea typeface="Calibri" panose="020F0502020204030204" pitchFamily="34" charset="0"/>
                <a:cs typeface="Times New Roman" panose="02020603050405020304" pitchFamily="18" charset="0"/>
              </a:rPr>
              <a:t>Laramée</a:t>
            </a:r>
            <a:r>
              <a:rPr lang="fr-FR" sz="900" dirty="0">
                <a:effectLst/>
                <a:latin typeface="Gellix" panose="00000500000000000000" pitchFamily="2" charset="0"/>
                <a:ea typeface="Calibri" panose="020F0502020204030204" pitchFamily="34" charset="0"/>
                <a:cs typeface="Times New Roman" panose="02020603050405020304" pitchFamily="18" charset="0"/>
              </a:rPr>
              <a:t>, </a:t>
            </a:r>
            <a:r>
              <a:rPr lang="fr-FR" sz="900" i="1" dirty="0">
                <a:effectLst/>
                <a:latin typeface="Gellix" panose="00000500000000000000" pitchFamily="2" charset="0"/>
                <a:ea typeface="Calibri" panose="020F0502020204030204" pitchFamily="34" charset="0"/>
                <a:cs typeface="Times New Roman" panose="02020603050405020304" pitchFamily="18" charset="0"/>
              </a:rPr>
              <a:t>L’éducation critique aux médias</a:t>
            </a:r>
            <a:r>
              <a:rPr lang="fr-FR" sz="900" dirty="0">
                <a:effectLst/>
                <a:latin typeface="Gellix" panose="00000500000000000000" pitchFamily="2" charset="0"/>
                <a:ea typeface="Calibri" panose="020F0502020204030204" pitchFamily="34" charset="0"/>
                <a:cs typeface="Times New Roman" panose="02020603050405020304" pitchFamily="18" charset="0"/>
              </a:rPr>
              <a:t>, Presses universitaires de Québec, Sainte-Foy, 1998.</a:t>
            </a:r>
          </a:p>
          <a:p>
            <a:pPr marL="0" indent="0" algn="just">
              <a:lnSpc>
                <a:spcPct val="120000"/>
              </a:lnSpc>
              <a:spcBef>
                <a:spcPts val="0"/>
              </a:spcBef>
              <a:buNone/>
            </a:pPr>
            <a:r>
              <a:rPr lang="fr-FR" sz="900" dirty="0">
                <a:effectLst/>
                <a:latin typeface="Gellix" panose="00000500000000000000" pitchFamily="2" charset="0"/>
                <a:ea typeface="Calibri" panose="020F0502020204030204" pitchFamily="34" charset="0"/>
                <a:cs typeface="Times New Roman" panose="02020603050405020304" pitchFamily="18" charset="0"/>
              </a:rPr>
              <a:t>- Harold Dwight Lasswell, </a:t>
            </a:r>
            <a:r>
              <a:rPr lang="fr-FR" sz="900" i="1" dirty="0">
                <a:effectLst/>
                <a:latin typeface="Gellix" panose="00000500000000000000" pitchFamily="2" charset="0"/>
                <a:ea typeface="Calibri" panose="020F0502020204030204" pitchFamily="34" charset="0"/>
                <a:cs typeface="Times New Roman" panose="02020603050405020304" pitchFamily="18" charset="0"/>
              </a:rPr>
              <a:t>Propaganda technique in the World </a:t>
            </a:r>
            <a:r>
              <a:rPr lang="fr-FR" sz="900" i="1" dirty="0" err="1">
                <a:effectLst/>
                <a:latin typeface="Gellix" panose="00000500000000000000" pitchFamily="2" charset="0"/>
                <a:ea typeface="Calibri" panose="020F0502020204030204" pitchFamily="34" charset="0"/>
                <a:cs typeface="Times New Roman" panose="02020603050405020304" pitchFamily="18" charset="0"/>
              </a:rPr>
              <a:t>War</a:t>
            </a:r>
            <a:r>
              <a:rPr lang="fr-FR" sz="900" dirty="0">
                <a:effectLst/>
                <a:latin typeface="Gellix" panose="00000500000000000000" pitchFamily="2" charset="0"/>
                <a:ea typeface="Calibri" panose="020F0502020204030204" pitchFamily="34" charset="0"/>
                <a:cs typeface="Times New Roman" panose="02020603050405020304" pitchFamily="18" charset="0"/>
              </a:rPr>
              <a:t>, A.A. </a:t>
            </a:r>
            <a:r>
              <a:rPr lang="fr-FR" sz="900" dirty="0" err="1">
                <a:effectLst/>
                <a:latin typeface="Gellix" panose="00000500000000000000" pitchFamily="2" charset="0"/>
                <a:ea typeface="Calibri" panose="020F0502020204030204" pitchFamily="34" charset="0"/>
                <a:cs typeface="Times New Roman" panose="02020603050405020304" pitchFamily="18" charset="0"/>
              </a:rPr>
              <a:t>Knopf</a:t>
            </a:r>
            <a:r>
              <a:rPr lang="fr-FR" sz="900" dirty="0">
                <a:effectLst/>
                <a:latin typeface="Gellix" panose="00000500000000000000" pitchFamily="2" charset="0"/>
                <a:ea typeface="Calibri" panose="020F0502020204030204" pitchFamily="34" charset="0"/>
                <a:cs typeface="Times New Roman" panose="02020603050405020304" pitchFamily="18" charset="0"/>
              </a:rPr>
              <a:t>, New York, 1927.</a:t>
            </a:r>
          </a:p>
          <a:p>
            <a:pPr marL="0" indent="0" algn="just">
              <a:lnSpc>
                <a:spcPct val="120000"/>
              </a:lnSpc>
              <a:spcBef>
                <a:spcPts val="0"/>
              </a:spcBef>
              <a:buNone/>
            </a:pPr>
            <a:r>
              <a:rPr lang="fr-FR" sz="900" dirty="0">
                <a:effectLst/>
                <a:latin typeface="Gellix" panose="00000500000000000000" pitchFamily="2" charset="0"/>
                <a:ea typeface="Calibri" panose="020F0502020204030204" pitchFamily="34" charset="0"/>
                <a:cs typeface="Times New Roman" panose="02020603050405020304" pitchFamily="18" charset="0"/>
              </a:rPr>
              <a:t>- Paul Lazarsfeld, Bernard R. </a:t>
            </a:r>
            <a:r>
              <a:rPr lang="fr-FR" sz="900" dirty="0" err="1">
                <a:effectLst/>
                <a:latin typeface="Gellix" panose="00000500000000000000" pitchFamily="2" charset="0"/>
                <a:ea typeface="Calibri" panose="020F0502020204030204" pitchFamily="34" charset="0"/>
                <a:cs typeface="Times New Roman" panose="02020603050405020304" pitchFamily="18" charset="0"/>
              </a:rPr>
              <a:t>Berelson</a:t>
            </a:r>
            <a:r>
              <a:rPr lang="fr-FR" sz="900" dirty="0">
                <a:effectLst/>
                <a:latin typeface="Gellix" panose="00000500000000000000" pitchFamily="2" charset="0"/>
                <a:ea typeface="Calibri" panose="020F0502020204030204" pitchFamily="34" charset="0"/>
                <a:cs typeface="Times New Roman" panose="02020603050405020304" pitchFamily="18" charset="0"/>
              </a:rPr>
              <a:t> &amp; Hazel Gaudet, </a:t>
            </a:r>
            <a:r>
              <a:rPr lang="fr-FR" sz="900" i="1" dirty="0">
                <a:effectLst/>
                <a:latin typeface="Gellix" panose="00000500000000000000" pitchFamily="2" charset="0"/>
                <a:ea typeface="Calibri" panose="020F0502020204030204" pitchFamily="34" charset="0"/>
                <a:cs typeface="Times New Roman" panose="02020603050405020304" pitchFamily="18" charset="0"/>
              </a:rPr>
              <a:t>The </a:t>
            </a:r>
            <a:r>
              <a:rPr lang="fr-FR" sz="900" i="1" dirty="0" err="1">
                <a:effectLst/>
                <a:latin typeface="Gellix" panose="00000500000000000000" pitchFamily="2" charset="0"/>
                <a:ea typeface="Calibri" panose="020F0502020204030204" pitchFamily="34" charset="0"/>
                <a:cs typeface="Times New Roman" panose="02020603050405020304" pitchFamily="18" charset="0"/>
              </a:rPr>
              <a:t>people’s</a:t>
            </a:r>
            <a:r>
              <a:rPr lang="fr-FR" sz="900" i="1" dirty="0">
                <a:effectLst/>
                <a:latin typeface="Gellix" panose="00000500000000000000" pitchFamily="2" charset="0"/>
                <a:ea typeface="Calibri" panose="020F0502020204030204" pitchFamily="34" charset="0"/>
                <a:cs typeface="Times New Roman" panose="02020603050405020304" pitchFamily="18" charset="0"/>
              </a:rPr>
              <a:t> </a:t>
            </a:r>
            <a:r>
              <a:rPr lang="fr-FR" sz="900" i="1" dirty="0" err="1">
                <a:effectLst/>
                <a:latin typeface="Gellix" panose="00000500000000000000" pitchFamily="2" charset="0"/>
                <a:ea typeface="Calibri" panose="020F0502020204030204" pitchFamily="34" charset="0"/>
                <a:cs typeface="Times New Roman" panose="02020603050405020304" pitchFamily="18" charset="0"/>
              </a:rPr>
              <a:t>choice</a:t>
            </a:r>
            <a:r>
              <a:rPr lang="fr-FR" sz="900" i="1" dirty="0">
                <a:effectLst/>
                <a:latin typeface="Gellix" panose="00000500000000000000" pitchFamily="2" charset="0"/>
                <a:ea typeface="Calibri" panose="020F0502020204030204" pitchFamily="34" charset="0"/>
                <a:cs typeface="Times New Roman" panose="02020603050405020304" pitchFamily="18" charset="0"/>
              </a:rPr>
              <a:t> : how the voter </a:t>
            </a:r>
            <a:r>
              <a:rPr lang="fr-FR" sz="900" i="1" dirty="0" err="1">
                <a:effectLst/>
                <a:latin typeface="Gellix" panose="00000500000000000000" pitchFamily="2" charset="0"/>
                <a:ea typeface="Calibri" panose="020F0502020204030204" pitchFamily="34" charset="0"/>
                <a:cs typeface="Times New Roman" panose="02020603050405020304" pitchFamily="18" charset="0"/>
              </a:rPr>
              <a:t>makes</a:t>
            </a:r>
            <a:r>
              <a:rPr lang="fr-FR" sz="900" i="1" dirty="0">
                <a:effectLst/>
                <a:latin typeface="Gellix" panose="00000500000000000000" pitchFamily="2" charset="0"/>
                <a:ea typeface="Calibri" panose="020F0502020204030204" pitchFamily="34" charset="0"/>
                <a:cs typeface="Times New Roman" panose="02020603050405020304" pitchFamily="18" charset="0"/>
              </a:rPr>
              <a:t> up </a:t>
            </a:r>
            <a:r>
              <a:rPr lang="fr-FR" sz="900" i="1" dirty="0" err="1">
                <a:effectLst/>
                <a:latin typeface="Gellix" panose="00000500000000000000" pitchFamily="2" charset="0"/>
                <a:ea typeface="Calibri" panose="020F0502020204030204" pitchFamily="34" charset="0"/>
                <a:cs typeface="Times New Roman" panose="02020603050405020304" pitchFamily="18" charset="0"/>
              </a:rPr>
              <a:t>his</a:t>
            </a:r>
            <a:r>
              <a:rPr lang="fr-FR" sz="900" i="1" dirty="0">
                <a:effectLst/>
                <a:latin typeface="Gellix" panose="00000500000000000000" pitchFamily="2" charset="0"/>
                <a:ea typeface="Calibri" panose="020F0502020204030204" pitchFamily="34" charset="0"/>
                <a:cs typeface="Times New Roman" panose="02020603050405020304" pitchFamily="18" charset="0"/>
              </a:rPr>
              <a:t> </a:t>
            </a:r>
            <a:r>
              <a:rPr lang="fr-FR" sz="900" i="1" dirty="0" err="1">
                <a:effectLst/>
                <a:latin typeface="Gellix" panose="00000500000000000000" pitchFamily="2" charset="0"/>
                <a:ea typeface="Calibri" panose="020F0502020204030204" pitchFamily="34" charset="0"/>
                <a:cs typeface="Times New Roman" panose="02020603050405020304" pitchFamily="18" charset="0"/>
              </a:rPr>
              <a:t>mind</a:t>
            </a:r>
            <a:r>
              <a:rPr lang="fr-FR" sz="900" i="1" dirty="0">
                <a:effectLst/>
                <a:latin typeface="Gellix" panose="00000500000000000000" pitchFamily="2" charset="0"/>
                <a:ea typeface="Calibri" panose="020F0502020204030204" pitchFamily="34" charset="0"/>
                <a:cs typeface="Times New Roman" panose="02020603050405020304" pitchFamily="18" charset="0"/>
              </a:rPr>
              <a:t> in a </a:t>
            </a:r>
            <a:r>
              <a:rPr lang="fr-FR" sz="900" i="1" dirty="0" err="1">
                <a:effectLst/>
                <a:latin typeface="Gellix" panose="00000500000000000000" pitchFamily="2" charset="0"/>
                <a:ea typeface="Calibri" panose="020F0502020204030204" pitchFamily="34" charset="0"/>
                <a:cs typeface="Times New Roman" panose="02020603050405020304" pitchFamily="18" charset="0"/>
              </a:rPr>
              <a:t>presidential</a:t>
            </a:r>
            <a:r>
              <a:rPr lang="fr-FR" sz="900" i="1" dirty="0">
                <a:effectLst/>
                <a:latin typeface="Gellix" panose="00000500000000000000" pitchFamily="2" charset="0"/>
                <a:ea typeface="Calibri" panose="020F0502020204030204" pitchFamily="34" charset="0"/>
                <a:cs typeface="Times New Roman" panose="02020603050405020304" pitchFamily="18" charset="0"/>
              </a:rPr>
              <a:t> </a:t>
            </a:r>
            <a:r>
              <a:rPr lang="fr-FR" sz="900" i="1" dirty="0" err="1">
                <a:effectLst/>
                <a:latin typeface="Gellix" panose="00000500000000000000" pitchFamily="2" charset="0"/>
                <a:ea typeface="Calibri" panose="020F0502020204030204" pitchFamily="34" charset="0"/>
                <a:cs typeface="Times New Roman" panose="02020603050405020304" pitchFamily="18" charset="0"/>
              </a:rPr>
              <a:t>campaign</a:t>
            </a:r>
            <a:r>
              <a:rPr lang="fr-FR" sz="900" dirty="0">
                <a:effectLst/>
                <a:latin typeface="Gellix" panose="00000500000000000000" pitchFamily="2" charset="0"/>
                <a:ea typeface="Calibri" panose="020F0502020204030204" pitchFamily="34" charset="0"/>
                <a:cs typeface="Times New Roman" panose="02020603050405020304" pitchFamily="18" charset="0"/>
              </a:rPr>
              <a:t>, Columbia </a:t>
            </a:r>
            <a:r>
              <a:rPr lang="fr-FR" sz="900" dirty="0" err="1">
                <a:effectLst/>
                <a:latin typeface="Gellix" panose="00000500000000000000" pitchFamily="2" charset="0"/>
                <a:ea typeface="Calibri" panose="020F0502020204030204" pitchFamily="34" charset="0"/>
                <a:cs typeface="Times New Roman" panose="02020603050405020304" pitchFamily="18" charset="0"/>
              </a:rPr>
              <a:t>University</a:t>
            </a:r>
            <a:r>
              <a:rPr lang="fr-FR" sz="900" dirty="0">
                <a:effectLst/>
                <a:latin typeface="Gellix" panose="00000500000000000000" pitchFamily="2" charset="0"/>
                <a:ea typeface="Calibri" panose="020F0502020204030204" pitchFamily="34" charset="0"/>
                <a:cs typeface="Times New Roman" panose="02020603050405020304" pitchFamily="18" charset="0"/>
              </a:rPr>
              <a:t> </a:t>
            </a:r>
            <a:r>
              <a:rPr lang="fr-FR" sz="900" dirty="0" err="1">
                <a:effectLst/>
                <a:latin typeface="Gellix" panose="00000500000000000000" pitchFamily="2" charset="0"/>
                <a:ea typeface="Calibri" panose="020F0502020204030204" pitchFamily="34" charset="0"/>
                <a:cs typeface="Times New Roman" panose="02020603050405020304" pitchFamily="18" charset="0"/>
              </a:rPr>
              <a:t>Press</a:t>
            </a:r>
            <a:r>
              <a:rPr lang="fr-FR" sz="900" dirty="0">
                <a:effectLst/>
                <a:latin typeface="Gellix" panose="00000500000000000000" pitchFamily="2" charset="0"/>
                <a:ea typeface="Calibri" panose="020F0502020204030204" pitchFamily="34" charset="0"/>
                <a:cs typeface="Times New Roman" panose="02020603050405020304" pitchFamily="18" charset="0"/>
              </a:rPr>
              <a:t>, New York, 1948.</a:t>
            </a:r>
          </a:p>
          <a:p>
            <a:pPr marL="0" indent="0" algn="just">
              <a:lnSpc>
                <a:spcPct val="120000"/>
              </a:lnSpc>
              <a:spcBef>
                <a:spcPts val="0"/>
              </a:spcBef>
              <a:buNone/>
            </a:pPr>
            <a:r>
              <a:rPr lang="fr-FR" sz="900" dirty="0">
                <a:effectLst/>
                <a:latin typeface="Gellix" panose="00000500000000000000" pitchFamily="2" charset="0"/>
                <a:ea typeface="Calibri" panose="020F0502020204030204" pitchFamily="34" charset="0"/>
                <a:cs typeface="Times New Roman" panose="02020603050405020304" pitchFamily="18" charset="0"/>
              </a:rPr>
              <a:t>- Louis Bethléem, </a:t>
            </a:r>
            <a:r>
              <a:rPr lang="fr-FR" sz="900" i="1" dirty="0">
                <a:effectLst/>
                <a:latin typeface="Gellix" panose="00000500000000000000" pitchFamily="2" charset="0"/>
                <a:ea typeface="Calibri" panose="020F0502020204030204" pitchFamily="34" charset="0"/>
                <a:cs typeface="Times New Roman" panose="02020603050405020304" pitchFamily="18" charset="0"/>
              </a:rPr>
              <a:t>La Presse</a:t>
            </a:r>
            <a:r>
              <a:rPr lang="fr-FR" sz="900" dirty="0">
                <a:effectLst/>
                <a:latin typeface="Gellix" panose="00000500000000000000" pitchFamily="2" charset="0"/>
                <a:ea typeface="Calibri" panose="020F0502020204030204" pitchFamily="34" charset="0"/>
                <a:cs typeface="Times New Roman" panose="02020603050405020304" pitchFamily="18" charset="0"/>
              </a:rPr>
              <a:t>, Revue des lectures, Paris, 1928.</a:t>
            </a:r>
          </a:p>
          <a:p>
            <a:pPr marL="0" indent="0" algn="just">
              <a:lnSpc>
                <a:spcPct val="120000"/>
              </a:lnSpc>
              <a:spcBef>
                <a:spcPts val="0"/>
              </a:spcBef>
              <a:buNone/>
            </a:pPr>
            <a:r>
              <a:rPr lang="fr-FR" sz="900" dirty="0">
                <a:effectLst/>
                <a:latin typeface="Gellix" panose="00000500000000000000" pitchFamily="2" charset="0"/>
                <a:ea typeface="Calibri" panose="020F0502020204030204" pitchFamily="34" charset="0"/>
                <a:cs typeface="Times New Roman" panose="02020603050405020304" pitchFamily="18" charset="0"/>
              </a:rPr>
              <a:t>- Olivier Le </a:t>
            </a:r>
            <a:r>
              <a:rPr lang="fr-FR" sz="900" dirty="0" err="1">
                <a:effectLst/>
                <a:latin typeface="Gellix" panose="00000500000000000000" pitchFamily="2" charset="0"/>
                <a:ea typeface="Calibri" panose="020F0502020204030204" pitchFamily="34" charset="0"/>
                <a:cs typeface="Times New Roman" panose="02020603050405020304" pitchFamily="18" charset="0"/>
              </a:rPr>
              <a:t>Deuff</a:t>
            </a:r>
            <a:r>
              <a:rPr lang="fr-FR" sz="900" dirty="0">
                <a:effectLst/>
                <a:latin typeface="Gellix" panose="00000500000000000000" pitchFamily="2" charset="0"/>
                <a:ea typeface="Calibri" panose="020F0502020204030204" pitchFamily="34" charset="0"/>
                <a:cs typeface="Times New Roman" panose="02020603050405020304" pitchFamily="18" charset="0"/>
              </a:rPr>
              <a:t>, </a:t>
            </a:r>
            <a:r>
              <a:rPr lang="fr-FR" sz="900" i="1" dirty="0">
                <a:effectLst/>
                <a:latin typeface="Gellix" panose="00000500000000000000" pitchFamily="2" charset="0"/>
                <a:ea typeface="Calibri" panose="020F0502020204030204" pitchFamily="34" charset="0"/>
                <a:cs typeface="Times New Roman" panose="02020603050405020304" pitchFamily="18" charset="0"/>
              </a:rPr>
              <a:t>La formation aux cultures numériques</a:t>
            </a:r>
            <a:r>
              <a:rPr lang="fr-FR" sz="900" dirty="0">
                <a:effectLst/>
                <a:latin typeface="Gellix" panose="00000500000000000000" pitchFamily="2" charset="0"/>
                <a:ea typeface="Calibri" panose="020F0502020204030204" pitchFamily="34" charset="0"/>
                <a:cs typeface="Times New Roman" panose="02020603050405020304" pitchFamily="18" charset="0"/>
              </a:rPr>
              <a:t>, FYP éditions, 2011.</a:t>
            </a:r>
          </a:p>
          <a:p>
            <a:pPr marL="0" indent="0" algn="just">
              <a:lnSpc>
                <a:spcPct val="120000"/>
              </a:lnSpc>
              <a:spcBef>
                <a:spcPts val="0"/>
              </a:spcBef>
              <a:buNone/>
            </a:pPr>
            <a:r>
              <a:rPr lang="fr-FR" sz="900" dirty="0">
                <a:effectLst/>
                <a:latin typeface="Gellix" panose="00000500000000000000" pitchFamily="2" charset="0"/>
                <a:ea typeface="Calibri" panose="020F0502020204030204" pitchFamily="34" charset="0"/>
                <a:cs typeface="Times New Roman" panose="02020603050405020304" pitchFamily="18" charset="0"/>
              </a:rPr>
              <a:t>- Vincent </a:t>
            </a:r>
            <a:r>
              <a:rPr lang="fr-FR" sz="900" dirty="0" err="1">
                <a:effectLst/>
                <a:latin typeface="Gellix" panose="00000500000000000000" pitchFamily="2" charset="0"/>
                <a:ea typeface="Calibri" panose="020F0502020204030204" pitchFamily="34" charset="0"/>
                <a:cs typeface="Times New Roman" panose="02020603050405020304" pitchFamily="18" charset="0"/>
              </a:rPr>
              <a:t>Liquète</a:t>
            </a:r>
            <a:r>
              <a:rPr lang="fr-FR" sz="900" dirty="0">
                <a:effectLst/>
                <a:latin typeface="Gellix" panose="00000500000000000000" pitchFamily="2" charset="0"/>
                <a:ea typeface="Calibri" panose="020F0502020204030204" pitchFamily="34" charset="0"/>
                <a:cs typeface="Times New Roman" panose="02020603050405020304" pitchFamily="18" charset="0"/>
              </a:rPr>
              <a:t> (</a:t>
            </a:r>
            <a:r>
              <a:rPr lang="fr-FR" sz="900" dirty="0" err="1">
                <a:effectLst/>
                <a:latin typeface="Gellix" panose="00000500000000000000" pitchFamily="2" charset="0"/>
                <a:ea typeface="Calibri" panose="020F0502020204030204" pitchFamily="34" charset="0"/>
                <a:cs typeface="Times New Roman" panose="02020603050405020304" pitchFamily="18" charset="0"/>
              </a:rPr>
              <a:t>coord</a:t>
            </a:r>
            <a:r>
              <a:rPr lang="fr-FR" sz="900" dirty="0">
                <a:effectLst/>
                <a:latin typeface="Gellix" panose="00000500000000000000" pitchFamily="2" charset="0"/>
                <a:ea typeface="Calibri" panose="020F0502020204030204" pitchFamily="34" charset="0"/>
                <a:cs typeface="Times New Roman" panose="02020603050405020304" pitchFamily="18" charset="0"/>
              </a:rPr>
              <a:t>.), </a:t>
            </a:r>
            <a:r>
              <a:rPr lang="fr-FR" sz="900" i="1" dirty="0">
                <a:effectLst/>
                <a:latin typeface="Gellix" panose="00000500000000000000" pitchFamily="2" charset="0"/>
                <a:ea typeface="Calibri" panose="020F0502020204030204" pitchFamily="34" charset="0"/>
                <a:cs typeface="Times New Roman" panose="02020603050405020304" pitchFamily="18" charset="0"/>
              </a:rPr>
              <a:t>Cultures de l’information</a:t>
            </a:r>
            <a:r>
              <a:rPr lang="fr-FR" sz="900" dirty="0">
                <a:effectLst/>
                <a:latin typeface="Gellix" panose="00000500000000000000" pitchFamily="2" charset="0"/>
                <a:ea typeface="Calibri" panose="020F0502020204030204" pitchFamily="34" charset="0"/>
                <a:cs typeface="Times New Roman" panose="02020603050405020304" pitchFamily="18" charset="0"/>
              </a:rPr>
              <a:t>, CNRS Éditions, coll. Les Essentiels d’Hermès, Paris, 2014.</a:t>
            </a:r>
          </a:p>
          <a:p>
            <a:pPr marL="0" indent="0" algn="just">
              <a:lnSpc>
                <a:spcPct val="120000"/>
              </a:lnSpc>
              <a:spcBef>
                <a:spcPts val="0"/>
              </a:spcBef>
              <a:buNone/>
            </a:pPr>
            <a:r>
              <a:rPr lang="fr-FR" sz="900" dirty="0">
                <a:effectLst/>
                <a:latin typeface="Gellix" panose="00000500000000000000" pitchFamily="2" charset="0"/>
                <a:ea typeface="Calibri" panose="020F0502020204030204" pitchFamily="34" charset="0"/>
                <a:cs typeface="Times New Roman" panose="02020603050405020304" pitchFamily="18" charset="0"/>
              </a:rPr>
              <a:t>- Marlène </a:t>
            </a:r>
            <a:r>
              <a:rPr lang="fr-FR" sz="900" dirty="0" err="1">
                <a:effectLst/>
                <a:latin typeface="Gellix" panose="00000500000000000000" pitchFamily="2" charset="0"/>
                <a:ea typeface="Calibri" panose="020F0502020204030204" pitchFamily="34" charset="0"/>
                <a:cs typeface="Times New Roman" panose="02020603050405020304" pitchFamily="18" charset="0"/>
              </a:rPr>
              <a:t>Loicq</a:t>
            </a:r>
            <a:r>
              <a:rPr lang="fr-FR" sz="900" dirty="0">
                <a:effectLst/>
                <a:latin typeface="Gellix" panose="00000500000000000000" pitchFamily="2" charset="0"/>
                <a:ea typeface="Calibri" panose="020F0502020204030204" pitchFamily="34" charset="0"/>
                <a:cs typeface="Times New Roman" panose="02020603050405020304" pitchFamily="18" charset="0"/>
              </a:rPr>
              <a:t>, « Les enjeux éducatifs de la culture informationnelle. Une compétence de communication », </a:t>
            </a:r>
            <a:r>
              <a:rPr lang="fr-FR" sz="900" i="1" dirty="0">
                <a:effectLst/>
                <a:latin typeface="Gellix" panose="00000500000000000000" pitchFamily="2" charset="0"/>
                <a:ea typeface="Calibri" panose="020F0502020204030204" pitchFamily="34" charset="0"/>
                <a:cs typeface="Times New Roman" panose="02020603050405020304" pitchFamily="18" charset="0"/>
              </a:rPr>
              <a:t>Les Cahiers du numérique</a:t>
            </a:r>
            <a:r>
              <a:rPr lang="fr-FR" sz="900" dirty="0">
                <a:effectLst/>
                <a:latin typeface="Gellix" panose="00000500000000000000" pitchFamily="2" charset="0"/>
                <a:ea typeface="Calibri" panose="020F0502020204030204" pitchFamily="34" charset="0"/>
                <a:cs typeface="Times New Roman" panose="02020603050405020304" pitchFamily="18" charset="0"/>
              </a:rPr>
              <a:t>, vol. 5, n°3, 2009.</a:t>
            </a:r>
          </a:p>
          <a:p>
            <a:pPr marL="0" indent="0" algn="just">
              <a:lnSpc>
                <a:spcPct val="120000"/>
              </a:lnSpc>
              <a:spcBef>
                <a:spcPts val="0"/>
              </a:spcBef>
              <a:buNone/>
            </a:pPr>
            <a:r>
              <a:rPr lang="fr-FR" sz="900" dirty="0">
                <a:effectLst/>
                <a:latin typeface="Gellix" panose="00000500000000000000" pitchFamily="2" charset="0"/>
                <a:ea typeface="Calibri" panose="020F0502020204030204" pitchFamily="34" charset="0"/>
                <a:cs typeface="Times New Roman" panose="02020603050405020304" pitchFamily="18" charset="0"/>
              </a:rPr>
              <a:t>- Marlène </a:t>
            </a:r>
            <a:r>
              <a:rPr lang="fr-FR" sz="900" dirty="0" err="1">
                <a:effectLst/>
                <a:latin typeface="Gellix" panose="00000500000000000000" pitchFamily="2" charset="0"/>
                <a:ea typeface="Calibri" panose="020F0502020204030204" pitchFamily="34" charset="0"/>
                <a:cs typeface="Times New Roman" panose="02020603050405020304" pitchFamily="18" charset="0"/>
              </a:rPr>
              <a:t>Loicq</a:t>
            </a:r>
            <a:r>
              <a:rPr lang="fr-FR" sz="900" dirty="0">
                <a:effectLst/>
                <a:latin typeface="Gellix" panose="00000500000000000000" pitchFamily="2" charset="0"/>
                <a:ea typeface="Calibri" panose="020F0502020204030204" pitchFamily="34" charset="0"/>
                <a:cs typeface="Times New Roman" panose="02020603050405020304" pitchFamily="18" charset="0"/>
              </a:rPr>
              <a:t>, « L’éducation aux médias dans un monde cosmopolite. Penser une citoyenneté interculturelle », </a:t>
            </a:r>
            <a:r>
              <a:rPr lang="fr-FR" sz="900" i="1" dirty="0">
                <a:effectLst/>
                <a:latin typeface="Gellix" panose="00000500000000000000" pitchFamily="2" charset="0"/>
                <a:ea typeface="Calibri" panose="020F0502020204030204" pitchFamily="34" charset="0"/>
                <a:cs typeface="Times New Roman" panose="02020603050405020304" pitchFamily="18" charset="0"/>
              </a:rPr>
              <a:t>Les Cahiers de la SFSIC</a:t>
            </a:r>
            <a:r>
              <a:rPr lang="fr-FR" sz="900" dirty="0">
                <a:effectLst/>
                <a:latin typeface="Gellix" panose="00000500000000000000" pitchFamily="2" charset="0"/>
                <a:ea typeface="Calibri" panose="020F0502020204030204" pitchFamily="34" charset="0"/>
                <a:cs typeface="Times New Roman" panose="02020603050405020304" pitchFamily="18" charset="0"/>
              </a:rPr>
              <a:t>, n°14-Varia, Questions de recherche, 2020.</a:t>
            </a:r>
          </a:p>
          <a:p>
            <a:pPr marL="0" indent="0" algn="just">
              <a:lnSpc>
                <a:spcPct val="120000"/>
              </a:lnSpc>
              <a:spcBef>
                <a:spcPts val="0"/>
              </a:spcBef>
              <a:buNone/>
            </a:pPr>
            <a:r>
              <a:rPr lang="fr-FR" sz="900" dirty="0">
                <a:effectLst/>
                <a:latin typeface="Gellix" panose="00000500000000000000" pitchFamily="2" charset="0"/>
                <a:ea typeface="Calibri" panose="020F0502020204030204" pitchFamily="34" charset="0"/>
                <a:cs typeface="Times New Roman" panose="02020603050405020304" pitchFamily="18" charset="0"/>
              </a:rPr>
              <a:t>- Liliane Lurçat, </a:t>
            </a:r>
            <a:r>
              <a:rPr lang="fr-FR" sz="900" i="1" dirty="0">
                <a:effectLst/>
                <a:latin typeface="Gellix" panose="00000500000000000000" pitchFamily="2" charset="0"/>
                <a:ea typeface="Calibri" panose="020F0502020204030204" pitchFamily="34" charset="0"/>
                <a:cs typeface="Times New Roman" panose="02020603050405020304" pitchFamily="18" charset="0"/>
              </a:rPr>
              <a:t>Le temps prisonnier. Des enfances volées par la télévision</a:t>
            </a:r>
            <a:r>
              <a:rPr lang="fr-FR" sz="900" dirty="0">
                <a:effectLst/>
                <a:latin typeface="Gellix" panose="00000500000000000000" pitchFamily="2" charset="0"/>
                <a:ea typeface="Calibri" panose="020F0502020204030204" pitchFamily="34" charset="0"/>
                <a:cs typeface="Times New Roman" panose="02020603050405020304" pitchFamily="18" charset="0"/>
              </a:rPr>
              <a:t>, Desclée de Brouwer, Paris, 1995.</a:t>
            </a:r>
          </a:p>
          <a:p>
            <a:pPr marL="0" indent="0" algn="just">
              <a:lnSpc>
                <a:spcPct val="120000"/>
              </a:lnSpc>
              <a:spcBef>
                <a:spcPts val="0"/>
              </a:spcBef>
              <a:buNone/>
            </a:pPr>
            <a:r>
              <a:rPr lang="fr-FR" sz="900" dirty="0">
                <a:effectLst/>
                <a:latin typeface="Gellix" panose="00000500000000000000" pitchFamily="2" charset="0"/>
                <a:ea typeface="Calibri" panose="020F0502020204030204" pitchFamily="34" charset="0"/>
              </a:rPr>
              <a:t>- Simon </a:t>
            </a:r>
            <a:r>
              <a:rPr lang="fr-FR" sz="900" dirty="0" err="1">
                <a:effectLst/>
                <a:latin typeface="Gellix" panose="00000500000000000000" pitchFamily="2" charset="0"/>
                <a:ea typeface="Times New Roman" panose="02020603050405020304" pitchFamily="18" charset="0"/>
              </a:rPr>
              <a:t>Mangon</a:t>
            </a:r>
            <a:r>
              <a:rPr lang="fr-FR" sz="900" dirty="0">
                <a:effectLst/>
                <a:latin typeface="Gellix" panose="00000500000000000000" pitchFamily="2" charset="0"/>
                <a:ea typeface="Times New Roman" panose="02020603050405020304" pitchFamily="18" charset="0"/>
              </a:rPr>
              <a:t>, « Quand le journaliste saute de classe : La consécration par l’État des médias "citoyens" », </a:t>
            </a:r>
            <a:r>
              <a:rPr lang="fr-FR" sz="900" i="1" dirty="0">
                <a:effectLst/>
                <a:latin typeface="Gellix" panose="00000500000000000000" pitchFamily="2" charset="0"/>
                <a:ea typeface="Times New Roman" panose="02020603050405020304" pitchFamily="18" charset="0"/>
              </a:rPr>
              <a:t>Politiques de communication</a:t>
            </a:r>
            <a:r>
              <a:rPr lang="fr-FR" sz="900" dirty="0">
                <a:effectLst/>
                <a:latin typeface="Gellix" panose="00000500000000000000" pitchFamily="2" charset="0"/>
                <a:ea typeface="Times New Roman" panose="02020603050405020304" pitchFamily="18" charset="0"/>
              </a:rPr>
              <a:t>, n° 14, 2021</a:t>
            </a:r>
            <a:r>
              <a:rPr lang="fr-FR" sz="900" dirty="0">
                <a:latin typeface="Gellix" panose="00000500000000000000" pitchFamily="2" charset="0"/>
                <a:ea typeface="Times New Roman" panose="02020603050405020304" pitchFamily="18" charset="0"/>
                <a:cs typeface="Times New Roman" panose="02020603050405020304" pitchFamily="18" charset="0"/>
              </a:rPr>
              <a:t>.</a:t>
            </a:r>
            <a:endParaRPr lang="fr-FR" sz="900" dirty="0">
              <a:effectLst/>
              <a:latin typeface="Gellix" panose="00000500000000000000" pitchFamily="2" charset="0"/>
              <a:ea typeface="Calibri" panose="020F0502020204030204" pitchFamily="34" charset="0"/>
              <a:cs typeface="Times New Roman" panose="02020603050405020304" pitchFamily="18" charset="0"/>
            </a:endParaRPr>
          </a:p>
          <a:p>
            <a:pPr marL="0" indent="0" algn="just">
              <a:lnSpc>
                <a:spcPct val="120000"/>
              </a:lnSpc>
              <a:spcBef>
                <a:spcPts val="0"/>
              </a:spcBef>
              <a:buNone/>
            </a:pPr>
            <a:r>
              <a:rPr lang="fr-FR" sz="900" dirty="0">
                <a:effectLst/>
                <a:latin typeface="Gellix" panose="00000500000000000000" pitchFamily="2" charset="0"/>
                <a:ea typeface="Calibri" panose="020F0502020204030204" pitchFamily="34" charset="0"/>
                <a:cs typeface="Times New Roman" panose="02020603050405020304" pitchFamily="18" charset="0"/>
              </a:rPr>
              <a:t>- Len </a:t>
            </a:r>
            <a:r>
              <a:rPr lang="fr-FR" sz="900" dirty="0" err="1">
                <a:effectLst/>
                <a:latin typeface="Gellix" panose="00000500000000000000" pitchFamily="2" charset="0"/>
                <a:ea typeface="Calibri" panose="020F0502020204030204" pitchFamily="34" charset="0"/>
                <a:cs typeface="Times New Roman" panose="02020603050405020304" pitchFamily="18" charset="0"/>
              </a:rPr>
              <a:t>Masterman</a:t>
            </a:r>
            <a:r>
              <a:rPr lang="fr-FR" sz="900" dirty="0">
                <a:effectLst/>
                <a:latin typeface="Gellix" panose="00000500000000000000" pitchFamily="2" charset="0"/>
                <a:ea typeface="Calibri" panose="020F0502020204030204" pitchFamily="34" charset="0"/>
                <a:cs typeface="Times New Roman" panose="02020603050405020304" pitchFamily="18" charset="0"/>
              </a:rPr>
              <a:t> &amp; François </a:t>
            </a:r>
            <a:r>
              <a:rPr lang="fr-FR" sz="900" dirty="0" err="1">
                <a:effectLst/>
                <a:latin typeface="Gellix" panose="00000500000000000000" pitchFamily="2" charset="0"/>
                <a:ea typeface="Calibri" panose="020F0502020204030204" pitchFamily="34" charset="0"/>
                <a:cs typeface="Times New Roman" panose="02020603050405020304" pitchFamily="18" charset="0"/>
              </a:rPr>
              <a:t>Mariet</a:t>
            </a:r>
            <a:r>
              <a:rPr lang="fr-FR" sz="900" dirty="0">
                <a:effectLst/>
                <a:latin typeface="Gellix" panose="00000500000000000000" pitchFamily="2" charset="0"/>
                <a:ea typeface="Calibri" panose="020F0502020204030204" pitchFamily="34" charset="0"/>
                <a:cs typeface="Times New Roman" panose="02020603050405020304" pitchFamily="18" charset="0"/>
              </a:rPr>
              <a:t>, </a:t>
            </a:r>
            <a:r>
              <a:rPr lang="fr-FR" sz="900" i="1" dirty="0">
                <a:effectLst/>
                <a:latin typeface="Gellix" panose="00000500000000000000" pitchFamily="2" charset="0"/>
                <a:ea typeface="Calibri" panose="020F0502020204030204" pitchFamily="34" charset="0"/>
                <a:cs typeface="Times New Roman" panose="02020603050405020304" pitchFamily="18" charset="0"/>
              </a:rPr>
              <a:t>L’éducation aux médias dans l’Europe des années 90 : un guide pour les enseignants</a:t>
            </a:r>
            <a:r>
              <a:rPr lang="fr-FR" sz="900" dirty="0">
                <a:effectLst/>
                <a:latin typeface="Gellix" panose="00000500000000000000" pitchFamily="2" charset="0"/>
                <a:ea typeface="Calibri" panose="020F0502020204030204" pitchFamily="34" charset="0"/>
                <a:cs typeface="Times New Roman" panose="02020603050405020304" pitchFamily="18" charset="0"/>
              </a:rPr>
              <a:t>, Les éditions du Conseil de l’Europe, Strasbourg, 1994.</a:t>
            </a:r>
          </a:p>
          <a:p>
            <a:pPr marL="0" indent="0" algn="just">
              <a:lnSpc>
                <a:spcPct val="120000"/>
              </a:lnSpc>
              <a:spcBef>
                <a:spcPts val="0"/>
              </a:spcBef>
              <a:buNone/>
            </a:pPr>
            <a:r>
              <a:rPr lang="fr-FR" sz="900" dirty="0">
                <a:effectLst/>
                <a:latin typeface="Gellix" panose="00000500000000000000" pitchFamily="2" charset="0"/>
                <a:ea typeface="Calibri" panose="020F0502020204030204" pitchFamily="34" charset="0"/>
                <a:cs typeface="Times New Roman" panose="02020603050405020304" pitchFamily="18" charset="0"/>
              </a:rPr>
              <a:t>- Maxwell E. </a:t>
            </a:r>
            <a:r>
              <a:rPr lang="fr-FR" sz="900" dirty="0" err="1">
                <a:effectLst/>
                <a:latin typeface="Gellix" panose="00000500000000000000" pitchFamily="2" charset="0"/>
                <a:ea typeface="Calibri" panose="020F0502020204030204" pitchFamily="34" charset="0"/>
                <a:cs typeface="Times New Roman" panose="02020603050405020304" pitchFamily="18" charset="0"/>
              </a:rPr>
              <a:t>McCombs</a:t>
            </a:r>
            <a:r>
              <a:rPr lang="fr-FR" sz="900" dirty="0">
                <a:effectLst/>
                <a:latin typeface="Gellix" panose="00000500000000000000" pitchFamily="2" charset="0"/>
                <a:ea typeface="Calibri" panose="020F0502020204030204" pitchFamily="34" charset="0"/>
                <a:cs typeface="Times New Roman" panose="02020603050405020304" pitchFamily="18" charset="0"/>
              </a:rPr>
              <a:t> &amp; Donald L. Shaw, « The Agenda-Setting </a:t>
            </a:r>
            <a:r>
              <a:rPr lang="fr-FR" sz="900" dirty="0" err="1">
                <a:effectLst/>
                <a:latin typeface="Gellix" panose="00000500000000000000" pitchFamily="2" charset="0"/>
                <a:ea typeface="Calibri" panose="020F0502020204030204" pitchFamily="34" charset="0"/>
                <a:cs typeface="Times New Roman" panose="02020603050405020304" pitchFamily="18" charset="0"/>
              </a:rPr>
              <a:t>Function</a:t>
            </a:r>
            <a:r>
              <a:rPr lang="fr-FR" sz="900" dirty="0">
                <a:effectLst/>
                <a:latin typeface="Gellix" panose="00000500000000000000" pitchFamily="2" charset="0"/>
                <a:ea typeface="Calibri" panose="020F0502020204030204" pitchFamily="34" charset="0"/>
                <a:cs typeface="Times New Roman" panose="02020603050405020304" pitchFamily="18" charset="0"/>
              </a:rPr>
              <a:t> of Mass Media », </a:t>
            </a:r>
            <a:r>
              <a:rPr lang="fr-FR" sz="900" i="1" dirty="0">
                <a:effectLst/>
                <a:latin typeface="Gellix" panose="00000500000000000000" pitchFamily="2" charset="0"/>
                <a:ea typeface="Calibri" panose="020F0502020204030204" pitchFamily="34" charset="0"/>
                <a:cs typeface="Times New Roman" panose="02020603050405020304" pitchFamily="18" charset="0"/>
              </a:rPr>
              <a:t>The Public Opinion </a:t>
            </a:r>
            <a:r>
              <a:rPr lang="fr-FR" sz="900" i="1" dirty="0" err="1">
                <a:effectLst/>
                <a:latin typeface="Gellix" panose="00000500000000000000" pitchFamily="2" charset="0"/>
                <a:ea typeface="Calibri" panose="020F0502020204030204" pitchFamily="34" charset="0"/>
                <a:cs typeface="Times New Roman" panose="02020603050405020304" pitchFamily="18" charset="0"/>
              </a:rPr>
              <a:t>Quarterly</a:t>
            </a:r>
            <a:r>
              <a:rPr lang="fr-FR" sz="900" dirty="0">
                <a:effectLst/>
                <a:latin typeface="Gellix" panose="00000500000000000000" pitchFamily="2" charset="0"/>
                <a:ea typeface="Calibri" panose="020F0502020204030204" pitchFamily="34" charset="0"/>
                <a:cs typeface="Times New Roman" panose="02020603050405020304" pitchFamily="18" charset="0"/>
              </a:rPr>
              <a:t>, vol. 36, n°2, Oxford </a:t>
            </a:r>
            <a:r>
              <a:rPr lang="fr-FR" sz="900" dirty="0" err="1">
                <a:effectLst/>
                <a:latin typeface="Gellix" panose="00000500000000000000" pitchFamily="2" charset="0"/>
                <a:ea typeface="Calibri" panose="020F0502020204030204" pitchFamily="34" charset="0"/>
                <a:cs typeface="Times New Roman" panose="02020603050405020304" pitchFamily="18" charset="0"/>
              </a:rPr>
              <a:t>University</a:t>
            </a:r>
            <a:r>
              <a:rPr lang="fr-FR" sz="900" dirty="0">
                <a:effectLst/>
                <a:latin typeface="Gellix" panose="00000500000000000000" pitchFamily="2" charset="0"/>
                <a:ea typeface="Calibri" panose="020F0502020204030204" pitchFamily="34" charset="0"/>
                <a:cs typeface="Times New Roman" panose="02020603050405020304" pitchFamily="18" charset="0"/>
              </a:rPr>
              <a:t> </a:t>
            </a:r>
            <a:r>
              <a:rPr lang="fr-FR" sz="900" dirty="0" err="1">
                <a:effectLst/>
                <a:latin typeface="Gellix" panose="00000500000000000000" pitchFamily="2" charset="0"/>
                <a:ea typeface="Calibri" panose="020F0502020204030204" pitchFamily="34" charset="0"/>
                <a:cs typeface="Times New Roman" panose="02020603050405020304" pitchFamily="18" charset="0"/>
              </a:rPr>
              <a:t>Press</a:t>
            </a:r>
            <a:r>
              <a:rPr lang="fr-FR" sz="900" dirty="0">
                <a:effectLst/>
                <a:latin typeface="Gellix" panose="00000500000000000000" pitchFamily="2" charset="0"/>
                <a:ea typeface="Calibri" panose="020F0502020204030204" pitchFamily="34" charset="0"/>
                <a:cs typeface="Times New Roman" panose="02020603050405020304" pitchFamily="18" charset="0"/>
              </a:rPr>
              <a:t>, 1972.</a:t>
            </a:r>
          </a:p>
          <a:p>
            <a:pPr marL="0" indent="0" algn="just">
              <a:lnSpc>
                <a:spcPct val="120000"/>
              </a:lnSpc>
              <a:spcBef>
                <a:spcPts val="0"/>
              </a:spcBef>
              <a:buNone/>
            </a:pPr>
            <a:r>
              <a:rPr lang="fr-FR" sz="900" dirty="0">
                <a:effectLst/>
                <a:latin typeface="Gellix" panose="00000500000000000000" pitchFamily="2" charset="0"/>
                <a:ea typeface="Calibri" panose="020F0502020204030204" pitchFamily="34" charset="0"/>
                <a:cs typeface="Times New Roman" panose="02020603050405020304" pitchFamily="18" charset="0"/>
              </a:rPr>
              <a:t>- David Morley, </a:t>
            </a:r>
            <a:r>
              <a:rPr lang="fr-FR" sz="900" i="1" dirty="0" err="1">
                <a:effectLst/>
                <a:latin typeface="Gellix" panose="00000500000000000000" pitchFamily="2" charset="0"/>
                <a:ea typeface="Calibri" panose="020F0502020204030204" pitchFamily="34" charset="0"/>
                <a:cs typeface="Times New Roman" panose="02020603050405020304" pitchFamily="18" charset="0"/>
              </a:rPr>
              <a:t>Television</a:t>
            </a:r>
            <a:r>
              <a:rPr lang="fr-FR" sz="900" i="1" dirty="0">
                <a:effectLst/>
                <a:latin typeface="Gellix" panose="00000500000000000000" pitchFamily="2" charset="0"/>
                <a:ea typeface="Calibri" panose="020F0502020204030204" pitchFamily="34" charset="0"/>
                <a:cs typeface="Times New Roman" panose="02020603050405020304" pitchFamily="18" charset="0"/>
              </a:rPr>
              <a:t> Audiences and Cultural </a:t>
            </a:r>
            <a:r>
              <a:rPr lang="fr-FR" sz="900" i="1" dirty="0" err="1">
                <a:effectLst/>
                <a:latin typeface="Gellix" panose="00000500000000000000" pitchFamily="2" charset="0"/>
                <a:ea typeface="Calibri" panose="020F0502020204030204" pitchFamily="34" charset="0"/>
                <a:cs typeface="Times New Roman" panose="02020603050405020304" pitchFamily="18" charset="0"/>
              </a:rPr>
              <a:t>Studies</a:t>
            </a:r>
            <a:r>
              <a:rPr lang="fr-FR" sz="900" dirty="0">
                <a:effectLst/>
                <a:latin typeface="Gellix" panose="00000500000000000000" pitchFamily="2" charset="0"/>
                <a:ea typeface="Calibri" panose="020F0502020204030204" pitchFamily="34" charset="0"/>
                <a:cs typeface="Times New Roman" panose="02020603050405020304" pitchFamily="18" charset="0"/>
              </a:rPr>
              <a:t>, Routledge, Londres, 1995.</a:t>
            </a:r>
          </a:p>
          <a:p>
            <a:pPr marL="0" indent="0" algn="just">
              <a:lnSpc>
                <a:spcPct val="120000"/>
              </a:lnSpc>
              <a:spcBef>
                <a:spcPts val="0"/>
              </a:spcBef>
              <a:buNone/>
            </a:pPr>
            <a:r>
              <a:rPr lang="fr-FR" sz="900" dirty="0">
                <a:effectLst/>
                <a:latin typeface="Gellix" panose="00000500000000000000" pitchFamily="2" charset="0"/>
                <a:ea typeface="Calibri" panose="020F0502020204030204" pitchFamily="34" charset="0"/>
                <a:cs typeface="Times New Roman" panose="02020603050405020304" pitchFamily="18" charset="0"/>
              </a:rPr>
              <a:t>- Roger Odin, </a:t>
            </a:r>
            <a:r>
              <a:rPr lang="fr-FR" sz="900" i="1" dirty="0">
                <a:effectLst/>
                <a:latin typeface="Gellix" panose="00000500000000000000" pitchFamily="2" charset="0"/>
                <a:ea typeface="Calibri" panose="020F0502020204030204" pitchFamily="34" charset="0"/>
                <a:cs typeface="Times New Roman" panose="02020603050405020304" pitchFamily="18" charset="0"/>
              </a:rPr>
              <a:t>Les Espaces de communication. Introduction à la sémio-pragmatique</a:t>
            </a:r>
            <a:r>
              <a:rPr lang="fr-FR" sz="900" dirty="0">
                <a:effectLst/>
                <a:latin typeface="Gellix" panose="00000500000000000000" pitchFamily="2" charset="0"/>
                <a:ea typeface="Calibri" panose="020F0502020204030204" pitchFamily="34" charset="0"/>
                <a:cs typeface="Times New Roman" panose="02020603050405020304" pitchFamily="18" charset="0"/>
              </a:rPr>
              <a:t>, PUG, Grenoble, 2011.</a:t>
            </a:r>
          </a:p>
          <a:p>
            <a:pPr marL="0" indent="0" algn="just">
              <a:lnSpc>
                <a:spcPct val="120000"/>
              </a:lnSpc>
              <a:spcBef>
                <a:spcPts val="0"/>
              </a:spcBef>
              <a:buNone/>
            </a:pPr>
            <a:r>
              <a:rPr lang="fr-FR" sz="900" dirty="0">
                <a:effectLst/>
                <a:latin typeface="Gellix" panose="00000500000000000000" pitchFamily="2" charset="0"/>
                <a:ea typeface="Calibri" panose="020F0502020204030204" pitchFamily="34" charset="0"/>
                <a:cs typeface="Times New Roman" panose="02020603050405020304" pitchFamily="18" charset="0"/>
              </a:rPr>
              <a:t>- Laurent Petit, </a:t>
            </a:r>
            <a:r>
              <a:rPr lang="fr-FR" sz="900" i="1" dirty="0">
                <a:effectLst/>
                <a:latin typeface="Gellix" panose="00000500000000000000" pitchFamily="2" charset="0"/>
                <a:ea typeface="Calibri" panose="020F0502020204030204" pitchFamily="34" charset="0"/>
                <a:cs typeface="Times New Roman" panose="02020603050405020304" pitchFamily="18" charset="0"/>
              </a:rPr>
              <a:t>L’éducation aux médias et à l’information</a:t>
            </a:r>
            <a:r>
              <a:rPr lang="fr-FR" sz="900" dirty="0">
                <a:effectLst/>
                <a:latin typeface="Gellix" panose="00000500000000000000" pitchFamily="2" charset="0"/>
                <a:ea typeface="Calibri" panose="020F0502020204030204" pitchFamily="34" charset="0"/>
                <a:cs typeface="Times New Roman" panose="02020603050405020304" pitchFamily="18" charset="0"/>
              </a:rPr>
              <a:t>, PUG, Grenoble, 2020.</a:t>
            </a:r>
          </a:p>
          <a:p>
            <a:pPr marL="0" indent="0" algn="just">
              <a:lnSpc>
                <a:spcPct val="120000"/>
              </a:lnSpc>
              <a:spcBef>
                <a:spcPts val="0"/>
              </a:spcBef>
              <a:buNone/>
            </a:pPr>
            <a:r>
              <a:rPr lang="fr-FR" sz="900" dirty="0">
                <a:effectLst/>
                <a:latin typeface="Gellix" panose="00000500000000000000" pitchFamily="2" charset="0"/>
                <a:ea typeface="Calibri" panose="020F0502020204030204" pitchFamily="34" charset="0"/>
                <a:cs typeface="Times New Roman" panose="02020603050405020304" pitchFamily="18" charset="0"/>
              </a:rPr>
              <a:t>- Jacques Piette, </a:t>
            </a:r>
            <a:r>
              <a:rPr lang="fr-FR" sz="900" i="1" dirty="0">
                <a:effectLst/>
                <a:latin typeface="Gellix" panose="00000500000000000000" pitchFamily="2" charset="0"/>
                <a:ea typeface="Calibri" panose="020F0502020204030204" pitchFamily="34" charset="0"/>
                <a:cs typeface="Times New Roman" panose="02020603050405020304" pitchFamily="18" charset="0"/>
              </a:rPr>
              <a:t>Éducation aux médias et fonction critique</a:t>
            </a:r>
            <a:r>
              <a:rPr lang="fr-FR" sz="900" dirty="0">
                <a:effectLst/>
                <a:latin typeface="Gellix" panose="00000500000000000000" pitchFamily="2" charset="0"/>
                <a:ea typeface="Calibri" panose="020F0502020204030204" pitchFamily="34" charset="0"/>
                <a:cs typeface="Times New Roman" panose="02020603050405020304" pitchFamily="18" charset="0"/>
              </a:rPr>
              <a:t>, L’Harmattan, Paris-Montréal, 1996.</a:t>
            </a:r>
          </a:p>
          <a:p>
            <a:pPr marL="0" indent="0" algn="just">
              <a:lnSpc>
                <a:spcPct val="120000"/>
              </a:lnSpc>
              <a:spcBef>
                <a:spcPts val="0"/>
              </a:spcBef>
              <a:buNone/>
            </a:pPr>
            <a:r>
              <a:rPr lang="fr-FR" sz="900" dirty="0">
                <a:effectLst/>
                <a:latin typeface="Gellix" panose="00000500000000000000" pitchFamily="2" charset="0"/>
                <a:ea typeface="Calibri" panose="020F0502020204030204" pitchFamily="34" charset="0"/>
                <a:cs typeface="Times New Roman" panose="02020603050405020304" pitchFamily="18" charset="0"/>
              </a:rPr>
              <a:t>- René-Jean </a:t>
            </a:r>
            <a:r>
              <a:rPr lang="fr-FR" sz="900" dirty="0" err="1">
                <a:effectLst/>
                <a:latin typeface="Gellix" panose="00000500000000000000" pitchFamily="2" charset="0"/>
                <a:ea typeface="Calibri" panose="020F0502020204030204" pitchFamily="34" charset="0"/>
                <a:cs typeface="Times New Roman" panose="02020603050405020304" pitchFamily="18" charset="0"/>
              </a:rPr>
              <a:t>Ravault</a:t>
            </a:r>
            <a:r>
              <a:rPr lang="fr-FR" sz="900" dirty="0">
                <a:effectLst/>
                <a:latin typeface="Gellix" panose="00000500000000000000" pitchFamily="2" charset="0"/>
                <a:ea typeface="Calibri" panose="020F0502020204030204" pitchFamily="34" charset="0"/>
                <a:cs typeface="Times New Roman" panose="02020603050405020304" pitchFamily="18" charset="0"/>
              </a:rPr>
              <a:t>, « Développement durable, communication et réception active », in Thérèse Paquet-Sévigny (</a:t>
            </a:r>
            <a:r>
              <a:rPr lang="fr-FR" sz="900" dirty="0" err="1">
                <a:effectLst/>
                <a:latin typeface="Gellix" panose="00000500000000000000" pitchFamily="2" charset="0"/>
                <a:ea typeface="Calibri" panose="020F0502020204030204" pitchFamily="34" charset="0"/>
                <a:cs typeface="Times New Roman" panose="02020603050405020304" pitchFamily="18" charset="0"/>
              </a:rPr>
              <a:t>dir</a:t>
            </a:r>
            <a:r>
              <a:rPr lang="fr-FR" sz="900" dirty="0">
                <a:effectLst/>
                <a:latin typeface="Gellix" panose="00000500000000000000" pitchFamily="2" charset="0"/>
                <a:ea typeface="Calibri" panose="020F0502020204030204" pitchFamily="34" charset="0"/>
                <a:cs typeface="Times New Roman" panose="02020603050405020304" pitchFamily="18" charset="0"/>
              </a:rPr>
              <a:t>.), </a:t>
            </a:r>
            <a:r>
              <a:rPr lang="fr-FR" sz="900" i="1" dirty="0">
                <a:effectLst/>
                <a:latin typeface="Gellix" panose="00000500000000000000" pitchFamily="2" charset="0"/>
                <a:ea typeface="Calibri" panose="020F0502020204030204" pitchFamily="34" charset="0"/>
                <a:cs typeface="Times New Roman" panose="02020603050405020304" pitchFamily="18" charset="0"/>
              </a:rPr>
              <a:t>Communication et développement international</a:t>
            </a:r>
            <a:r>
              <a:rPr lang="fr-FR" sz="900" dirty="0">
                <a:effectLst/>
                <a:latin typeface="Gellix" panose="00000500000000000000" pitchFamily="2" charset="0"/>
                <a:ea typeface="Calibri" panose="020F0502020204030204" pitchFamily="34" charset="0"/>
                <a:cs typeface="Times New Roman" panose="02020603050405020304" pitchFamily="18" charset="0"/>
              </a:rPr>
              <a:t>, Presses de l’Université du Québec, 1996.</a:t>
            </a:r>
          </a:p>
          <a:p>
            <a:pPr marL="0" indent="0" algn="just">
              <a:lnSpc>
                <a:spcPct val="120000"/>
              </a:lnSpc>
              <a:spcBef>
                <a:spcPts val="0"/>
              </a:spcBef>
              <a:buNone/>
            </a:pPr>
            <a:r>
              <a:rPr lang="fr-FR" sz="900" dirty="0">
                <a:effectLst/>
                <a:latin typeface="Gellix" panose="00000500000000000000" pitchFamily="2" charset="0"/>
                <a:ea typeface="Calibri" panose="020F0502020204030204" pitchFamily="34" charset="0"/>
                <a:cs typeface="Times New Roman" panose="02020603050405020304" pitchFamily="18" charset="0"/>
              </a:rPr>
              <a:t>- Andrew </a:t>
            </a:r>
            <a:r>
              <a:rPr lang="fr-FR" sz="900" dirty="0" err="1">
                <a:effectLst/>
                <a:latin typeface="Gellix" panose="00000500000000000000" pitchFamily="2" charset="0"/>
                <a:ea typeface="Calibri" panose="020F0502020204030204" pitchFamily="34" charset="0"/>
                <a:cs typeface="Times New Roman" panose="02020603050405020304" pitchFamily="18" charset="0"/>
              </a:rPr>
              <a:t>Sarris</a:t>
            </a:r>
            <a:r>
              <a:rPr lang="fr-FR" sz="900" dirty="0">
                <a:effectLst/>
                <a:latin typeface="Gellix" panose="00000500000000000000" pitchFamily="2" charset="0"/>
                <a:ea typeface="Calibri" panose="020F0502020204030204" pitchFamily="34" charset="0"/>
                <a:cs typeface="Times New Roman" panose="02020603050405020304" pitchFamily="18" charset="0"/>
              </a:rPr>
              <a:t>, </a:t>
            </a:r>
            <a:r>
              <a:rPr lang="fr-FR" sz="900" i="1" dirty="0">
                <a:effectLst/>
                <a:latin typeface="Gellix" panose="00000500000000000000" pitchFamily="2" charset="0"/>
                <a:ea typeface="Calibri" panose="020F0502020204030204" pitchFamily="34" charset="0"/>
                <a:cs typeface="Times New Roman" panose="02020603050405020304" pitchFamily="18" charset="0"/>
              </a:rPr>
              <a:t>The American </a:t>
            </a:r>
            <a:r>
              <a:rPr lang="fr-FR" sz="900" i="1" dirty="0" err="1">
                <a:effectLst/>
                <a:latin typeface="Gellix" panose="00000500000000000000" pitchFamily="2" charset="0"/>
                <a:ea typeface="Calibri" panose="020F0502020204030204" pitchFamily="34" charset="0"/>
                <a:cs typeface="Times New Roman" panose="02020603050405020304" pitchFamily="18" charset="0"/>
              </a:rPr>
              <a:t>Cinema</a:t>
            </a:r>
            <a:r>
              <a:rPr lang="fr-FR" sz="900" i="1" dirty="0">
                <a:effectLst/>
                <a:latin typeface="Gellix" panose="00000500000000000000" pitchFamily="2" charset="0"/>
                <a:ea typeface="Calibri" panose="020F0502020204030204" pitchFamily="34" charset="0"/>
                <a:cs typeface="Times New Roman" panose="02020603050405020304" pitchFamily="18" charset="0"/>
              </a:rPr>
              <a:t> : </a:t>
            </a:r>
            <a:r>
              <a:rPr lang="fr-FR" sz="900" i="1" dirty="0" err="1">
                <a:effectLst/>
                <a:latin typeface="Gellix" panose="00000500000000000000" pitchFamily="2" charset="0"/>
                <a:ea typeface="Calibri" panose="020F0502020204030204" pitchFamily="34" charset="0"/>
                <a:cs typeface="Times New Roman" panose="02020603050405020304" pitchFamily="18" charset="0"/>
              </a:rPr>
              <a:t>directors</a:t>
            </a:r>
            <a:r>
              <a:rPr lang="fr-FR" sz="900" i="1" dirty="0">
                <a:effectLst/>
                <a:latin typeface="Gellix" panose="00000500000000000000" pitchFamily="2" charset="0"/>
                <a:ea typeface="Calibri" panose="020F0502020204030204" pitchFamily="34" charset="0"/>
                <a:cs typeface="Times New Roman" panose="02020603050405020304" pitchFamily="18" charset="0"/>
              </a:rPr>
              <a:t> and directions</a:t>
            </a:r>
            <a:r>
              <a:rPr lang="fr-FR" sz="900" dirty="0">
                <a:effectLst/>
                <a:latin typeface="Gellix" panose="00000500000000000000" pitchFamily="2" charset="0"/>
                <a:ea typeface="Calibri" panose="020F0502020204030204" pitchFamily="34" charset="0"/>
                <a:cs typeface="Times New Roman" panose="02020603050405020304" pitchFamily="18" charset="0"/>
              </a:rPr>
              <a:t>, 1929-1968, Da Capo </a:t>
            </a:r>
            <a:r>
              <a:rPr lang="fr-FR" sz="900" dirty="0" err="1">
                <a:effectLst/>
                <a:latin typeface="Gellix" panose="00000500000000000000" pitchFamily="2" charset="0"/>
                <a:ea typeface="Calibri" panose="020F0502020204030204" pitchFamily="34" charset="0"/>
                <a:cs typeface="Times New Roman" panose="02020603050405020304" pitchFamily="18" charset="0"/>
              </a:rPr>
              <a:t>Press</a:t>
            </a:r>
            <a:r>
              <a:rPr lang="fr-FR" sz="900" dirty="0">
                <a:effectLst/>
                <a:latin typeface="Gellix" panose="00000500000000000000" pitchFamily="2" charset="0"/>
                <a:ea typeface="Calibri" panose="020F0502020204030204" pitchFamily="34" charset="0"/>
                <a:cs typeface="Times New Roman" panose="02020603050405020304" pitchFamily="18" charset="0"/>
              </a:rPr>
              <a:t>, New York, 1968.</a:t>
            </a:r>
          </a:p>
          <a:p>
            <a:pPr marL="0" indent="0" algn="just">
              <a:lnSpc>
                <a:spcPct val="120000"/>
              </a:lnSpc>
              <a:spcBef>
                <a:spcPts val="0"/>
              </a:spcBef>
              <a:buNone/>
            </a:pPr>
            <a:r>
              <a:rPr lang="fr-FR" sz="900" dirty="0">
                <a:effectLst/>
                <a:latin typeface="Gellix" panose="00000500000000000000" pitchFamily="2" charset="0"/>
                <a:ea typeface="Calibri" panose="020F0502020204030204" pitchFamily="34" charset="0"/>
                <a:cs typeface="Times New Roman" panose="02020603050405020304" pitchFamily="18" charset="0"/>
              </a:rPr>
              <a:t>- Wilbur Schramm, Jack Lyle &amp; Edwin Parker, </a:t>
            </a:r>
            <a:r>
              <a:rPr lang="fr-FR" sz="900" i="1" dirty="0" err="1">
                <a:effectLst/>
                <a:latin typeface="Gellix" panose="00000500000000000000" pitchFamily="2" charset="0"/>
                <a:ea typeface="Calibri" panose="020F0502020204030204" pitchFamily="34" charset="0"/>
                <a:cs typeface="Times New Roman" panose="02020603050405020304" pitchFamily="18" charset="0"/>
              </a:rPr>
              <a:t>Television</a:t>
            </a:r>
            <a:r>
              <a:rPr lang="fr-FR" sz="900" i="1" dirty="0">
                <a:effectLst/>
                <a:latin typeface="Gellix" panose="00000500000000000000" pitchFamily="2" charset="0"/>
                <a:ea typeface="Calibri" panose="020F0502020204030204" pitchFamily="34" charset="0"/>
                <a:cs typeface="Times New Roman" panose="02020603050405020304" pitchFamily="18" charset="0"/>
              </a:rPr>
              <a:t> in the Lives of Our </a:t>
            </a:r>
            <a:r>
              <a:rPr lang="fr-FR" sz="900" i="1" dirty="0" err="1">
                <a:effectLst/>
                <a:latin typeface="Gellix" panose="00000500000000000000" pitchFamily="2" charset="0"/>
                <a:ea typeface="Calibri" panose="020F0502020204030204" pitchFamily="34" charset="0"/>
                <a:cs typeface="Times New Roman" panose="02020603050405020304" pitchFamily="18" charset="0"/>
              </a:rPr>
              <a:t>Children</a:t>
            </a:r>
            <a:r>
              <a:rPr lang="fr-FR" sz="900" dirty="0">
                <a:effectLst/>
                <a:latin typeface="Gellix" panose="00000500000000000000" pitchFamily="2" charset="0"/>
                <a:ea typeface="Calibri" panose="020F0502020204030204" pitchFamily="34" charset="0"/>
                <a:cs typeface="Times New Roman" panose="02020603050405020304" pitchFamily="18" charset="0"/>
              </a:rPr>
              <a:t>, Stanford, Stanford </a:t>
            </a:r>
            <a:r>
              <a:rPr lang="fr-FR" sz="900" dirty="0" err="1">
                <a:effectLst/>
                <a:latin typeface="Gellix" panose="00000500000000000000" pitchFamily="2" charset="0"/>
                <a:ea typeface="Calibri" panose="020F0502020204030204" pitchFamily="34" charset="0"/>
                <a:cs typeface="Times New Roman" panose="02020603050405020304" pitchFamily="18" charset="0"/>
              </a:rPr>
              <a:t>University</a:t>
            </a:r>
            <a:r>
              <a:rPr lang="fr-FR" sz="900" dirty="0">
                <a:effectLst/>
                <a:latin typeface="Gellix" panose="00000500000000000000" pitchFamily="2" charset="0"/>
                <a:ea typeface="Calibri" panose="020F0502020204030204" pitchFamily="34" charset="0"/>
                <a:cs typeface="Times New Roman" panose="02020603050405020304" pitchFamily="18" charset="0"/>
              </a:rPr>
              <a:t> </a:t>
            </a:r>
            <a:r>
              <a:rPr lang="fr-FR" sz="900" dirty="0" err="1">
                <a:effectLst/>
                <a:latin typeface="Gellix" panose="00000500000000000000" pitchFamily="2" charset="0"/>
                <a:ea typeface="Calibri" panose="020F0502020204030204" pitchFamily="34" charset="0"/>
                <a:cs typeface="Times New Roman" panose="02020603050405020304" pitchFamily="18" charset="0"/>
              </a:rPr>
              <a:t>Press</a:t>
            </a:r>
            <a:r>
              <a:rPr lang="fr-FR" sz="900" dirty="0">
                <a:effectLst/>
                <a:latin typeface="Gellix" panose="00000500000000000000" pitchFamily="2" charset="0"/>
                <a:ea typeface="Calibri" panose="020F0502020204030204" pitchFamily="34" charset="0"/>
                <a:cs typeface="Times New Roman" panose="02020603050405020304" pitchFamily="18" charset="0"/>
              </a:rPr>
              <a:t>, 1961.</a:t>
            </a:r>
          </a:p>
          <a:p>
            <a:pPr marL="0" indent="0" algn="just">
              <a:lnSpc>
                <a:spcPct val="120000"/>
              </a:lnSpc>
              <a:spcBef>
                <a:spcPts val="0"/>
              </a:spcBef>
              <a:buNone/>
            </a:pPr>
            <a:r>
              <a:rPr lang="fr-FR" sz="900" dirty="0">
                <a:effectLst/>
                <a:latin typeface="Gellix" panose="00000500000000000000" pitchFamily="2" charset="0"/>
                <a:ea typeface="Calibri" panose="020F0502020204030204" pitchFamily="34" charset="0"/>
                <a:cs typeface="Times New Roman" panose="02020603050405020304" pitchFamily="18" charset="0"/>
              </a:rPr>
              <a:t>- Alexandre Serres, « Un exemple de </a:t>
            </a:r>
            <a:r>
              <a:rPr lang="fr-FR" sz="900" dirty="0" err="1">
                <a:effectLst/>
                <a:latin typeface="Gellix" panose="00000500000000000000" pitchFamily="2" charset="0"/>
                <a:ea typeface="Calibri" panose="020F0502020204030204" pitchFamily="34" charset="0"/>
                <a:cs typeface="Times New Roman" panose="02020603050405020304" pitchFamily="18" charset="0"/>
              </a:rPr>
              <a:t>translittératie</a:t>
            </a:r>
            <a:r>
              <a:rPr lang="fr-FR" sz="900" dirty="0">
                <a:effectLst/>
                <a:latin typeface="Gellix" panose="00000500000000000000" pitchFamily="2" charset="0"/>
                <a:ea typeface="Calibri" panose="020F0502020204030204" pitchFamily="34" charset="0"/>
                <a:cs typeface="Times New Roman" panose="02020603050405020304" pitchFamily="18" charset="0"/>
              </a:rPr>
              <a:t> : l’évaluation de l’information », </a:t>
            </a:r>
            <a:r>
              <a:rPr lang="fr-FR" sz="900" i="1" dirty="0">
                <a:effectLst/>
                <a:latin typeface="Gellix" panose="00000500000000000000" pitchFamily="2" charset="0"/>
                <a:ea typeface="Calibri" panose="020F0502020204030204" pitchFamily="34" charset="0"/>
                <a:cs typeface="Times New Roman" panose="02020603050405020304" pitchFamily="18" charset="0"/>
              </a:rPr>
              <a:t>INA Expert - E-dossiers de l’audiovisuel</a:t>
            </a:r>
            <a:r>
              <a:rPr lang="fr-FR" sz="900" dirty="0">
                <a:effectLst/>
                <a:latin typeface="Gellix" panose="00000500000000000000" pitchFamily="2" charset="0"/>
                <a:ea typeface="Calibri" panose="020F0502020204030204" pitchFamily="34" charset="0"/>
                <a:cs typeface="Times New Roman" panose="02020603050405020304" pitchFamily="18" charset="0"/>
              </a:rPr>
              <a:t>, 2012.</a:t>
            </a:r>
          </a:p>
          <a:p>
            <a:pPr marL="0" indent="0" algn="just">
              <a:lnSpc>
                <a:spcPct val="120000"/>
              </a:lnSpc>
              <a:spcBef>
                <a:spcPts val="0"/>
              </a:spcBef>
              <a:buNone/>
            </a:pPr>
            <a:r>
              <a:rPr lang="fr-FR" sz="900" dirty="0">
                <a:effectLst/>
                <a:latin typeface="Gellix" panose="00000500000000000000" pitchFamily="2" charset="0"/>
                <a:ea typeface="Calibri" panose="020F0502020204030204" pitchFamily="34" charset="0"/>
                <a:cs typeface="Times New Roman" panose="02020603050405020304" pitchFamily="18" charset="0"/>
              </a:rPr>
              <a:t>- Serge </a:t>
            </a:r>
            <a:r>
              <a:rPr lang="fr-FR" sz="900" dirty="0" err="1">
                <a:effectLst/>
                <a:latin typeface="Gellix" panose="00000500000000000000" pitchFamily="2" charset="0"/>
                <a:ea typeface="Calibri" panose="020F0502020204030204" pitchFamily="34" charset="0"/>
                <a:cs typeface="Times New Roman" panose="02020603050405020304" pitchFamily="18" charset="0"/>
              </a:rPr>
              <a:t>Tchakhotine</a:t>
            </a:r>
            <a:r>
              <a:rPr lang="fr-FR" sz="900" dirty="0">
                <a:effectLst/>
                <a:latin typeface="Gellix" panose="00000500000000000000" pitchFamily="2" charset="0"/>
                <a:ea typeface="Calibri" panose="020F0502020204030204" pitchFamily="34" charset="0"/>
                <a:cs typeface="Times New Roman" panose="02020603050405020304" pitchFamily="18" charset="0"/>
              </a:rPr>
              <a:t>, </a:t>
            </a:r>
            <a:r>
              <a:rPr lang="fr-FR" sz="900" i="1" dirty="0">
                <a:effectLst/>
                <a:latin typeface="Gellix" panose="00000500000000000000" pitchFamily="2" charset="0"/>
                <a:ea typeface="Calibri" panose="020F0502020204030204" pitchFamily="34" charset="0"/>
                <a:cs typeface="Times New Roman" panose="02020603050405020304" pitchFamily="18" charset="0"/>
              </a:rPr>
              <a:t>Le viol des foules par la propagande politique</a:t>
            </a:r>
            <a:r>
              <a:rPr lang="fr-FR" sz="900" dirty="0">
                <a:effectLst/>
                <a:latin typeface="Gellix" panose="00000500000000000000" pitchFamily="2" charset="0"/>
                <a:ea typeface="Calibri" panose="020F0502020204030204" pitchFamily="34" charset="0"/>
                <a:cs typeface="Times New Roman" panose="02020603050405020304" pitchFamily="18" charset="0"/>
              </a:rPr>
              <a:t>, Tel Galimard, Paris, 1952.</a:t>
            </a:r>
          </a:p>
          <a:p>
            <a:pPr marL="0" indent="0" algn="just">
              <a:lnSpc>
                <a:spcPct val="120000"/>
              </a:lnSpc>
              <a:spcBef>
                <a:spcPts val="0"/>
              </a:spcBef>
              <a:buNone/>
            </a:pPr>
            <a:r>
              <a:rPr lang="fr-FR" sz="900" dirty="0">
                <a:effectLst/>
                <a:latin typeface="Gellix" panose="00000500000000000000" pitchFamily="2" charset="0"/>
                <a:ea typeface="Calibri" panose="020F0502020204030204" pitchFamily="34" charset="0"/>
                <a:cs typeface="Times New Roman" panose="02020603050405020304" pitchFamily="18" charset="0"/>
              </a:rPr>
              <a:t>- Sue Thomas </a:t>
            </a:r>
            <a:r>
              <a:rPr lang="fr-FR" sz="900" i="1" dirty="0">
                <a:effectLst/>
                <a:latin typeface="Gellix" panose="00000500000000000000" pitchFamily="2" charset="0"/>
                <a:ea typeface="Calibri" panose="020F0502020204030204" pitchFamily="34" charset="0"/>
                <a:cs typeface="Times New Roman" panose="02020603050405020304" pitchFamily="18" charset="0"/>
              </a:rPr>
              <a:t>et al.</a:t>
            </a:r>
            <a:r>
              <a:rPr lang="fr-FR" sz="900" dirty="0">
                <a:effectLst/>
                <a:latin typeface="Gellix" panose="00000500000000000000" pitchFamily="2" charset="0"/>
                <a:ea typeface="Calibri" panose="020F0502020204030204" pitchFamily="34" charset="0"/>
                <a:cs typeface="Times New Roman" panose="02020603050405020304" pitchFamily="18" charset="0"/>
              </a:rPr>
              <a:t>, « </a:t>
            </a:r>
            <a:r>
              <a:rPr lang="fr-FR" sz="900" dirty="0" err="1">
                <a:effectLst/>
                <a:latin typeface="Gellix" panose="00000500000000000000" pitchFamily="2" charset="0"/>
                <a:ea typeface="Calibri" panose="020F0502020204030204" pitchFamily="34" charset="0"/>
                <a:cs typeface="Times New Roman" panose="02020603050405020304" pitchFamily="18" charset="0"/>
              </a:rPr>
              <a:t>Transliteracy</a:t>
            </a:r>
            <a:r>
              <a:rPr lang="fr-FR" sz="900" dirty="0">
                <a:effectLst/>
                <a:latin typeface="Gellix" panose="00000500000000000000" pitchFamily="2" charset="0"/>
                <a:ea typeface="Calibri" panose="020F0502020204030204" pitchFamily="34" charset="0"/>
                <a:cs typeface="Times New Roman" panose="02020603050405020304" pitchFamily="18" charset="0"/>
              </a:rPr>
              <a:t> : </a:t>
            </a:r>
            <a:r>
              <a:rPr lang="fr-FR" sz="900" dirty="0" err="1">
                <a:effectLst/>
                <a:latin typeface="Gellix" panose="00000500000000000000" pitchFamily="2" charset="0"/>
                <a:ea typeface="Calibri" panose="020F0502020204030204" pitchFamily="34" charset="0"/>
                <a:cs typeface="Times New Roman" panose="02020603050405020304" pitchFamily="18" charset="0"/>
              </a:rPr>
              <a:t>Crossing</a:t>
            </a:r>
            <a:r>
              <a:rPr lang="fr-FR" sz="900" dirty="0">
                <a:effectLst/>
                <a:latin typeface="Gellix" panose="00000500000000000000" pitchFamily="2" charset="0"/>
                <a:ea typeface="Calibri" panose="020F0502020204030204" pitchFamily="34" charset="0"/>
                <a:cs typeface="Times New Roman" panose="02020603050405020304" pitchFamily="18" charset="0"/>
              </a:rPr>
              <a:t> </a:t>
            </a:r>
            <a:r>
              <a:rPr lang="fr-FR" sz="900" dirty="0" err="1">
                <a:effectLst/>
                <a:latin typeface="Gellix" panose="00000500000000000000" pitchFamily="2" charset="0"/>
                <a:ea typeface="Calibri" panose="020F0502020204030204" pitchFamily="34" charset="0"/>
                <a:cs typeface="Times New Roman" panose="02020603050405020304" pitchFamily="18" charset="0"/>
              </a:rPr>
              <a:t>divides</a:t>
            </a:r>
            <a:r>
              <a:rPr lang="fr-FR" sz="900" dirty="0">
                <a:effectLst/>
                <a:latin typeface="Gellix" panose="00000500000000000000" pitchFamily="2" charset="0"/>
                <a:ea typeface="Calibri" panose="020F0502020204030204" pitchFamily="34" charset="0"/>
                <a:cs typeface="Times New Roman" panose="02020603050405020304" pitchFamily="18" charset="0"/>
              </a:rPr>
              <a:t> », </a:t>
            </a:r>
            <a:r>
              <a:rPr lang="fr-FR" sz="900" i="1" dirty="0">
                <a:effectLst/>
                <a:latin typeface="Gellix" panose="00000500000000000000" pitchFamily="2" charset="0"/>
                <a:ea typeface="Calibri" panose="020F0502020204030204" pitchFamily="34" charset="0"/>
                <a:cs typeface="Times New Roman" panose="02020603050405020304" pitchFamily="18" charset="0"/>
              </a:rPr>
              <a:t>First Monday</a:t>
            </a:r>
            <a:r>
              <a:rPr lang="fr-FR" sz="900" dirty="0">
                <a:effectLst/>
                <a:latin typeface="Gellix" panose="00000500000000000000" pitchFamily="2" charset="0"/>
                <a:ea typeface="Calibri" panose="020F0502020204030204" pitchFamily="34" charset="0"/>
                <a:cs typeface="Times New Roman" panose="02020603050405020304" pitchFamily="18" charset="0"/>
              </a:rPr>
              <a:t>, vol.12, n°12, 2007.</a:t>
            </a:r>
          </a:p>
          <a:p>
            <a:pPr marL="0" indent="0" algn="just">
              <a:lnSpc>
                <a:spcPct val="120000"/>
              </a:lnSpc>
              <a:spcBef>
                <a:spcPts val="0"/>
              </a:spcBef>
              <a:buNone/>
            </a:pPr>
            <a:r>
              <a:rPr lang="fr-FR" sz="900" dirty="0">
                <a:effectLst/>
                <a:latin typeface="Gellix" panose="00000500000000000000" pitchFamily="2" charset="0"/>
                <a:ea typeface="Calibri" panose="020F0502020204030204" pitchFamily="34" charset="0"/>
                <a:cs typeface="Times New Roman" panose="02020603050405020304" pitchFamily="18" charset="0"/>
              </a:rPr>
              <a:t>- Serge Tisseron, </a:t>
            </a:r>
            <a:r>
              <a:rPr lang="fr-FR" sz="900" i="1" dirty="0">
                <a:effectLst/>
                <a:latin typeface="Gellix" panose="00000500000000000000" pitchFamily="2" charset="0"/>
                <a:ea typeface="Calibri" panose="020F0502020204030204" pitchFamily="34" charset="0"/>
                <a:cs typeface="Times New Roman" panose="02020603050405020304" pitchFamily="18" charset="0"/>
              </a:rPr>
              <a:t>Enfants sous influence : les écrans rendent-ils les jeunes violents</a:t>
            </a:r>
            <a:r>
              <a:rPr lang="fr-FR" sz="900" dirty="0">
                <a:effectLst/>
                <a:latin typeface="Gellix" panose="00000500000000000000" pitchFamily="2" charset="0"/>
                <a:ea typeface="Calibri" panose="020F0502020204030204" pitchFamily="34" charset="0"/>
                <a:cs typeface="Times New Roman" panose="02020603050405020304" pitchFamily="18" charset="0"/>
              </a:rPr>
              <a:t> </a:t>
            </a:r>
            <a:r>
              <a:rPr lang="fr-FR" sz="900" i="1" dirty="0">
                <a:effectLst/>
                <a:latin typeface="Gellix" panose="00000500000000000000" pitchFamily="2" charset="0"/>
                <a:ea typeface="Calibri" panose="020F0502020204030204" pitchFamily="34" charset="0"/>
                <a:cs typeface="Times New Roman" panose="02020603050405020304" pitchFamily="18" charset="0"/>
              </a:rPr>
              <a:t>?</a:t>
            </a:r>
            <a:r>
              <a:rPr lang="fr-FR" sz="900" dirty="0">
                <a:effectLst/>
                <a:latin typeface="Gellix" panose="00000500000000000000" pitchFamily="2" charset="0"/>
                <a:ea typeface="Calibri" panose="020F0502020204030204" pitchFamily="34" charset="0"/>
                <a:cs typeface="Times New Roman" panose="02020603050405020304" pitchFamily="18" charset="0"/>
              </a:rPr>
              <a:t>, Armand Colin, Paris, 2000.</a:t>
            </a:r>
          </a:p>
          <a:p>
            <a:pPr marL="0" indent="0" algn="just">
              <a:lnSpc>
                <a:spcPct val="120000"/>
              </a:lnSpc>
              <a:spcBef>
                <a:spcPts val="0"/>
              </a:spcBef>
              <a:buNone/>
            </a:pPr>
            <a:r>
              <a:rPr lang="fr-FR" sz="900" dirty="0">
                <a:effectLst/>
                <a:latin typeface="Gellix" panose="00000500000000000000" pitchFamily="2" charset="0"/>
                <a:ea typeface="Calibri" panose="020F0502020204030204" pitchFamily="34" charset="0"/>
                <a:cs typeface="Times New Roman" panose="02020603050405020304" pitchFamily="18" charset="0"/>
              </a:rPr>
              <a:t>- Kathleen </a:t>
            </a:r>
            <a:r>
              <a:rPr lang="fr-FR" sz="900" dirty="0" err="1">
                <a:effectLst/>
                <a:latin typeface="Gellix" panose="00000500000000000000" pitchFamily="2" charset="0"/>
                <a:ea typeface="Calibri" panose="020F0502020204030204" pitchFamily="34" charset="0"/>
                <a:cs typeface="Times New Roman" panose="02020603050405020304" pitchFamily="18" charset="0"/>
              </a:rPr>
              <a:t>Tyner</a:t>
            </a:r>
            <a:r>
              <a:rPr lang="fr-FR" sz="900" dirty="0">
                <a:effectLst/>
                <a:latin typeface="Gellix" panose="00000500000000000000" pitchFamily="2" charset="0"/>
                <a:ea typeface="Calibri" panose="020F0502020204030204" pitchFamily="34" charset="0"/>
                <a:cs typeface="Times New Roman" panose="02020603050405020304" pitchFamily="18" charset="0"/>
              </a:rPr>
              <a:t>, </a:t>
            </a:r>
            <a:r>
              <a:rPr lang="fr-FR" sz="900" i="1" dirty="0" err="1">
                <a:effectLst/>
                <a:latin typeface="Gellix" panose="00000500000000000000" pitchFamily="2" charset="0"/>
                <a:ea typeface="Calibri" panose="020F0502020204030204" pitchFamily="34" charset="0"/>
                <a:cs typeface="Times New Roman" panose="02020603050405020304" pitchFamily="18" charset="0"/>
              </a:rPr>
              <a:t>Literacy</a:t>
            </a:r>
            <a:r>
              <a:rPr lang="fr-FR" sz="900" i="1" dirty="0">
                <a:effectLst/>
                <a:latin typeface="Gellix" panose="00000500000000000000" pitchFamily="2" charset="0"/>
                <a:ea typeface="Calibri" panose="020F0502020204030204" pitchFamily="34" charset="0"/>
                <a:cs typeface="Times New Roman" panose="02020603050405020304" pitchFamily="18" charset="0"/>
              </a:rPr>
              <a:t> in a Digital World</a:t>
            </a:r>
            <a:r>
              <a:rPr lang="fr-FR" sz="900" dirty="0">
                <a:effectLst/>
                <a:latin typeface="Gellix" panose="00000500000000000000" pitchFamily="2" charset="0"/>
                <a:ea typeface="Calibri" panose="020F0502020204030204" pitchFamily="34" charset="0"/>
                <a:cs typeface="Times New Roman" panose="02020603050405020304" pitchFamily="18" charset="0"/>
              </a:rPr>
              <a:t>, Routledge, New York, 1998.</a:t>
            </a:r>
            <a:endParaRPr lang="fr-FR" sz="900" dirty="0"/>
          </a:p>
        </p:txBody>
      </p:sp>
    </p:spTree>
    <p:extLst>
      <p:ext uri="{BB962C8B-B14F-4D97-AF65-F5344CB8AC3E}">
        <p14:creationId xmlns:p14="http://schemas.microsoft.com/office/powerpoint/2010/main" val="645277091"/>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7F1CFDD-32FB-3953-5EB5-A6DCD3AAC2BE}"/>
              </a:ext>
            </a:extLst>
          </p:cNvPr>
          <p:cNvSpPr>
            <a:spLocks noGrp="1"/>
          </p:cNvSpPr>
          <p:nvPr>
            <p:ph type="title"/>
          </p:nvPr>
        </p:nvSpPr>
        <p:spPr/>
        <p:txBody>
          <a:bodyPr/>
          <a:lstStyle/>
          <a:p>
            <a:r>
              <a:rPr lang="fr-FR" u="heavy" dirty="0">
                <a:solidFill>
                  <a:srgbClr val="000000"/>
                </a:solidFill>
                <a:uFill>
                  <a:solidFill>
                    <a:srgbClr val="FAB919"/>
                  </a:solidFill>
                </a:uFill>
                <a:latin typeface="Gellix SemiBold" panose="00000700000000000000" pitchFamily="2" charset="0"/>
              </a:rPr>
              <a:t>A </a:t>
            </a:r>
            <a:r>
              <a:rPr lang="fr-FR" u="heavy" dirty="0" err="1">
                <a:solidFill>
                  <a:srgbClr val="000000"/>
                </a:solidFill>
                <a:uFill>
                  <a:solidFill>
                    <a:srgbClr val="FAB919"/>
                  </a:solidFill>
                </a:uFill>
                <a:latin typeface="Gellix SemiBold" panose="00000700000000000000" pitchFamily="2" charset="0"/>
              </a:rPr>
              <a:t>definition</a:t>
            </a:r>
            <a:r>
              <a:rPr lang="fr-FR" u="heavy" dirty="0">
                <a:solidFill>
                  <a:srgbClr val="000000"/>
                </a:solidFill>
                <a:uFill>
                  <a:solidFill>
                    <a:srgbClr val="FAB919"/>
                  </a:solidFill>
                </a:uFill>
                <a:latin typeface="Gellix SemiBold" panose="00000700000000000000" pitchFamily="2" charset="0"/>
              </a:rPr>
              <a:t> of MIL</a:t>
            </a:r>
            <a:endParaRPr lang="fr-FR" dirty="0"/>
          </a:p>
        </p:txBody>
      </p:sp>
      <p:sp>
        <p:nvSpPr>
          <p:cNvPr id="3" name="Espace réservé du contenu 2">
            <a:extLst>
              <a:ext uri="{FF2B5EF4-FFF2-40B4-BE49-F238E27FC236}">
                <a16:creationId xmlns:a16="http://schemas.microsoft.com/office/drawing/2014/main" id="{88D6BA18-A709-848F-4649-2DBBAB9CB933}"/>
              </a:ext>
            </a:extLst>
          </p:cNvPr>
          <p:cNvSpPr>
            <a:spLocks noGrp="1"/>
          </p:cNvSpPr>
          <p:nvPr>
            <p:ph idx="1"/>
          </p:nvPr>
        </p:nvSpPr>
        <p:spPr/>
        <p:txBody>
          <a:bodyPr>
            <a:normAutofit/>
          </a:bodyPr>
          <a:lstStyle/>
          <a:p>
            <a:pPr marL="0" indent="0" algn="just">
              <a:buNone/>
            </a:pPr>
            <a:r>
              <a:rPr lang="fr-FR" sz="2000" dirty="0">
                <a:latin typeface="Gellix" panose="00000500000000000000" pitchFamily="2" charset="0"/>
                <a:ea typeface="Calibri" panose="020F0502020204030204" pitchFamily="34" charset="0"/>
              </a:rPr>
              <a:t>By </a:t>
            </a:r>
            <a:r>
              <a:rPr lang="fr-FR" sz="2000" dirty="0">
                <a:effectLst/>
                <a:latin typeface="Gellix" panose="00000500000000000000" pitchFamily="2" charset="0"/>
                <a:ea typeface="Calibri" panose="020F0502020204030204" pitchFamily="34" charset="0"/>
              </a:rPr>
              <a:t>Normand Landry &amp; Joëlle Basque (2015) :</a:t>
            </a:r>
          </a:p>
          <a:p>
            <a:pPr marL="0" indent="0" algn="just">
              <a:buNone/>
            </a:pPr>
            <a:endParaRPr lang="fr-FR" sz="2000" dirty="0">
              <a:effectLst/>
              <a:latin typeface="Gellix" panose="00000500000000000000" pitchFamily="2" charset="0"/>
              <a:ea typeface="Calibri" panose="020F0502020204030204" pitchFamily="34" charset="0"/>
            </a:endParaRPr>
          </a:p>
          <a:p>
            <a:pPr marL="0" indent="0" algn="just">
              <a:lnSpc>
                <a:spcPct val="107000"/>
              </a:lnSpc>
              <a:spcBef>
                <a:spcPts val="0"/>
              </a:spcBef>
              <a:spcAft>
                <a:spcPts val="800"/>
              </a:spcAft>
              <a:buNone/>
            </a:pPr>
            <a:r>
              <a:rPr lang="en-US" sz="2000" dirty="0">
                <a:latin typeface="Gellix" panose="00000500000000000000" pitchFamily="2" charset="0"/>
              </a:rPr>
              <a:t>Media and information literacy </a:t>
            </a:r>
            <a:r>
              <a:rPr lang="fr-FR" sz="2000" dirty="0">
                <a:latin typeface="Gellix" panose="00000500000000000000" pitchFamily="2" charset="0"/>
              </a:rPr>
              <a:t>« </a:t>
            </a:r>
            <a:r>
              <a:rPr lang="en-US" sz="2000" dirty="0">
                <a:latin typeface="Gellix" panose="00000500000000000000" pitchFamily="2" charset="0"/>
              </a:rPr>
              <a:t>focuses on the </a:t>
            </a:r>
            <a:r>
              <a:rPr lang="en-US" sz="2000" b="1" dirty="0">
                <a:latin typeface="Gellix" panose="00000500000000000000" pitchFamily="2" charset="0"/>
              </a:rPr>
              <a:t>analysis, understanding and critical reflection</a:t>
            </a:r>
            <a:r>
              <a:rPr lang="en-US" sz="2000" dirty="0">
                <a:latin typeface="Gellix" panose="00000500000000000000" pitchFamily="2" charset="0"/>
              </a:rPr>
              <a:t> of media messages and addresses the social, political, economic, technological and cultural contexts in which these messages are produced, disseminated and received. It is approached as a </a:t>
            </a:r>
            <a:r>
              <a:rPr lang="en-US" sz="2000" b="1" dirty="0">
                <a:latin typeface="Gellix" panose="00000500000000000000" pitchFamily="2" charset="0"/>
              </a:rPr>
              <a:t>"pedagogy of enquiry" </a:t>
            </a:r>
            <a:r>
              <a:rPr lang="en-US" sz="2000" dirty="0">
                <a:latin typeface="Gellix" panose="00000500000000000000" pitchFamily="2" charset="0"/>
              </a:rPr>
              <a:t>that aims to develop the </a:t>
            </a:r>
            <a:r>
              <a:rPr lang="en-US" sz="2000" b="1" dirty="0">
                <a:latin typeface="Gellix" panose="00000500000000000000" pitchFamily="2" charset="0"/>
              </a:rPr>
              <a:t>habits, skills and knowledge</a:t>
            </a:r>
            <a:r>
              <a:rPr lang="en-US" sz="2000" dirty="0">
                <a:latin typeface="Gellix" panose="00000500000000000000" pitchFamily="2" charset="0"/>
              </a:rPr>
              <a:t> required to understand media messages, and to </a:t>
            </a:r>
            <a:r>
              <a:rPr lang="en-US" sz="2000" b="1" dirty="0">
                <a:latin typeface="Gellix" panose="00000500000000000000" pitchFamily="2" charset="0"/>
              </a:rPr>
              <a:t>produce and navigate </a:t>
            </a:r>
            <a:r>
              <a:rPr lang="en-US" sz="2000" dirty="0">
                <a:latin typeface="Gellix" panose="00000500000000000000" pitchFamily="2" charset="0"/>
              </a:rPr>
              <a:t>in an oversaturated media environment. </a:t>
            </a:r>
            <a:r>
              <a:rPr lang="fr-FR" sz="2000" dirty="0">
                <a:latin typeface="Gellix" panose="00000500000000000000" pitchFamily="2" charset="0"/>
              </a:rPr>
              <a:t>»</a:t>
            </a:r>
            <a:endParaRPr lang="en-US" sz="2000" dirty="0">
              <a:latin typeface="Gellix" panose="00000500000000000000" pitchFamily="2" charset="0"/>
            </a:endParaRPr>
          </a:p>
          <a:p>
            <a:pPr marL="0" indent="0" algn="just">
              <a:buNone/>
            </a:pPr>
            <a:r>
              <a:rPr lang="en-US" sz="2000" dirty="0">
                <a:latin typeface="Gellix" panose="00000500000000000000" pitchFamily="2" charset="0"/>
              </a:rPr>
              <a:t>(translated from French with </a:t>
            </a:r>
            <a:r>
              <a:rPr lang="en-US" sz="2000" dirty="0" err="1">
                <a:latin typeface="Gellix" panose="00000500000000000000" pitchFamily="2" charset="0"/>
              </a:rPr>
              <a:t>DeepL</a:t>
            </a:r>
            <a:r>
              <a:rPr lang="en-US" sz="2000" dirty="0">
                <a:latin typeface="Gellix" panose="00000500000000000000" pitchFamily="2" charset="0"/>
              </a:rPr>
              <a:t>)</a:t>
            </a:r>
            <a:endParaRPr lang="fr-FR" sz="2000" dirty="0">
              <a:latin typeface="Gellix" panose="00000500000000000000" pitchFamily="2" charset="0"/>
            </a:endParaRPr>
          </a:p>
        </p:txBody>
      </p:sp>
    </p:spTree>
    <p:extLst>
      <p:ext uri="{BB962C8B-B14F-4D97-AF65-F5344CB8AC3E}">
        <p14:creationId xmlns:p14="http://schemas.microsoft.com/office/powerpoint/2010/main" val="1066144079"/>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C2D53EF-9618-0310-B761-00A201BE89E8}"/>
              </a:ext>
            </a:extLst>
          </p:cNvPr>
          <p:cNvSpPr>
            <a:spLocks noGrp="1"/>
          </p:cNvSpPr>
          <p:nvPr>
            <p:ph type="title"/>
          </p:nvPr>
        </p:nvSpPr>
        <p:spPr>
          <a:xfrm>
            <a:off x="838200" y="533038"/>
            <a:ext cx="10515600" cy="1118081"/>
          </a:xfrm>
        </p:spPr>
        <p:txBody>
          <a:bodyPr/>
          <a:lstStyle/>
          <a:p>
            <a:r>
              <a:rPr lang="fr-FR" sz="4400" b="0" u="heavy" dirty="0">
                <a:solidFill>
                  <a:srgbClr val="000000"/>
                </a:solidFill>
                <a:effectLst/>
                <a:uFill>
                  <a:solidFill>
                    <a:srgbClr val="FAB919"/>
                  </a:solidFill>
                </a:uFill>
                <a:latin typeface="Gellix SemiBold" panose="00000700000000000000" pitchFamily="2" charset="0"/>
                <a:ea typeface="Calibri" panose="020F0502020204030204" pitchFamily="34" charset="0"/>
                <a:cs typeface="Gellix SemiBold" panose="00000700000000000000" pitchFamily="2" charset="0"/>
              </a:rPr>
              <a:t>Background</a:t>
            </a:r>
            <a:endParaRPr lang="fr-FR" b="1" dirty="0">
              <a:latin typeface="Gellix" panose="00000500000000000000" pitchFamily="2" charset="0"/>
            </a:endParaRPr>
          </a:p>
        </p:txBody>
      </p:sp>
      <p:sp>
        <p:nvSpPr>
          <p:cNvPr id="3" name="Espace réservé du contenu 2">
            <a:extLst>
              <a:ext uri="{FF2B5EF4-FFF2-40B4-BE49-F238E27FC236}">
                <a16:creationId xmlns:a16="http://schemas.microsoft.com/office/drawing/2014/main" id="{AC9EEB80-75E8-367C-2341-FE41B25A7233}"/>
              </a:ext>
            </a:extLst>
          </p:cNvPr>
          <p:cNvSpPr>
            <a:spLocks noGrp="1"/>
          </p:cNvSpPr>
          <p:nvPr>
            <p:ph idx="1"/>
          </p:nvPr>
        </p:nvSpPr>
        <p:spPr>
          <a:xfrm>
            <a:off x="838200" y="1889471"/>
            <a:ext cx="10515600" cy="4603402"/>
          </a:xfrm>
        </p:spPr>
        <p:txBody>
          <a:bodyPr>
            <a:noAutofit/>
          </a:bodyPr>
          <a:lstStyle/>
          <a:p>
            <a:pPr indent="0" algn="just">
              <a:lnSpc>
                <a:spcPct val="107000"/>
              </a:lnSpc>
              <a:spcBef>
                <a:spcPts val="0"/>
              </a:spcBef>
              <a:spcAft>
                <a:spcPts val="800"/>
              </a:spcAft>
              <a:buNone/>
            </a:pPr>
            <a:r>
              <a:rPr lang="fr-FR" sz="2000" dirty="0" err="1">
                <a:latin typeface="Gellix" panose="00000500000000000000" pitchFamily="2" charset="0"/>
                <a:ea typeface="Calibri" panose="020F0502020204030204" pitchFamily="34" charset="0"/>
                <a:cs typeface="Times New Roman" panose="02020603050405020304" pitchFamily="18" charset="0"/>
              </a:rPr>
              <a:t>Because</a:t>
            </a:r>
            <a:r>
              <a:rPr lang="fr-FR" sz="2000" dirty="0">
                <a:latin typeface="Gellix" panose="00000500000000000000" pitchFamily="2" charset="0"/>
                <a:ea typeface="Calibri" panose="020F0502020204030204" pitchFamily="34" charset="0"/>
                <a:cs typeface="Times New Roman" panose="02020603050405020304" pitchFamily="18" charset="0"/>
              </a:rPr>
              <a:t> </a:t>
            </a:r>
            <a:r>
              <a:rPr lang="fr-FR" sz="2000" dirty="0" err="1">
                <a:latin typeface="Gellix" panose="00000500000000000000" pitchFamily="2" charset="0"/>
                <a:ea typeface="Calibri" panose="020F0502020204030204" pitchFamily="34" charset="0"/>
                <a:cs typeface="Times New Roman" panose="02020603050405020304" pitchFamily="18" charset="0"/>
              </a:rPr>
              <a:t>they</a:t>
            </a:r>
            <a:r>
              <a:rPr lang="fr-FR" sz="2000" dirty="0">
                <a:latin typeface="Gellix" panose="00000500000000000000" pitchFamily="2" charset="0"/>
                <a:ea typeface="Calibri" panose="020F0502020204030204" pitchFamily="34" charset="0"/>
                <a:cs typeface="Times New Roman" panose="02020603050405020304" pitchFamily="18" charset="0"/>
              </a:rPr>
              <a:t> </a:t>
            </a:r>
            <a:r>
              <a:rPr lang="fr-FR" sz="2000" dirty="0" err="1">
                <a:latin typeface="Gellix" panose="00000500000000000000" pitchFamily="2" charset="0"/>
                <a:ea typeface="Calibri" panose="020F0502020204030204" pitchFamily="34" charset="0"/>
                <a:cs typeface="Times New Roman" panose="02020603050405020304" pitchFamily="18" charset="0"/>
              </a:rPr>
              <a:t>embody</a:t>
            </a:r>
            <a:r>
              <a:rPr lang="fr-FR" sz="2000" dirty="0">
                <a:latin typeface="Gellix" panose="00000500000000000000" pitchFamily="2" charset="0"/>
                <a:ea typeface="Calibri" panose="020F0502020204030204" pitchFamily="34" charset="0"/>
                <a:cs typeface="Times New Roman" panose="02020603050405020304" pitchFamily="18" charset="0"/>
              </a:rPr>
              <a:t> the news media, </a:t>
            </a:r>
            <a:r>
              <a:rPr lang="fr-FR" sz="2000" dirty="0" err="1">
                <a:latin typeface="Gellix" panose="00000500000000000000" pitchFamily="2" charset="0"/>
                <a:ea typeface="Calibri" panose="020F0502020204030204" pitchFamily="34" charset="0"/>
                <a:cs typeface="Times New Roman" panose="02020603050405020304" pitchFamily="18" charset="0"/>
              </a:rPr>
              <a:t>p</a:t>
            </a:r>
            <a:r>
              <a:rPr lang="fr-FR" sz="2000" dirty="0" err="1">
                <a:effectLst/>
                <a:latin typeface="Gellix" panose="00000500000000000000" pitchFamily="2" charset="0"/>
                <a:ea typeface="Calibri" panose="020F0502020204030204" pitchFamily="34" charset="0"/>
                <a:cs typeface="Times New Roman" panose="02020603050405020304" pitchFamily="18" charset="0"/>
              </a:rPr>
              <a:t>rofessional</a:t>
            </a:r>
            <a:r>
              <a:rPr lang="fr-FR" sz="2000" dirty="0">
                <a:effectLst/>
                <a:latin typeface="Gellix" panose="00000500000000000000" pitchFamily="2" charset="0"/>
                <a:ea typeface="Calibri" panose="020F0502020204030204" pitchFamily="34" charset="0"/>
                <a:cs typeface="Times New Roman" panose="02020603050405020304" pitchFamily="18" charset="0"/>
              </a:rPr>
              <a:t>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journalists</a:t>
            </a:r>
            <a:r>
              <a:rPr lang="fr-FR" sz="2000" dirty="0">
                <a:effectLst/>
                <a:latin typeface="Gellix" panose="00000500000000000000" pitchFamily="2" charset="0"/>
                <a:ea typeface="Calibri" panose="020F0502020204030204" pitchFamily="34" charset="0"/>
                <a:cs typeface="Times New Roman" panose="02020603050405020304" pitchFamily="18" charset="0"/>
              </a:rPr>
              <a:t>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appear</a:t>
            </a:r>
            <a:r>
              <a:rPr lang="fr-FR" sz="2000" dirty="0">
                <a:effectLst/>
                <a:latin typeface="Gellix" panose="00000500000000000000" pitchFamily="2" charset="0"/>
                <a:ea typeface="Calibri" panose="020F0502020204030204" pitchFamily="34" charset="0"/>
                <a:cs typeface="Times New Roman" panose="02020603050405020304" pitchFamily="18" charset="0"/>
              </a:rPr>
              <a:t> as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natural</a:t>
            </a:r>
            <a:r>
              <a:rPr lang="fr-FR" sz="2000" dirty="0">
                <a:effectLst/>
                <a:latin typeface="Gellix" panose="00000500000000000000" pitchFamily="2" charset="0"/>
                <a:ea typeface="Calibri" panose="020F0502020204030204" pitchFamily="34" charset="0"/>
                <a:cs typeface="Times New Roman" panose="02020603050405020304" pitchFamily="18" charset="0"/>
              </a:rPr>
              <a:t>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partners</a:t>
            </a:r>
            <a:r>
              <a:rPr lang="fr-FR" sz="2000" dirty="0">
                <a:effectLst/>
                <a:latin typeface="Gellix" panose="00000500000000000000" pitchFamily="2" charset="0"/>
                <a:ea typeface="Calibri" panose="020F0502020204030204" pitchFamily="34" charset="0"/>
                <a:cs typeface="Times New Roman" panose="02020603050405020304" pitchFamily="18" charset="0"/>
              </a:rPr>
              <a:t> in MIL. Kathleen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Tyner</a:t>
            </a:r>
            <a:r>
              <a:rPr lang="fr-FR" sz="2000" dirty="0">
                <a:effectLst/>
                <a:latin typeface="Gellix" panose="00000500000000000000" pitchFamily="2" charset="0"/>
                <a:ea typeface="Calibri" panose="020F0502020204030204" pitchFamily="34" charset="0"/>
                <a:cs typeface="Times New Roman" panose="02020603050405020304" pitchFamily="18" charset="0"/>
              </a:rPr>
              <a:t> (1998)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offers</a:t>
            </a:r>
            <a:r>
              <a:rPr lang="fr-FR" sz="2000" dirty="0">
                <a:effectLst/>
                <a:latin typeface="Gellix" panose="00000500000000000000" pitchFamily="2" charset="0"/>
                <a:ea typeface="Calibri" panose="020F0502020204030204" pitchFamily="34" charset="0"/>
                <a:cs typeface="Times New Roman" panose="02020603050405020304" pitchFamily="18" charset="0"/>
              </a:rPr>
              <a:t> four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reasons</a:t>
            </a:r>
            <a:r>
              <a:rPr lang="fr-FR" sz="2000" dirty="0">
                <a:effectLst/>
                <a:latin typeface="Gellix" panose="00000500000000000000" pitchFamily="2" charset="0"/>
                <a:ea typeface="Calibri" panose="020F0502020204030204" pitchFamily="34" charset="0"/>
                <a:cs typeface="Times New Roman" panose="02020603050405020304" pitchFamily="18" charset="0"/>
              </a:rPr>
              <a:t>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why</a:t>
            </a:r>
            <a:r>
              <a:rPr lang="fr-FR" sz="2000" dirty="0">
                <a:effectLst/>
                <a:latin typeface="Gellix" panose="00000500000000000000" pitchFamily="2" charset="0"/>
                <a:ea typeface="Calibri" panose="020F0502020204030204" pitchFamily="34" charset="0"/>
                <a:cs typeface="Times New Roman" panose="02020603050405020304" pitchFamily="18" charset="0"/>
              </a:rPr>
              <a:t> the media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industry</a:t>
            </a:r>
            <a:r>
              <a:rPr lang="fr-FR" sz="2000" dirty="0">
                <a:latin typeface="Gellix" panose="00000500000000000000" pitchFamily="2" charset="0"/>
                <a:ea typeface="Calibri" panose="020F0502020204030204" pitchFamily="34" charset="0"/>
                <a:cs typeface="Times New Roman" panose="02020603050405020304" pitchFamily="18" charset="0"/>
              </a:rPr>
              <a:t> can</a:t>
            </a:r>
            <a:r>
              <a:rPr lang="fr-FR" sz="2000" dirty="0">
                <a:effectLst/>
                <a:latin typeface="Gellix" panose="00000500000000000000" pitchFamily="2" charset="0"/>
                <a:ea typeface="Calibri" panose="020F0502020204030204" pitchFamily="34" charset="0"/>
                <a:cs typeface="Times New Roman" panose="02020603050405020304" pitchFamily="18" charset="0"/>
              </a:rPr>
              <a:t>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be</a:t>
            </a:r>
            <a:r>
              <a:rPr lang="fr-FR" sz="2000" dirty="0">
                <a:effectLst/>
                <a:latin typeface="Gellix" panose="00000500000000000000" pitchFamily="2" charset="0"/>
                <a:ea typeface="Calibri" panose="020F0502020204030204" pitchFamily="34" charset="0"/>
                <a:cs typeface="Times New Roman" panose="02020603050405020304" pitchFamily="18" charset="0"/>
              </a:rPr>
              <a:t>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involved</a:t>
            </a:r>
            <a:r>
              <a:rPr lang="fr-FR" sz="2000" dirty="0">
                <a:effectLst/>
                <a:latin typeface="Gellix" panose="00000500000000000000" pitchFamily="2" charset="0"/>
                <a:ea typeface="Calibri" panose="020F0502020204030204" pitchFamily="34" charset="0"/>
                <a:cs typeface="Times New Roman" panose="02020603050405020304" pitchFamily="18" charset="0"/>
              </a:rPr>
              <a:t> in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supporting</a:t>
            </a:r>
            <a:r>
              <a:rPr lang="fr-FR" sz="2000" dirty="0">
                <a:effectLst/>
                <a:latin typeface="Gellix" panose="00000500000000000000" pitchFamily="2" charset="0"/>
                <a:ea typeface="Calibri" panose="020F0502020204030204" pitchFamily="34" charset="0"/>
                <a:cs typeface="Times New Roman" panose="02020603050405020304" pitchFamily="18" charset="0"/>
              </a:rPr>
              <a:t> MIL :</a:t>
            </a:r>
          </a:p>
          <a:p>
            <a:pPr indent="0" algn="just">
              <a:lnSpc>
                <a:spcPct val="107000"/>
              </a:lnSpc>
              <a:spcBef>
                <a:spcPts val="0"/>
              </a:spcBef>
              <a:spcAft>
                <a:spcPts val="800"/>
              </a:spcAft>
              <a:buNone/>
            </a:pPr>
            <a:r>
              <a:rPr lang="fr-FR" sz="2000" dirty="0">
                <a:effectLst/>
                <a:latin typeface="Gellix" panose="00000500000000000000" pitchFamily="2" charset="0"/>
                <a:ea typeface="Calibri" panose="020F0502020204030204" pitchFamily="34" charset="0"/>
                <a:cs typeface="Times New Roman" panose="02020603050405020304" pitchFamily="18" charset="0"/>
              </a:rPr>
              <a:t>1)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these</a:t>
            </a:r>
            <a:r>
              <a:rPr lang="fr-FR" sz="2000" dirty="0">
                <a:effectLst/>
                <a:latin typeface="Gellix" panose="00000500000000000000" pitchFamily="2" charset="0"/>
                <a:ea typeface="Calibri" panose="020F0502020204030204" pitchFamily="34" charset="0"/>
                <a:cs typeface="Times New Roman" panose="02020603050405020304" pitchFamily="18" charset="0"/>
              </a:rPr>
              <a:t>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kind</a:t>
            </a:r>
            <a:r>
              <a:rPr lang="fr-FR" sz="2000" dirty="0">
                <a:effectLst/>
                <a:latin typeface="Gellix" panose="00000500000000000000" pitchFamily="2" charset="0"/>
                <a:ea typeface="Calibri" panose="020F0502020204030204" pitchFamily="34" charset="0"/>
                <a:cs typeface="Times New Roman" panose="02020603050405020304" pitchFamily="18" charset="0"/>
              </a:rPr>
              <a:t> of public relations can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be</a:t>
            </a:r>
            <a:r>
              <a:rPr lang="fr-FR" sz="2000" dirty="0">
                <a:effectLst/>
                <a:latin typeface="Gellix" panose="00000500000000000000" pitchFamily="2" charset="0"/>
                <a:ea typeface="Calibri" panose="020F0502020204030204" pitchFamily="34" charset="0"/>
                <a:cs typeface="Times New Roman" panose="02020603050405020304" pitchFamily="18" charset="0"/>
              </a:rPr>
              <a:t> a </a:t>
            </a:r>
            <a:r>
              <a:rPr lang="fr-FR" sz="2000" b="1" dirty="0" err="1">
                <a:effectLst/>
                <a:latin typeface="Gellix" panose="00000500000000000000" pitchFamily="2" charset="0"/>
                <a:ea typeface="Calibri" panose="020F0502020204030204" pitchFamily="34" charset="0"/>
                <a:cs typeface="Times New Roman" panose="02020603050405020304" pitchFamily="18" charset="0"/>
              </a:rPr>
              <a:t>response</a:t>
            </a:r>
            <a:r>
              <a:rPr lang="fr-FR" sz="2000" b="1" dirty="0">
                <a:effectLst/>
                <a:latin typeface="Gellix" panose="00000500000000000000" pitchFamily="2" charset="0"/>
                <a:ea typeface="Calibri" panose="020F0502020204030204" pitchFamily="34" charset="0"/>
                <a:cs typeface="Times New Roman" panose="02020603050405020304" pitchFamily="18" charset="0"/>
              </a:rPr>
              <a:t> to </a:t>
            </a:r>
            <a:r>
              <a:rPr lang="fr-FR" sz="2000" b="1" dirty="0" err="1">
                <a:effectLst/>
                <a:latin typeface="Gellix" panose="00000500000000000000" pitchFamily="2" charset="0"/>
                <a:ea typeface="Calibri" panose="020F0502020204030204" pitchFamily="34" charset="0"/>
                <a:cs typeface="Times New Roman" panose="02020603050405020304" pitchFamily="18" charset="0"/>
              </a:rPr>
              <a:t>negative</a:t>
            </a:r>
            <a:r>
              <a:rPr lang="fr-FR" sz="2000" b="1" dirty="0">
                <a:effectLst/>
                <a:latin typeface="Gellix" panose="00000500000000000000" pitchFamily="2" charset="0"/>
                <a:ea typeface="Calibri" panose="020F0502020204030204" pitchFamily="34" charset="0"/>
                <a:cs typeface="Times New Roman" panose="02020603050405020304" pitchFamily="18" charset="0"/>
              </a:rPr>
              <a:t> perceptions </a:t>
            </a:r>
            <a:r>
              <a:rPr lang="fr-FR" sz="2000" dirty="0">
                <a:effectLst/>
                <a:latin typeface="Gellix" panose="00000500000000000000" pitchFamily="2" charset="0"/>
                <a:ea typeface="Calibri" panose="020F0502020204030204" pitchFamily="34" charset="0"/>
                <a:cs typeface="Times New Roman" panose="02020603050405020304" pitchFamily="18" charset="0"/>
              </a:rPr>
              <a:t>about the media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industry</a:t>
            </a:r>
            <a:r>
              <a:rPr lang="fr-FR" sz="2000" dirty="0">
                <a:effectLst/>
                <a:latin typeface="Gellix" panose="00000500000000000000" pitchFamily="2" charset="0"/>
                <a:ea typeface="Calibri" panose="020F0502020204030204" pitchFamily="34" charset="0"/>
                <a:cs typeface="Times New Roman" panose="02020603050405020304" pitchFamily="18" charset="0"/>
              </a:rPr>
              <a:t>,</a:t>
            </a:r>
            <a:endParaRPr lang="fr-FR" sz="2000" dirty="0">
              <a:latin typeface="Gellix" panose="00000500000000000000" pitchFamily="2" charset="0"/>
              <a:ea typeface="Calibri" panose="020F0502020204030204" pitchFamily="34" charset="0"/>
              <a:cs typeface="Times New Roman" panose="02020603050405020304" pitchFamily="18" charset="0"/>
            </a:endParaRPr>
          </a:p>
          <a:p>
            <a:pPr indent="0" algn="just">
              <a:lnSpc>
                <a:spcPct val="107000"/>
              </a:lnSpc>
              <a:spcBef>
                <a:spcPts val="0"/>
              </a:spcBef>
              <a:spcAft>
                <a:spcPts val="800"/>
              </a:spcAft>
              <a:buNone/>
            </a:pPr>
            <a:r>
              <a:rPr lang="fr-FR" sz="2000" dirty="0">
                <a:effectLst/>
                <a:latin typeface="Gellix" panose="00000500000000000000" pitchFamily="2" charset="0"/>
                <a:ea typeface="Calibri" panose="020F0502020204030204" pitchFamily="34" charset="0"/>
                <a:cs typeface="Times New Roman" panose="02020603050405020304" pitchFamily="18" charset="0"/>
              </a:rPr>
              <a:t>2)   the objectives of MIL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function</a:t>
            </a:r>
            <a:r>
              <a:rPr lang="fr-FR" sz="2000" dirty="0">
                <a:effectLst/>
                <a:latin typeface="Gellix" panose="00000500000000000000" pitchFamily="2" charset="0"/>
                <a:ea typeface="Calibri" panose="020F0502020204030204" pitchFamily="34" charset="0"/>
                <a:cs typeface="Times New Roman" panose="02020603050405020304" pitchFamily="18" charset="0"/>
              </a:rPr>
              <a:t> as </a:t>
            </a:r>
            <a:r>
              <a:rPr lang="fr-FR" sz="2000" b="1" dirty="0">
                <a:effectLst/>
                <a:latin typeface="Gellix" panose="00000500000000000000" pitchFamily="2" charset="0"/>
                <a:ea typeface="Calibri" panose="020F0502020204030204" pitchFamily="34" charset="0"/>
                <a:cs typeface="Times New Roman" panose="02020603050405020304" pitchFamily="18" charset="0"/>
              </a:rPr>
              <a:t>re-</a:t>
            </a:r>
            <a:r>
              <a:rPr lang="fr-FR" sz="2000" b="1" dirty="0" err="1">
                <a:effectLst/>
                <a:latin typeface="Gellix" panose="00000500000000000000" pitchFamily="2" charset="0"/>
                <a:ea typeface="Calibri" panose="020F0502020204030204" pitchFamily="34" charset="0"/>
                <a:cs typeface="Times New Roman" panose="02020603050405020304" pitchFamily="18" charset="0"/>
              </a:rPr>
              <a:t>purposing</a:t>
            </a:r>
            <a:r>
              <a:rPr lang="fr-FR" sz="2000" b="1" dirty="0">
                <a:effectLst/>
                <a:latin typeface="Gellix" panose="00000500000000000000" pitchFamily="2" charset="0"/>
                <a:ea typeface="Calibri" panose="020F0502020204030204" pitchFamily="34" charset="0"/>
                <a:cs typeface="Times New Roman" panose="02020603050405020304" pitchFamily="18" charset="0"/>
              </a:rPr>
              <a:t> news and </a:t>
            </a:r>
            <a:r>
              <a:rPr lang="fr-FR" sz="2000" b="1" dirty="0" err="1">
                <a:effectLst/>
                <a:latin typeface="Gellix" panose="00000500000000000000" pitchFamily="2" charset="0"/>
                <a:ea typeface="Calibri" panose="020F0502020204030204" pitchFamily="34" charset="0"/>
                <a:cs typeface="Times New Roman" panose="02020603050405020304" pitchFamily="18" charset="0"/>
              </a:rPr>
              <a:t>entertainment</a:t>
            </a:r>
            <a:r>
              <a:rPr lang="fr-FR" sz="2000" b="1" dirty="0">
                <a:effectLst/>
                <a:latin typeface="Gellix" panose="00000500000000000000" pitchFamily="2" charset="0"/>
                <a:ea typeface="Calibri" panose="020F0502020204030204" pitchFamily="34" charset="0"/>
                <a:cs typeface="Times New Roman" panose="02020603050405020304" pitchFamily="18" charset="0"/>
              </a:rPr>
              <a:t> media for </a:t>
            </a:r>
            <a:r>
              <a:rPr lang="fr-FR" sz="2000" b="1" dirty="0" err="1">
                <a:effectLst/>
                <a:latin typeface="Gellix" panose="00000500000000000000" pitchFamily="2" charset="0"/>
                <a:ea typeface="Calibri" panose="020F0502020204030204" pitchFamily="34" charset="0"/>
                <a:cs typeface="Times New Roman" panose="02020603050405020304" pitchFamily="18" charset="0"/>
              </a:rPr>
              <a:t>educational</a:t>
            </a:r>
            <a:r>
              <a:rPr lang="fr-FR" sz="2000" b="1" dirty="0">
                <a:effectLst/>
                <a:latin typeface="Gellix" panose="00000500000000000000" pitchFamily="2" charset="0"/>
                <a:ea typeface="Calibri" panose="020F0502020204030204" pitchFamily="34" charset="0"/>
                <a:cs typeface="Times New Roman" panose="02020603050405020304" pitchFamily="18" charset="0"/>
              </a:rPr>
              <a:t> </a:t>
            </a:r>
            <a:r>
              <a:rPr lang="fr-FR" sz="2000" b="1" dirty="0" err="1">
                <a:effectLst/>
                <a:latin typeface="Gellix" panose="00000500000000000000" pitchFamily="2" charset="0"/>
                <a:ea typeface="Calibri" panose="020F0502020204030204" pitchFamily="34" charset="0"/>
                <a:cs typeface="Times New Roman" panose="02020603050405020304" pitchFamily="18" charset="0"/>
              </a:rPr>
              <a:t>purposes</a:t>
            </a:r>
            <a:r>
              <a:rPr lang="fr-FR" sz="2000" dirty="0">
                <a:effectLst/>
                <a:latin typeface="Gellix" panose="00000500000000000000" pitchFamily="2" charset="0"/>
                <a:ea typeface="Calibri" panose="020F0502020204030204" pitchFamily="34" charset="0"/>
                <a:cs typeface="Times New Roman" panose="02020603050405020304" pitchFamily="18" charset="0"/>
              </a:rPr>
              <a:t>,</a:t>
            </a:r>
          </a:p>
          <a:p>
            <a:pPr indent="0" algn="just">
              <a:lnSpc>
                <a:spcPct val="107000"/>
              </a:lnSpc>
              <a:spcBef>
                <a:spcPts val="0"/>
              </a:spcBef>
              <a:spcAft>
                <a:spcPts val="800"/>
              </a:spcAft>
              <a:buNone/>
            </a:pPr>
            <a:r>
              <a:rPr lang="fr-FR" sz="2000" dirty="0">
                <a:effectLst/>
                <a:latin typeface="Gellix" panose="00000500000000000000" pitchFamily="2" charset="0"/>
                <a:ea typeface="Calibri" panose="020F0502020204030204" pitchFamily="34" charset="0"/>
                <a:cs typeface="Times New Roman" panose="02020603050405020304" pitchFamily="18" charset="0"/>
              </a:rPr>
              <a:t>3)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it</a:t>
            </a:r>
            <a:r>
              <a:rPr lang="fr-FR" sz="2000" dirty="0">
                <a:effectLst/>
                <a:latin typeface="Gellix" panose="00000500000000000000" pitchFamily="2" charset="0"/>
                <a:ea typeface="Calibri" panose="020F0502020204030204" pitchFamily="34" charset="0"/>
                <a:cs typeface="Times New Roman" panose="02020603050405020304" pitchFamily="18" charset="0"/>
              </a:rPr>
              <a:t> </a:t>
            </a:r>
            <a:r>
              <a:rPr lang="fr-FR" sz="2000" b="1" dirty="0" err="1">
                <a:effectLst/>
                <a:latin typeface="Gellix" panose="00000500000000000000" pitchFamily="2" charset="0"/>
                <a:ea typeface="Calibri" panose="020F0502020204030204" pitchFamily="34" charset="0"/>
                <a:cs typeface="Times New Roman" panose="02020603050405020304" pitchFamily="18" charset="0"/>
              </a:rPr>
              <a:t>enhances</a:t>
            </a:r>
            <a:r>
              <a:rPr lang="fr-FR" sz="2000" b="1" dirty="0">
                <a:effectLst/>
                <a:latin typeface="Gellix" panose="00000500000000000000" pitchFamily="2" charset="0"/>
                <a:ea typeface="Calibri" panose="020F0502020204030204" pitchFamily="34" charset="0"/>
                <a:cs typeface="Times New Roman" panose="02020603050405020304" pitchFamily="18" charset="0"/>
              </a:rPr>
              <a:t> the image of the media</a:t>
            </a:r>
            <a:r>
              <a:rPr lang="fr-FR" sz="2000" dirty="0">
                <a:effectLst/>
                <a:latin typeface="Gellix" panose="00000500000000000000" pitchFamily="2" charset="0"/>
                <a:ea typeface="Calibri" panose="020F0502020204030204" pitchFamily="34" charset="0"/>
                <a:cs typeface="Times New Roman" panose="02020603050405020304" pitchFamily="18" charset="0"/>
              </a:rPr>
              <a:t> as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corporate</a:t>
            </a:r>
            <a:r>
              <a:rPr lang="fr-FR" sz="2000" dirty="0">
                <a:effectLst/>
                <a:latin typeface="Gellix" panose="00000500000000000000" pitchFamily="2" charset="0"/>
                <a:ea typeface="Calibri" panose="020F0502020204030204" pitchFamily="34" charset="0"/>
                <a:cs typeface="Times New Roman" panose="02020603050405020304" pitchFamily="18" charset="0"/>
              </a:rPr>
              <a:t>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citizens</a:t>
            </a:r>
            <a:r>
              <a:rPr lang="fr-FR" sz="2000" dirty="0">
                <a:effectLst/>
                <a:latin typeface="Gellix" panose="00000500000000000000" pitchFamily="2" charset="0"/>
                <a:ea typeface="Calibri" panose="020F0502020204030204" pitchFamily="34" charset="0"/>
                <a:cs typeface="Times New Roman" panose="02020603050405020304" pitchFamily="18" charset="0"/>
              </a:rPr>
              <a:t> in a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community</a:t>
            </a:r>
            <a:r>
              <a:rPr lang="fr-FR" sz="2000" dirty="0">
                <a:effectLst/>
                <a:latin typeface="Gellix" panose="00000500000000000000" pitchFamily="2" charset="0"/>
                <a:ea typeface="Calibri" panose="020F0502020204030204" pitchFamily="34" charset="0"/>
                <a:cs typeface="Times New Roman" panose="02020603050405020304" pitchFamily="18" charset="0"/>
              </a:rPr>
              <a:t>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philanthropy</a:t>
            </a:r>
            <a:r>
              <a:rPr lang="fr-FR" sz="2000" dirty="0">
                <a:effectLst/>
                <a:latin typeface="Gellix" panose="00000500000000000000" pitchFamily="2" charset="0"/>
                <a:ea typeface="Calibri" panose="020F0502020204030204" pitchFamily="34" charset="0"/>
                <a:cs typeface="Times New Roman" panose="02020603050405020304" pitchFamily="18" charset="0"/>
              </a:rPr>
              <a:t>,</a:t>
            </a:r>
            <a:endParaRPr lang="fr-FR" sz="2000" dirty="0">
              <a:latin typeface="Gellix" panose="00000500000000000000" pitchFamily="2" charset="0"/>
              <a:ea typeface="Calibri" panose="020F0502020204030204" pitchFamily="34" charset="0"/>
              <a:cs typeface="Times New Roman" panose="02020603050405020304" pitchFamily="18" charset="0"/>
            </a:endParaRPr>
          </a:p>
          <a:p>
            <a:pPr indent="0" algn="just">
              <a:lnSpc>
                <a:spcPct val="107000"/>
              </a:lnSpc>
              <a:spcBef>
                <a:spcPts val="0"/>
              </a:spcBef>
              <a:spcAft>
                <a:spcPts val="800"/>
              </a:spcAft>
              <a:buNone/>
            </a:pPr>
            <a:r>
              <a:rPr lang="fr-FR" sz="2000" dirty="0">
                <a:effectLst/>
                <a:latin typeface="Gellix" panose="00000500000000000000" pitchFamily="2" charset="0"/>
                <a:ea typeface="Calibri" panose="020F0502020204030204" pitchFamily="34" charset="0"/>
                <a:cs typeface="Times New Roman" panose="02020603050405020304" pitchFamily="18" charset="0"/>
              </a:rPr>
              <a:t>4)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it</a:t>
            </a:r>
            <a:r>
              <a:rPr lang="fr-FR" sz="2000" dirty="0">
                <a:effectLst/>
                <a:latin typeface="Gellix" panose="00000500000000000000" pitchFamily="2" charset="0"/>
                <a:ea typeface="Calibri" panose="020F0502020204030204" pitchFamily="34" charset="0"/>
                <a:cs typeface="Times New Roman" panose="02020603050405020304" pitchFamily="18" charset="0"/>
              </a:rPr>
              <a:t> </a:t>
            </a:r>
            <a:r>
              <a:rPr lang="fr-FR" sz="2000" b="1" dirty="0" err="1">
                <a:effectLst/>
                <a:latin typeface="Gellix" panose="00000500000000000000" pitchFamily="2" charset="0"/>
                <a:ea typeface="Calibri" panose="020F0502020204030204" pitchFamily="34" charset="0"/>
                <a:cs typeface="Times New Roman" panose="02020603050405020304" pitchFamily="18" charset="0"/>
              </a:rPr>
              <a:t>develops</a:t>
            </a:r>
            <a:r>
              <a:rPr lang="fr-FR" sz="2000" b="1" dirty="0">
                <a:effectLst/>
                <a:latin typeface="Gellix" panose="00000500000000000000" pitchFamily="2" charset="0"/>
                <a:ea typeface="Calibri" panose="020F0502020204030204" pitchFamily="34" charset="0"/>
                <a:cs typeface="Times New Roman" panose="02020603050405020304" pitchFamily="18" charset="0"/>
              </a:rPr>
              <a:t> the audience</a:t>
            </a:r>
            <a:r>
              <a:rPr lang="fr-FR" sz="2000" dirty="0">
                <a:effectLst/>
                <a:latin typeface="Gellix" panose="00000500000000000000" pitchFamily="2" charset="0"/>
                <a:ea typeface="Calibri" panose="020F0502020204030204" pitchFamily="34" charset="0"/>
                <a:cs typeface="Times New Roman" panose="02020603050405020304" pitchFamily="18" charset="0"/>
              </a:rPr>
              <a:t>,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especialy</a:t>
            </a:r>
            <a:r>
              <a:rPr lang="fr-FR" sz="2000" dirty="0">
                <a:effectLst/>
                <a:latin typeface="Gellix" panose="00000500000000000000" pitchFamily="2" charset="0"/>
                <a:ea typeface="Calibri" panose="020F0502020204030204" pitchFamily="34" charset="0"/>
                <a:cs typeface="Times New Roman" panose="02020603050405020304" pitchFamily="18" charset="0"/>
              </a:rPr>
              <a:t>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towards</a:t>
            </a:r>
            <a:r>
              <a:rPr lang="fr-FR" sz="2000" dirty="0">
                <a:effectLst/>
                <a:latin typeface="Gellix" panose="00000500000000000000" pitchFamily="2" charset="0"/>
                <a:ea typeface="Calibri" panose="020F0502020204030204" pitchFamily="34" charset="0"/>
                <a:cs typeface="Times New Roman" panose="02020603050405020304" pitchFamily="18" charset="0"/>
              </a:rPr>
              <a:t> the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young</a:t>
            </a:r>
            <a:r>
              <a:rPr lang="fr-FR" sz="2000" dirty="0">
                <a:effectLst/>
                <a:latin typeface="Gellix" panose="00000500000000000000" pitchFamily="2" charset="0"/>
                <a:ea typeface="Calibri" panose="020F0502020204030204" pitchFamily="34" charset="0"/>
                <a:cs typeface="Times New Roman" panose="02020603050405020304" pitchFamily="18" charset="0"/>
              </a:rPr>
              <a:t> people, and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promotes</a:t>
            </a:r>
            <a:r>
              <a:rPr lang="fr-FR" sz="2000" dirty="0">
                <a:effectLst/>
                <a:latin typeface="Gellix" panose="00000500000000000000" pitchFamily="2" charset="0"/>
                <a:ea typeface="Calibri" panose="020F0502020204030204" pitchFamily="34" charset="0"/>
                <a:cs typeface="Times New Roman" panose="02020603050405020304" pitchFamily="18" charset="0"/>
              </a:rPr>
              <a:t> the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sophisticated</a:t>
            </a:r>
            <a:r>
              <a:rPr lang="fr-FR" sz="2000" dirty="0">
                <a:effectLst/>
                <a:latin typeface="Gellix" panose="00000500000000000000" pitchFamily="2" charset="0"/>
                <a:ea typeface="Calibri" panose="020F0502020204030204" pitchFamily="34" charset="0"/>
                <a:cs typeface="Times New Roman" panose="02020603050405020304" pitchFamily="18" charset="0"/>
              </a:rPr>
              <a:t> </a:t>
            </a:r>
            <a:r>
              <a:rPr lang="fr-FR" sz="2000" dirty="0" err="1">
                <a:effectLst/>
                <a:latin typeface="Gellix" panose="00000500000000000000" pitchFamily="2" charset="0"/>
                <a:ea typeface="Calibri" panose="020F0502020204030204" pitchFamily="34" charset="0"/>
                <a:cs typeface="Times New Roman" panose="02020603050405020304" pitchFamily="18" charset="0"/>
              </a:rPr>
              <a:t>appreciation</a:t>
            </a:r>
            <a:r>
              <a:rPr lang="fr-FR" sz="2000" dirty="0">
                <a:effectLst/>
                <a:latin typeface="Gellix" panose="00000500000000000000" pitchFamily="2" charset="0"/>
                <a:ea typeface="Calibri" panose="020F0502020204030204" pitchFamily="34" charset="0"/>
                <a:cs typeface="Times New Roman" panose="02020603050405020304" pitchFamily="18" charset="0"/>
              </a:rPr>
              <a:t> of media content.</a:t>
            </a:r>
          </a:p>
          <a:p>
            <a:pPr indent="0" algn="just">
              <a:lnSpc>
                <a:spcPct val="107000"/>
              </a:lnSpc>
              <a:spcBef>
                <a:spcPts val="0"/>
              </a:spcBef>
              <a:spcAft>
                <a:spcPts val="800"/>
              </a:spcAft>
              <a:buNone/>
            </a:pPr>
            <a:endParaRPr lang="fr-FR" sz="2000" dirty="0">
              <a:effectLst/>
              <a:latin typeface="Gellix" panose="00000500000000000000"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3337954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741DA57-B10B-43CA-47E9-72EB9B85479D}"/>
              </a:ext>
            </a:extLst>
          </p:cNvPr>
          <p:cNvSpPr>
            <a:spLocks noGrp="1"/>
          </p:cNvSpPr>
          <p:nvPr>
            <p:ph type="title"/>
          </p:nvPr>
        </p:nvSpPr>
        <p:spPr>
          <a:xfrm>
            <a:off x="838200" y="576375"/>
            <a:ext cx="10515600" cy="1114313"/>
          </a:xfrm>
        </p:spPr>
        <p:txBody>
          <a:bodyPr/>
          <a:lstStyle/>
          <a:p>
            <a:r>
              <a:rPr lang="fr-FR" sz="4400" b="0" u="heavy" dirty="0">
                <a:solidFill>
                  <a:srgbClr val="000000"/>
                </a:solidFill>
                <a:effectLst/>
                <a:uFill>
                  <a:solidFill>
                    <a:srgbClr val="FAB919"/>
                  </a:solidFill>
                </a:uFill>
                <a:latin typeface="Gellix SemiBold" panose="00000700000000000000" pitchFamily="2" charset="0"/>
                <a:ea typeface="Calibri" panose="020F0502020204030204" pitchFamily="34" charset="0"/>
                <a:cs typeface="Gellix SemiBold" panose="00000700000000000000" pitchFamily="2" charset="0"/>
              </a:rPr>
              <a:t>Background</a:t>
            </a:r>
            <a:endParaRPr lang="fr-FR" b="1" dirty="0">
              <a:latin typeface="Gellix" panose="00000500000000000000" pitchFamily="2" charset="0"/>
            </a:endParaRPr>
          </a:p>
        </p:txBody>
      </p:sp>
      <p:sp>
        <p:nvSpPr>
          <p:cNvPr id="3" name="Espace réservé du contenu 2">
            <a:extLst>
              <a:ext uri="{FF2B5EF4-FFF2-40B4-BE49-F238E27FC236}">
                <a16:creationId xmlns:a16="http://schemas.microsoft.com/office/drawing/2014/main" id="{CDC9A02A-CBC0-C815-E2CA-192C989D49AC}"/>
              </a:ext>
            </a:extLst>
          </p:cNvPr>
          <p:cNvSpPr>
            <a:spLocks noGrp="1"/>
          </p:cNvSpPr>
          <p:nvPr>
            <p:ph idx="1"/>
          </p:nvPr>
        </p:nvSpPr>
        <p:spPr>
          <a:xfrm>
            <a:off x="838200" y="2093153"/>
            <a:ext cx="10515600" cy="4083810"/>
          </a:xfrm>
        </p:spPr>
        <p:txBody>
          <a:bodyPr>
            <a:normAutofit fontScale="85000" lnSpcReduction="10000"/>
          </a:bodyPr>
          <a:lstStyle/>
          <a:p>
            <a:pPr algn="just">
              <a:lnSpc>
                <a:spcPct val="120000"/>
              </a:lnSpc>
            </a:pPr>
            <a:r>
              <a:rPr lang="fr-FR" sz="2000" dirty="0">
                <a:latin typeface="Gellix" panose="00000500000000000000" pitchFamily="2" charset="0"/>
                <a:ea typeface="Calibri" panose="020F0502020204030204" pitchFamily="34" charset="0"/>
                <a:cs typeface="Times New Roman" panose="02020603050405020304" pitchFamily="18" charset="0"/>
              </a:rPr>
              <a:t>A </a:t>
            </a:r>
            <a:r>
              <a:rPr lang="fr-FR" sz="2000" dirty="0" err="1">
                <a:latin typeface="Gellix" panose="00000500000000000000" pitchFamily="2" charset="0"/>
                <a:ea typeface="Calibri" panose="020F0502020204030204" pitchFamily="34" charset="0"/>
                <a:cs typeface="Times New Roman" panose="02020603050405020304" pitchFamily="18" charset="0"/>
              </a:rPr>
              <a:t>fifth</a:t>
            </a:r>
            <a:r>
              <a:rPr lang="fr-FR" sz="2000" dirty="0">
                <a:latin typeface="Gellix" panose="00000500000000000000" pitchFamily="2" charset="0"/>
                <a:ea typeface="Calibri" panose="020F0502020204030204" pitchFamily="34" charset="0"/>
                <a:cs typeface="Times New Roman" panose="02020603050405020304" pitchFamily="18" charset="0"/>
              </a:rPr>
              <a:t> </a:t>
            </a:r>
            <a:r>
              <a:rPr lang="fr-FR" sz="2000" dirty="0" err="1">
                <a:latin typeface="Gellix" panose="00000500000000000000" pitchFamily="2" charset="0"/>
                <a:ea typeface="Calibri" panose="020F0502020204030204" pitchFamily="34" charset="0"/>
                <a:cs typeface="Times New Roman" panose="02020603050405020304" pitchFamily="18" charset="0"/>
              </a:rPr>
              <a:t>reason</a:t>
            </a:r>
            <a:r>
              <a:rPr lang="fr-FR" sz="2000" dirty="0">
                <a:latin typeface="Gellix" panose="00000500000000000000" pitchFamily="2" charset="0"/>
                <a:ea typeface="Calibri" panose="020F0502020204030204" pitchFamily="34" charset="0"/>
                <a:cs typeface="Times New Roman" panose="02020603050405020304" pitchFamily="18" charset="0"/>
              </a:rPr>
              <a:t> can </a:t>
            </a:r>
            <a:r>
              <a:rPr lang="fr-FR" sz="2000" dirty="0" err="1">
                <a:latin typeface="Gellix" panose="00000500000000000000" pitchFamily="2" charset="0"/>
                <a:ea typeface="Calibri" panose="020F0502020204030204" pitchFamily="34" charset="0"/>
                <a:cs typeface="Times New Roman" panose="02020603050405020304" pitchFamily="18" charset="0"/>
              </a:rPr>
              <a:t>also</a:t>
            </a:r>
            <a:r>
              <a:rPr lang="fr-FR" sz="2000" dirty="0">
                <a:latin typeface="Gellix" panose="00000500000000000000" pitchFamily="2" charset="0"/>
                <a:ea typeface="Calibri" panose="020F0502020204030204" pitchFamily="34" charset="0"/>
                <a:cs typeface="Times New Roman" panose="02020603050405020304" pitchFamily="18" charset="0"/>
              </a:rPr>
              <a:t> </a:t>
            </a:r>
            <a:r>
              <a:rPr lang="fr-FR" sz="2000" dirty="0" err="1">
                <a:latin typeface="Gellix" panose="00000500000000000000" pitchFamily="2" charset="0"/>
                <a:ea typeface="Calibri" panose="020F0502020204030204" pitchFamily="34" charset="0"/>
                <a:cs typeface="Times New Roman" panose="02020603050405020304" pitchFamily="18" charset="0"/>
              </a:rPr>
              <a:t>be</a:t>
            </a:r>
            <a:r>
              <a:rPr lang="fr-FR" sz="2000" dirty="0">
                <a:latin typeface="Gellix" panose="00000500000000000000" pitchFamily="2" charset="0"/>
                <a:ea typeface="Calibri" panose="020F0502020204030204" pitchFamily="34" charset="0"/>
                <a:cs typeface="Times New Roman" panose="02020603050405020304" pitchFamily="18" charset="0"/>
              </a:rPr>
              <a:t> </a:t>
            </a:r>
            <a:r>
              <a:rPr lang="fr-FR" sz="2000" dirty="0" err="1">
                <a:latin typeface="Gellix" panose="00000500000000000000" pitchFamily="2" charset="0"/>
                <a:ea typeface="Calibri" panose="020F0502020204030204" pitchFamily="34" charset="0"/>
                <a:cs typeface="Times New Roman" panose="02020603050405020304" pitchFamily="18" charset="0"/>
              </a:rPr>
              <a:t>added</a:t>
            </a:r>
            <a:r>
              <a:rPr lang="fr-FR" sz="2000" dirty="0">
                <a:effectLst/>
                <a:latin typeface="Gellix" panose="00000500000000000000" pitchFamily="2" charset="0"/>
                <a:ea typeface="Calibri" panose="020F0502020204030204" pitchFamily="34" charset="0"/>
              </a:rPr>
              <a:t> </a:t>
            </a:r>
            <a:r>
              <a:rPr lang="fr-FR" sz="2000" dirty="0" err="1">
                <a:effectLst/>
                <a:latin typeface="Gellix" panose="00000500000000000000" pitchFamily="2" charset="0"/>
                <a:ea typeface="Calibri" panose="020F0502020204030204" pitchFamily="34" charset="0"/>
              </a:rPr>
              <a:t>nowadays</a:t>
            </a:r>
            <a:r>
              <a:rPr lang="fr-FR" sz="2000" dirty="0">
                <a:effectLst/>
                <a:latin typeface="Gellix" panose="00000500000000000000" pitchFamily="2" charset="0"/>
                <a:ea typeface="Calibri" panose="020F0502020204030204" pitchFamily="34" charset="0"/>
              </a:rPr>
              <a:t> :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it</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may</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a:t>
            </a:r>
            <a:r>
              <a:rPr lang="fr-FR" sz="2000" b="1"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reinvent</a:t>
            </a:r>
            <a:r>
              <a:rPr lang="fr-FR" sz="2000" b="1" dirty="0">
                <a:solidFill>
                  <a:srgbClr val="000000"/>
                </a:solidFill>
                <a:effectLst/>
                <a:latin typeface="Gellix" panose="00000500000000000000" pitchFamily="2" charset="0"/>
                <a:ea typeface="Calibri" panose="020F0502020204030204" pitchFamily="34" charset="0"/>
                <a:cs typeface="Gellix" panose="00000500000000000000" pitchFamily="2" charset="0"/>
              </a:rPr>
              <a:t> the place of audiences</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in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accompanying</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the new uses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linked</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to the convergence of digital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tools</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in a more active and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participatory</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approach</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to information. </a:t>
            </a:r>
            <a:r>
              <a:rPr lang="en-US" sz="2000" dirty="0">
                <a:solidFill>
                  <a:srgbClr val="000000"/>
                </a:solidFill>
                <a:latin typeface="Gellix" panose="00000500000000000000" pitchFamily="2" charset="0"/>
                <a:ea typeface="Calibri" panose="020F0502020204030204" pitchFamily="34" charset="0"/>
                <a:cs typeface="Gellix" panose="00000500000000000000" pitchFamily="2" charset="0"/>
              </a:rPr>
              <a:t>As Shin showed during his keynote, workshops with stations can bring journalists closer to their audiences. What I remember for my own work is the role reversal between young people and journalists, which increases media literacy for both : in this inverted situation, the public behind the camera can thus become more aware of the constraints of journalists and journalists in front of the camera </a:t>
            </a:r>
            <a:r>
              <a:rPr lang="en-US" sz="2000">
                <a:solidFill>
                  <a:srgbClr val="000000"/>
                </a:solidFill>
                <a:latin typeface="Gellix" panose="00000500000000000000" pitchFamily="2" charset="0"/>
                <a:ea typeface="Calibri" panose="020F0502020204030204" pitchFamily="34" charset="0"/>
                <a:cs typeface="Gellix" panose="00000500000000000000" pitchFamily="2" charset="0"/>
              </a:rPr>
              <a:t>can then better </a:t>
            </a:r>
            <a:r>
              <a:rPr lang="en-US" sz="2000" dirty="0">
                <a:solidFill>
                  <a:srgbClr val="000000"/>
                </a:solidFill>
                <a:latin typeface="Gellix" panose="00000500000000000000" pitchFamily="2" charset="0"/>
                <a:ea typeface="Calibri" panose="020F0502020204030204" pitchFamily="34" charset="0"/>
                <a:cs typeface="Gellix" panose="00000500000000000000" pitchFamily="2" charset="0"/>
              </a:rPr>
              <a:t>explain their role in the public space.</a:t>
            </a:r>
            <a:endParaRPr lang="fr-FR" sz="2000" dirty="0">
              <a:solidFill>
                <a:srgbClr val="000000"/>
              </a:solidFill>
              <a:effectLst/>
              <a:latin typeface="Gellix" panose="00000500000000000000" pitchFamily="2" charset="0"/>
              <a:ea typeface="Calibri" panose="020F0502020204030204" pitchFamily="34" charset="0"/>
              <a:cs typeface="MinionPro-Regular"/>
            </a:endParaRPr>
          </a:p>
          <a:p>
            <a:pPr algn="just">
              <a:lnSpc>
                <a:spcPct val="120000"/>
              </a:lnSpc>
            </a:pPr>
            <a:r>
              <a:rPr lang="en-US" sz="2000" dirty="0">
                <a:solidFill>
                  <a:srgbClr val="000000"/>
                </a:solidFill>
                <a:latin typeface="Gellix" panose="00000500000000000000" pitchFamily="2" charset="0"/>
                <a:ea typeface="Calibri" panose="020F0502020204030204" pitchFamily="34" charset="0"/>
                <a:cs typeface="Gellix" panose="00000500000000000000" pitchFamily="2" charset="0"/>
              </a:rPr>
              <a:t>With teachers, educators or librarians, institutional or associative partners, professional journalists thus engage themselves in a </a:t>
            </a:r>
            <a:r>
              <a:rPr lang="en-US" sz="2000" b="1" dirty="0">
                <a:solidFill>
                  <a:srgbClr val="000000"/>
                </a:solidFill>
                <a:latin typeface="Gellix" panose="00000500000000000000" pitchFamily="2" charset="0"/>
                <a:ea typeface="Calibri" panose="020F0502020204030204" pitchFamily="34" charset="0"/>
                <a:cs typeface="Gellix" panose="00000500000000000000" pitchFamily="2" charset="0"/>
              </a:rPr>
              <a:t>co-construction</a:t>
            </a:r>
            <a:r>
              <a:rPr lang="en-US" sz="2000" dirty="0">
                <a:solidFill>
                  <a:srgbClr val="000000"/>
                </a:solidFill>
                <a:latin typeface="Gellix" panose="00000500000000000000" pitchFamily="2" charset="0"/>
                <a:ea typeface="Calibri" panose="020F0502020204030204" pitchFamily="34" charset="0"/>
                <a:cs typeface="Gellix" panose="00000500000000000000" pitchFamily="2" charset="0"/>
              </a:rPr>
              <a:t> of MIL devices.</a:t>
            </a:r>
          </a:p>
          <a:p>
            <a:pPr algn="just">
              <a:lnSpc>
                <a:spcPct val="120000"/>
              </a:lnSpc>
            </a:pP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But MIL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devices</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also</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blur</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the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boundaries</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of the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journalistic</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profession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because</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they</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contribute</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to </a:t>
            </a:r>
            <a:r>
              <a:rPr lang="fr-FR" sz="2000" b="1"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distancing</a:t>
            </a:r>
            <a:r>
              <a:rPr lang="fr-FR" sz="2000" b="1" dirty="0">
                <a:solidFill>
                  <a:srgbClr val="000000"/>
                </a:solidFill>
                <a:effectLst/>
                <a:latin typeface="Gellix" panose="00000500000000000000" pitchFamily="2" charset="0"/>
                <a:ea typeface="Calibri" panose="020F0502020204030204" pitchFamily="34" charset="0"/>
                <a:cs typeface="Gellix" panose="00000500000000000000" pitchFamily="2" charset="0"/>
              </a:rPr>
              <a:t> </a:t>
            </a:r>
            <a:r>
              <a:rPr lang="fr-FR" sz="2000" b="1"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journalists</a:t>
            </a:r>
            <a:r>
              <a:rPr lang="fr-FR" sz="2000" b="1" dirty="0">
                <a:solidFill>
                  <a:srgbClr val="000000"/>
                </a:solidFill>
                <a:effectLst/>
                <a:latin typeface="Gellix" panose="00000500000000000000" pitchFamily="2" charset="0"/>
                <a:ea typeface="Calibri" panose="020F0502020204030204" pitchFamily="34" charset="0"/>
                <a:cs typeface="Gellix" panose="00000500000000000000" pitchFamily="2" charset="0"/>
              </a:rPr>
              <a:t> </a:t>
            </a:r>
            <a:r>
              <a:rPr lang="fr-FR" sz="2000" b="1"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from</a:t>
            </a:r>
            <a:r>
              <a:rPr lang="fr-FR" sz="2000" b="1" dirty="0">
                <a:solidFill>
                  <a:srgbClr val="000000"/>
                </a:solidFill>
                <a:effectLst/>
                <a:latin typeface="Gellix" panose="00000500000000000000" pitchFamily="2" charset="0"/>
                <a:ea typeface="Calibri" panose="020F0502020204030204" pitchFamily="34" charset="0"/>
                <a:cs typeface="Gellix" panose="00000500000000000000" pitchFamily="2" charset="0"/>
              </a:rPr>
              <a:t> </a:t>
            </a:r>
            <a:r>
              <a:rPr lang="fr-FR" sz="2000" b="1"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their</a:t>
            </a:r>
            <a:r>
              <a:rPr lang="fr-FR" sz="2000" b="1" dirty="0">
                <a:solidFill>
                  <a:srgbClr val="000000"/>
                </a:solidFill>
                <a:effectLst/>
                <a:latin typeface="Gellix" panose="00000500000000000000" pitchFamily="2" charset="0"/>
                <a:ea typeface="Calibri" panose="020F0502020204030204" pitchFamily="34" charset="0"/>
                <a:cs typeface="Gellix" panose="00000500000000000000" pitchFamily="2" charset="0"/>
              </a:rPr>
              <a:t> profession</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by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encouraging</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them</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to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pursue</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non-</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editorial</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activities</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(Simon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Mangon</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2021).</a:t>
            </a:r>
          </a:p>
          <a:p>
            <a:pPr algn="just">
              <a:lnSpc>
                <a:spcPct val="120000"/>
              </a:lnSpc>
            </a:pPr>
            <a:endParaRPr lang="fr-FR" sz="2000" dirty="0">
              <a:effectLst/>
              <a:latin typeface="Gellix" panose="00000500000000000000" pitchFamily="2" charset="0"/>
              <a:ea typeface="Calibri" panose="020F0502020204030204" pitchFamily="34" charset="0"/>
              <a:cs typeface="Times New Roman" panose="02020603050405020304" pitchFamily="18" charset="0"/>
            </a:endParaRPr>
          </a:p>
          <a:p>
            <a:endParaRPr lang="fr-FR" sz="2000" dirty="0">
              <a:latin typeface="Gellix" panose="00000500000000000000" pitchFamily="2" charset="0"/>
            </a:endParaRPr>
          </a:p>
        </p:txBody>
      </p:sp>
    </p:spTree>
    <p:extLst>
      <p:ext uri="{BB962C8B-B14F-4D97-AF65-F5344CB8AC3E}">
        <p14:creationId xmlns:p14="http://schemas.microsoft.com/office/powerpoint/2010/main" val="210972923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C663148-D26E-8782-F798-E5B7AA2B99A4}"/>
              </a:ext>
            </a:extLst>
          </p:cNvPr>
          <p:cNvSpPr>
            <a:spLocks noGrp="1"/>
          </p:cNvSpPr>
          <p:nvPr>
            <p:ph type="title"/>
          </p:nvPr>
        </p:nvSpPr>
        <p:spPr/>
        <p:txBody>
          <a:bodyPr>
            <a:normAutofit/>
          </a:bodyPr>
          <a:lstStyle/>
          <a:p>
            <a:pPr>
              <a:lnSpc>
                <a:spcPct val="120000"/>
              </a:lnSpc>
              <a:spcAft>
                <a:spcPts val="4250"/>
              </a:spcAft>
            </a:pPr>
            <a:r>
              <a:rPr lang="fr-FR" sz="4000" b="0" u="heavy" dirty="0" err="1">
                <a:solidFill>
                  <a:srgbClr val="000000"/>
                </a:solidFill>
                <a:effectLst/>
                <a:uFill>
                  <a:solidFill>
                    <a:srgbClr val="FAB919"/>
                  </a:solidFill>
                </a:uFill>
                <a:latin typeface="Gellix SemiBold" panose="00000700000000000000" pitchFamily="2" charset="0"/>
                <a:ea typeface="Calibri" panose="020F0502020204030204" pitchFamily="34" charset="0"/>
                <a:cs typeface="Gellix SemiBold" panose="00000700000000000000" pitchFamily="2" charset="0"/>
              </a:rPr>
              <a:t>Research</a:t>
            </a:r>
            <a:r>
              <a:rPr lang="fr-FR" sz="4000" b="0" u="heavy" dirty="0">
                <a:solidFill>
                  <a:srgbClr val="000000"/>
                </a:solidFill>
                <a:effectLst/>
                <a:uFill>
                  <a:solidFill>
                    <a:srgbClr val="FAB919"/>
                  </a:solidFill>
                </a:uFill>
                <a:latin typeface="Gellix SemiBold" panose="00000700000000000000" pitchFamily="2" charset="0"/>
                <a:ea typeface="Calibri" panose="020F0502020204030204" pitchFamily="34" charset="0"/>
                <a:cs typeface="Gellix SemiBold" panose="00000700000000000000" pitchFamily="2" charset="0"/>
              </a:rPr>
              <a:t> questions</a:t>
            </a:r>
            <a:endParaRPr lang="fr-FR" sz="4000" dirty="0"/>
          </a:p>
        </p:txBody>
      </p:sp>
      <p:sp>
        <p:nvSpPr>
          <p:cNvPr id="3" name="Espace réservé du contenu 2">
            <a:extLst>
              <a:ext uri="{FF2B5EF4-FFF2-40B4-BE49-F238E27FC236}">
                <a16:creationId xmlns:a16="http://schemas.microsoft.com/office/drawing/2014/main" id="{4113A8A1-CC99-B098-738A-939CA4CE26CD}"/>
              </a:ext>
            </a:extLst>
          </p:cNvPr>
          <p:cNvSpPr>
            <a:spLocks noGrp="1"/>
          </p:cNvSpPr>
          <p:nvPr>
            <p:ph idx="1"/>
          </p:nvPr>
        </p:nvSpPr>
        <p:spPr>
          <a:xfrm>
            <a:off x="838200" y="1599116"/>
            <a:ext cx="10515600" cy="4797349"/>
          </a:xfrm>
        </p:spPr>
        <p:txBody>
          <a:bodyPr>
            <a:noAutofit/>
          </a:bodyPr>
          <a:lstStyle/>
          <a:p>
            <a:pPr marL="228600" indent="-228600" algn="just">
              <a:lnSpc>
                <a:spcPct val="120000"/>
              </a:lnSpc>
            </a:pP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What</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is</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the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role</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of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journalists</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when</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they</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engage in MIL actions in French-</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speaking</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Switzerland</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a:t>
            </a:r>
            <a:endParaRPr lang="fr-FR" sz="2000" dirty="0">
              <a:solidFill>
                <a:srgbClr val="000000"/>
              </a:solidFill>
              <a:effectLst/>
              <a:latin typeface="MinionPro-Regular"/>
              <a:ea typeface="Calibri" panose="020F0502020204030204" pitchFamily="34" charset="0"/>
              <a:cs typeface="MinionPro-Regular"/>
            </a:endParaRPr>
          </a:p>
          <a:p>
            <a:pPr marL="228600" indent="-228600" algn="just">
              <a:lnSpc>
                <a:spcPct val="120000"/>
              </a:lnSpc>
            </a:pP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What</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are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their</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motivations, expectations,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aims</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of interventions and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pedagogical</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practices ?</a:t>
            </a:r>
            <a:endParaRPr lang="fr-FR" sz="2000" dirty="0">
              <a:solidFill>
                <a:srgbClr val="000000"/>
              </a:solidFill>
              <a:effectLst/>
              <a:latin typeface="MinionPro-Regular"/>
              <a:ea typeface="Calibri" panose="020F0502020204030204" pitchFamily="34" charset="0"/>
              <a:cs typeface="MinionPro-Regular"/>
            </a:endParaRPr>
          </a:p>
          <a:p>
            <a:pPr marL="228600" indent="-228600" algn="just">
              <a:lnSpc>
                <a:spcPct val="120000"/>
              </a:lnSpc>
            </a:pP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What</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balance do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journalists</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strike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between</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a:t>
            </a:r>
            <a:r>
              <a:rPr lang="fr-FR" sz="2000" b="1"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protecting</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the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most</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vulnerable</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audiences and </a:t>
            </a:r>
            <a:r>
              <a:rPr lang="fr-FR" sz="2000" b="1"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stimulating</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their</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digital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creativity</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 i.e.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between</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(Amandine Kervella, 2021) :</a:t>
            </a:r>
            <a:endParaRPr lang="fr-FR" sz="2000" dirty="0">
              <a:solidFill>
                <a:srgbClr val="000000"/>
              </a:solidFill>
              <a:effectLst/>
              <a:latin typeface="MinionPro-Regular"/>
              <a:ea typeface="Calibri" panose="020F0502020204030204" pitchFamily="34" charset="0"/>
              <a:cs typeface="MinionPro-Regular"/>
            </a:endParaRPr>
          </a:p>
          <a:p>
            <a:pPr lvl="1" algn="just">
              <a:lnSpc>
                <a:spcPct val="120000"/>
              </a:lnSpc>
            </a:pP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A </a:t>
            </a:r>
            <a:r>
              <a:rPr lang="fr-FR" sz="2000" b="1" dirty="0">
                <a:solidFill>
                  <a:srgbClr val="000000"/>
                </a:solidFill>
                <a:effectLst/>
                <a:latin typeface="Gellix" panose="00000500000000000000" pitchFamily="2" charset="0"/>
                <a:ea typeface="Calibri" panose="020F0502020204030204" pitchFamily="34" charset="0"/>
                <a:cs typeface="Gellix" panose="00000500000000000000" pitchFamily="2" charset="0"/>
              </a:rPr>
              <a:t>normative </a:t>
            </a:r>
            <a:r>
              <a:rPr lang="fr-FR" sz="2000" b="1"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approach</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that</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enhances</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the value of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traditional</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media by </a:t>
            </a:r>
            <a:r>
              <a:rPr lang="fr-FR" sz="2000" b="1"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modifying</a:t>
            </a:r>
            <a:r>
              <a:rPr lang="fr-FR" sz="2000" b="1" dirty="0">
                <a:solidFill>
                  <a:srgbClr val="000000"/>
                </a:solidFill>
                <a:effectLst/>
                <a:latin typeface="Gellix" panose="00000500000000000000" pitchFamily="2" charset="0"/>
                <a:ea typeface="Calibri" panose="020F0502020204030204" pitchFamily="34" charset="0"/>
                <a:cs typeface="Gellix" panose="00000500000000000000" pitchFamily="2" charset="0"/>
              </a:rPr>
              <a:t> the </a:t>
            </a:r>
            <a:r>
              <a:rPr lang="fr-FR" sz="2000" b="1"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learners</a:t>
            </a:r>
            <a:r>
              <a:rPr lang="fr-FR" sz="2000" b="1" dirty="0">
                <a:solidFill>
                  <a:srgbClr val="000000"/>
                </a:solidFill>
                <a:effectLst/>
                <a:latin typeface="Gellix" panose="00000500000000000000" pitchFamily="2" charset="0"/>
                <a:ea typeface="Calibri" panose="020F0502020204030204" pitchFamily="34" charset="0"/>
                <a:cs typeface="Gellix" panose="00000500000000000000" pitchFamily="2" charset="0"/>
              </a:rPr>
              <a:t>’ </a:t>
            </a:r>
            <a:r>
              <a:rPr lang="fr-FR" sz="2000" b="1"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representations</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of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journalists</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defining</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the « right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way</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 to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inform</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oneself</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use digital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technology</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or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perceive</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the media.</a:t>
            </a:r>
            <a:endParaRPr lang="fr-FR" sz="2000" dirty="0">
              <a:solidFill>
                <a:srgbClr val="000000"/>
              </a:solidFill>
              <a:effectLst/>
              <a:latin typeface="MinionPro-Regular"/>
              <a:ea typeface="Calibri" panose="020F0502020204030204" pitchFamily="34" charset="0"/>
              <a:cs typeface="MinionPro-Regular"/>
            </a:endParaRPr>
          </a:p>
          <a:p>
            <a:pPr lvl="1" algn="just">
              <a:lnSpc>
                <a:spcPct val="107000"/>
              </a:lnSpc>
              <a:spcAft>
                <a:spcPts val="800"/>
              </a:spcAft>
            </a:pP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An </a:t>
            </a:r>
            <a:r>
              <a:rPr lang="fr-FR" sz="2000" b="1"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emancipatory</a:t>
            </a:r>
            <a:r>
              <a:rPr lang="fr-FR" sz="2000" b="1" dirty="0">
                <a:solidFill>
                  <a:srgbClr val="000000"/>
                </a:solidFill>
                <a:effectLst/>
                <a:latin typeface="Gellix" panose="00000500000000000000" pitchFamily="2" charset="0"/>
                <a:ea typeface="Calibri" panose="020F0502020204030204" pitchFamily="34" charset="0"/>
                <a:cs typeface="Gellix" panose="00000500000000000000" pitchFamily="2" charset="0"/>
              </a:rPr>
              <a:t> </a:t>
            </a:r>
            <a:r>
              <a:rPr lang="fr-FR" sz="2000" b="1"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approach</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that</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develops</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new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skills</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in the </a:t>
            </a:r>
            <a:r>
              <a:rPr lang="fr-FR" sz="2000"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learners</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in a </a:t>
            </a:r>
            <a:r>
              <a:rPr lang="fr-FR" sz="2000" b="1" dirty="0">
                <a:solidFill>
                  <a:srgbClr val="000000"/>
                </a:solidFill>
                <a:effectLst/>
                <a:latin typeface="Gellix" panose="00000500000000000000" pitchFamily="2" charset="0"/>
                <a:ea typeface="Calibri" panose="020F0502020204030204" pitchFamily="34" charset="0"/>
                <a:cs typeface="Gellix" panose="00000500000000000000" pitchFamily="2" charset="0"/>
              </a:rPr>
              <a:t>self-</a:t>
            </a:r>
            <a:r>
              <a:rPr lang="fr-FR" sz="2000" b="1"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esteem</a:t>
            </a:r>
            <a:r>
              <a:rPr lang="fr-FR" sz="2000" b="1" dirty="0">
                <a:solidFill>
                  <a:srgbClr val="000000"/>
                </a:solidFill>
                <a:effectLst/>
                <a:latin typeface="Gellix" panose="00000500000000000000" pitchFamily="2" charset="0"/>
                <a:ea typeface="Calibri" panose="020F0502020204030204" pitchFamily="34" charset="0"/>
                <a:cs typeface="Gellix" panose="00000500000000000000" pitchFamily="2" charset="0"/>
              </a:rPr>
              <a:t> </a:t>
            </a:r>
            <a:r>
              <a:rPr lang="fr-FR" sz="2000" b="1"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dynamic</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the perspective of a </a:t>
            </a:r>
            <a:r>
              <a:rPr lang="fr-FR" sz="2000" b="1" dirty="0">
                <a:solidFill>
                  <a:srgbClr val="000000"/>
                </a:solidFill>
                <a:effectLst/>
                <a:latin typeface="Gellix" panose="00000500000000000000" pitchFamily="2" charset="0"/>
                <a:ea typeface="Calibri" panose="020F0502020204030204" pitchFamily="34" charset="0"/>
                <a:cs typeface="Gellix" panose="00000500000000000000" pitchFamily="2" charset="0"/>
              </a:rPr>
              <a:t>collective </a:t>
            </a:r>
            <a:r>
              <a:rPr lang="fr-FR" sz="2000" b="1" dirty="0" err="1">
                <a:solidFill>
                  <a:srgbClr val="000000"/>
                </a:solidFill>
                <a:effectLst/>
                <a:latin typeface="Gellix" panose="00000500000000000000" pitchFamily="2" charset="0"/>
                <a:ea typeface="Calibri" panose="020F0502020204030204" pitchFamily="34" charset="0"/>
                <a:cs typeface="Gellix" panose="00000500000000000000" pitchFamily="2" charset="0"/>
              </a:rPr>
              <a:t>commitment</a:t>
            </a:r>
            <a:r>
              <a:rPr lang="fr-FR" sz="2000" dirty="0">
                <a:solidFill>
                  <a:srgbClr val="000000"/>
                </a:solidFill>
                <a:effectLst/>
                <a:latin typeface="Gellix" panose="00000500000000000000" pitchFamily="2" charset="0"/>
                <a:ea typeface="Calibri" panose="020F0502020204030204" pitchFamily="34" charset="0"/>
                <a:cs typeface="Gellix" panose="00000500000000000000" pitchFamily="2" charset="0"/>
              </a:rPr>
              <a:t> and an action of social transformation.</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6414100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2D79E92-B812-F0B0-E145-60DA1C71E73E}"/>
              </a:ext>
            </a:extLst>
          </p:cNvPr>
          <p:cNvSpPr>
            <a:spLocks noGrp="1"/>
          </p:cNvSpPr>
          <p:nvPr>
            <p:ph type="title"/>
          </p:nvPr>
        </p:nvSpPr>
        <p:spPr/>
        <p:txBody>
          <a:bodyPr/>
          <a:lstStyle/>
          <a:p>
            <a:r>
              <a:rPr lang="fr-FR" u="heavy" dirty="0" err="1">
                <a:solidFill>
                  <a:srgbClr val="000000"/>
                </a:solidFill>
                <a:uFill>
                  <a:solidFill>
                    <a:srgbClr val="FAB919"/>
                  </a:solidFill>
                </a:uFill>
                <a:latin typeface="Gellix SemiBold" panose="00000700000000000000" pitchFamily="2" charset="0"/>
              </a:rPr>
              <a:t>Theorical</a:t>
            </a:r>
            <a:r>
              <a:rPr lang="fr-FR" u="heavy" dirty="0">
                <a:solidFill>
                  <a:srgbClr val="000000"/>
                </a:solidFill>
                <a:uFill>
                  <a:solidFill>
                    <a:srgbClr val="FAB919"/>
                  </a:solidFill>
                </a:uFill>
                <a:latin typeface="Gellix SemiBold" panose="00000700000000000000" pitchFamily="2" charset="0"/>
              </a:rPr>
              <a:t> </a:t>
            </a:r>
            <a:r>
              <a:rPr lang="fr-FR" u="heavy" dirty="0" err="1">
                <a:solidFill>
                  <a:srgbClr val="000000"/>
                </a:solidFill>
                <a:uFill>
                  <a:solidFill>
                    <a:srgbClr val="FAB919"/>
                  </a:solidFill>
                </a:uFill>
                <a:latin typeface="Gellix SemiBold" panose="00000700000000000000" pitchFamily="2" charset="0"/>
              </a:rPr>
              <a:t>framework</a:t>
            </a:r>
            <a:endParaRPr lang="fr-FR" dirty="0"/>
          </a:p>
        </p:txBody>
      </p:sp>
      <p:sp>
        <p:nvSpPr>
          <p:cNvPr id="3" name="Espace réservé du contenu 2">
            <a:extLst>
              <a:ext uri="{FF2B5EF4-FFF2-40B4-BE49-F238E27FC236}">
                <a16:creationId xmlns:a16="http://schemas.microsoft.com/office/drawing/2014/main" id="{89D458F0-3297-4985-8285-7C537B7815A5}"/>
              </a:ext>
            </a:extLst>
          </p:cNvPr>
          <p:cNvSpPr>
            <a:spLocks noGrp="1"/>
          </p:cNvSpPr>
          <p:nvPr>
            <p:ph idx="1"/>
          </p:nvPr>
        </p:nvSpPr>
        <p:spPr/>
        <p:txBody>
          <a:bodyPr>
            <a:normAutofit/>
          </a:bodyPr>
          <a:lstStyle/>
          <a:p>
            <a:pPr marL="0" indent="0" algn="just">
              <a:lnSpc>
                <a:spcPct val="100000"/>
              </a:lnSpc>
              <a:buNone/>
            </a:pPr>
            <a:r>
              <a:rPr lang="en-US" sz="1800" dirty="0">
                <a:latin typeface="Gellix" panose="00000500000000000000" pitchFamily="2" charset="0"/>
              </a:rPr>
              <a:t>This theorical framework is a preliminary work that I made before I identified specifically my research questions, so that is more oriented on MIL than on journalism studies, which is the research field of my academy.</a:t>
            </a:r>
          </a:p>
          <a:p>
            <a:pPr marL="0" indent="0" algn="just">
              <a:lnSpc>
                <a:spcPct val="100000"/>
              </a:lnSpc>
              <a:buNone/>
            </a:pPr>
            <a:endParaRPr lang="en-US" sz="1800" dirty="0">
              <a:latin typeface="Gellix" panose="00000500000000000000" pitchFamily="2" charset="0"/>
            </a:endParaRPr>
          </a:p>
          <a:p>
            <a:pPr marL="0" indent="0" algn="just">
              <a:lnSpc>
                <a:spcPct val="100000"/>
              </a:lnSpc>
              <a:buNone/>
            </a:pPr>
            <a:r>
              <a:rPr lang="en-US" sz="1800" dirty="0">
                <a:latin typeface="Gellix" panose="00000500000000000000" pitchFamily="2" charset="0"/>
              </a:rPr>
              <a:t>Typology of the </a:t>
            </a:r>
            <a:r>
              <a:rPr lang="en-US" sz="1800" b="1" dirty="0">
                <a:latin typeface="Gellix" panose="00000500000000000000" pitchFamily="2" charset="0"/>
              </a:rPr>
              <a:t>4 historical approaches </a:t>
            </a:r>
            <a:r>
              <a:rPr lang="en-US" sz="1800" dirty="0">
                <a:latin typeface="Gellix" panose="00000500000000000000" pitchFamily="2" charset="0"/>
              </a:rPr>
              <a:t>to media literacy </a:t>
            </a:r>
            <a:r>
              <a:rPr lang="fr-FR" sz="1800" dirty="0">
                <a:latin typeface="Gellix" panose="00000500000000000000" pitchFamily="2" charset="0"/>
              </a:rPr>
              <a:t>(Len </a:t>
            </a:r>
            <a:r>
              <a:rPr lang="fr-FR" sz="1800" dirty="0" err="1">
                <a:latin typeface="Gellix" panose="00000500000000000000" pitchFamily="2" charset="0"/>
              </a:rPr>
              <a:t>Masterman</a:t>
            </a:r>
            <a:r>
              <a:rPr lang="fr-FR" sz="1800" dirty="0">
                <a:latin typeface="Gellix" panose="00000500000000000000" pitchFamily="2" charset="0"/>
              </a:rPr>
              <a:t>, 1994 ; Jacques Piette, 1996 ; Alain </a:t>
            </a:r>
            <a:r>
              <a:rPr lang="fr-FR" sz="1800" dirty="0" err="1">
                <a:latin typeface="Gellix" panose="00000500000000000000" pitchFamily="2" charset="0"/>
              </a:rPr>
              <a:t>Laramée</a:t>
            </a:r>
            <a:r>
              <a:rPr lang="fr-FR" sz="1800" dirty="0">
                <a:latin typeface="Gellix" panose="00000500000000000000" pitchFamily="2" charset="0"/>
              </a:rPr>
              <a:t>, 1998 ; Francis Barbey, 2009 ; Anne Cordier &amp; Marlène </a:t>
            </a:r>
            <a:r>
              <a:rPr lang="fr-FR" sz="1800" dirty="0" err="1">
                <a:latin typeface="Gellix" panose="00000500000000000000" pitchFamily="2" charset="0"/>
              </a:rPr>
              <a:t>Loicq</a:t>
            </a:r>
            <a:r>
              <a:rPr lang="fr-FR" sz="1800" dirty="0">
                <a:latin typeface="Gellix" panose="00000500000000000000" pitchFamily="2" charset="0"/>
              </a:rPr>
              <a:t>, 2015 ; Laurence Corroy, 2016 ; Laurent Petit, 2020) :</a:t>
            </a:r>
          </a:p>
          <a:p>
            <a:pPr marL="0" indent="0" algn="just">
              <a:buNone/>
            </a:pPr>
            <a:endParaRPr lang="fr-FR" sz="1800" dirty="0">
              <a:latin typeface="Gellix" panose="00000500000000000000" pitchFamily="2" charset="0"/>
            </a:endParaRPr>
          </a:p>
          <a:p>
            <a:pPr marL="0" indent="0" algn="just">
              <a:buNone/>
            </a:pPr>
            <a:r>
              <a:rPr lang="en-US" sz="1800" b="1" dirty="0">
                <a:latin typeface="Gellix" panose="00000500000000000000" pitchFamily="2" charset="0"/>
              </a:rPr>
              <a:t>	1)    protectionist </a:t>
            </a:r>
            <a:r>
              <a:rPr lang="en-US" sz="1800" dirty="0">
                <a:latin typeface="Gellix" panose="00000500000000000000" pitchFamily="2" charset="0"/>
              </a:rPr>
              <a:t>(1920s to 1960s)</a:t>
            </a:r>
          </a:p>
          <a:p>
            <a:pPr marL="0" indent="0" algn="just">
              <a:buNone/>
            </a:pPr>
            <a:r>
              <a:rPr lang="en-US" sz="1800" b="1" dirty="0">
                <a:latin typeface="Gellix" panose="00000500000000000000" pitchFamily="2" charset="0"/>
              </a:rPr>
              <a:t>	2)   critical</a:t>
            </a:r>
            <a:r>
              <a:rPr lang="en-US" sz="1800" dirty="0">
                <a:latin typeface="Gellix" panose="00000500000000000000" pitchFamily="2" charset="0"/>
              </a:rPr>
              <a:t> (1960s to 1980s)</a:t>
            </a:r>
          </a:p>
          <a:p>
            <a:pPr marL="0" indent="0" algn="just">
              <a:buNone/>
            </a:pPr>
            <a:r>
              <a:rPr lang="en-US" sz="1800" b="1" dirty="0">
                <a:latin typeface="Gellix" panose="00000500000000000000" pitchFamily="2" charset="0"/>
              </a:rPr>
              <a:t>	3)   political</a:t>
            </a:r>
            <a:r>
              <a:rPr lang="en-US" sz="1800" dirty="0">
                <a:latin typeface="Gellix" panose="00000500000000000000" pitchFamily="2" charset="0"/>
              </a:rPr>
              <a:t> (1980s to 2000s)</a:t>
            </a:r>
          </a:p>
          <a:p>
            <a:pPr marL="0" indent="0" algn="just">
              <a:buNone/>
            </a:pPr>
            <a:r>
              <a:rPr lang="en-US" sz="1800" b="1" dirty="0">
                <a:latin typeface="Gellix" panose="00000500000000000000" pitchFamily="2" charset="0"/>
              </a:rPr>
              <a:t>	4)   </a:t>
            </a:r>
            <a:r>
              <a:rPr lang="en-US" sz="1800" b="1" dirty="0" err="1">
                <a:latin typeface="Gellix" panose="00000500000000000000" pitchFamily="2" charset="0"/>
              </a:rPr>
              <a:t>transliterative</a:t>
            </a:r>
            <a:r>
              <a:rPr lang="en-US" sz="1800" dirty="0">
                <a:latin typeface="Gellix" panose="00000500000000000000" pitchFamily="2" charset="0"/>
              </a:rPr>
              <a:t> (2010s to now)</a:t>
            </a:r>
            <a:endParaRPr lang="fr-FR" sz="1800" dirty="0">
              <a:latin typeface="Gellix" panose="00000500000000000000" pitchFamily="2" charset="0"/>
            </a:endParaRPr>
          </a:p>
          <a:p>
            <a:pPr algn="just"/>
            <a:endParaRPr lang="fr-FR" sz="1800" dirty="0">
              <a:latin typeface="Gellix" panose="00000500000000000000" pitchFamily="2" charset="0"/>
            </a:endParaRPr>
          </a:p>
        </p:txBody>
      </p:sp>
    </p:spTree>
    <p:extLst>
      <p:ext uri="{BB962C8B-B14F-4D97-AF65-F5344CB8AC3E}">
        <p14:creationId xmlns:p14="http://schemas.microsoft.com/office/powerpoint/2010/main" val="3367985522"/>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9B1107D-AF6A-7460-70FE-3F7A227C19A4}"/>
              </a:ext>
            </a:extLst>
          </p:cNvPr>
          <p:cNvSpPr>
            <a:spLocks noGrp="1"/>
          </p:cNvSpPr>
          <p:nvPr>
            <p:ph type="title"/>
          </p:nvPr>
        </p:nvSpPr>
        <p:spPr/>
        <p:txBody>
          <a:bodyPr/>
          <a:lstStyle/>
          <a:p>
            <a:r>
              <a:rPr lang="fr-FR" u="heavy" dirty="0" err="1">
                <a:solidFill>
                  <a:srgbClr val="000000"/>
                </a:solidFill>
                <a:uFill>
                  <a:solidFill>
                    <a:srgbClr val="FAB919"/>
                  </a:solidFill>
                </a:uFill>
                <a:latin typeface="Gellix SemiBold" panose="00000700000000000000" pitchFamily="2" charset="0"/>
              </a:rPr>
              <a:t>Theorical</a:t>
            </a:r>
            <a:r>
              <a:rPr lang="fr-FR" u="heavy" dirty="0">
                <a:solidFill>
                  <a:srgbClr val="000000"/>
                </a:solidFill>
                <a:uFill>
                  <a:solidFill>
                    <a:srgbClr val="FAB919"/>
                  </a:solidFill>
                </a:uFill>
                <a:latin typeface="Gellix SemiBold" panose="00000700000000000000" pitchFamily="2" charset="0"/>
              </a:rPr>
              <a:t> </a:t>
            </a:r>
            <a:r>
              <a:rPr lang="fr-FR" u="heavy" dirty="0" err="1">
                <a:solidFill>
                  <a:srgbClr val="000000"/>
                </a:solidFill>
                <a:uFill>
                  <a:solidFill>
                    <a:srgbClr val="FAB919"/>
                  </a:solidFill>
                </a:uFill>
                <a:latin typeface="Gellix SemiBold" panose="00000700000000000000" pitchFamily="2" charset="0"/>
              </a:rPr>
              <a:t>framework</a:t>
            </a:r>
            <a:endParaRPr lang="fr-FR" dirty="0"/>
          </a:p>
        </p:txBody>
      </p:sp>
      <p:sp>
        <p:nvSpPr>
          <p:cNvPr id="3" name="Espace réservé du contenu 2">
            <a:extLst>
              <a:ext uri="{FF2B5EF4-FFF2-40B4-BE49-F238E27FC236}">
                <a16:creationId xmlns:a16="http://schemas.microsoft.com/office/drawing/2014/main" id="{EC82A35F-4BBF-1B5C-DA94-FCE06FC9E819}"/>
              </a:ext>
            </a:extLst>
          </p:cNvPr>
          <p:cNvSpPr>
            <a:spLocks noGrp="1"/>
          </p:cNvSpPr>
          <p:nvPr>
            <p:ph idx="1"/>
          </p:nvPr>
        </p:nvSpPr>
        <p:spPr>
          <a:xfrm>
            <a:off x="838200" y="1642452"/>
            <a:ext cx="10515600" cy="4758347"/>
          </a:xfrm>
        </p:spPr>
        <p:txBody>
          <a:bodyPr>
            <a:noAutofit/>
          </a:bodyPr>
          <a:lstStyle/>
          <a:p>
            <a:pPr marL="342900" indent="-342900">
              <a:lnSpc>
                <a:spcPct val="120000"/>
              </a:lnSpc>
              <a:buAutoNum type="arabicParenR"/>
            </a:pPr>
            <a:r>
              <a:rPr lang="fr-FR" sz="2000" dirty="0">
                <a:latin typeface="Gellix" panose="00000500000000000000" pitchFamily="2" charset="0"/>
              </a:rPr>
              <a:t>The </a:t>
            </a:r>
            <a:r>
              <a:rPr lang="fr-FR" sz="2000" b="1" dirty="0" err="1">
                <a:latin typeface="Gellix" panose="00000500000000000000" pitchFamily="2" charset="0"/>
              </a:rPr>
              <a:t>protectionist</a:t>
            </a:r>
            <a:r>
              <a:rPr lang="fr-FR" sz="2000" dirty="0">
                <a:latin typeface="Gellix" panose="00000500000000000000" pitchFamily="2" charset="0"/>
              </a:rPr>
              <a:t> </a:t>
            </a:r>
            <a:r>
              <a:rPr lang="fr-FR" sz="2000" dirty="0" err="1">
                <a:latin typeface="Gellix" panose="00000500000000000000" pitchFamily="2" charset="0"/>
              </a:rPr>
              <a:t>approach</a:t>
            </a:r>
            <a:endParaRPr lang="fr-FR" sz="2000" dirty="0">
              <a:latin typeface="Gellix" panose="00000500000000000000" pitchFamily="2" charset="0"/>
            </a:endParaRPr>
          </a:p>
          <a:p>
            <a:pPr marL="0" indent="0">
              <a:lnSpc>
                <a:spcPct val="120000"/>
              </a:lnSpc>
              <a:buNone/>
            </a:pPr>
            <a:r>
              <a:rPr lang="fr-FR" sz="2000" dirty="0">
                <a:latin typeface="Gellix" panose="00000500000000000000" pitchFamily="2" charset="0"/>
              </a:rPr>
              <a:t>	a)   </a:t>
            </a:r>
            <a:r>
              <a:rPr lang="fr-FR" sz="2000" b="1" dirty="0">
                <a:latin typeface="Gellix" panose="00000500000000000000" pitchFamily="2" charset="0"/>
              </a:rPr>
              <a:t>Bullet </a:t>
            </a:r>
            <a:r>
              <a:rPr lang="fr-FR" sz="2000" b="1" dirty="0" err="1">
                <a:latin typeface="Gellix" panose="00000500000000000000" pitchFamily="2" charset="0"/>
              </a:rPr>
              <a:t>theory</a:t>
            </a:r>
            <a:r>
              <a:rPr lang="fr-FR" sz="2000" b="1" dirty="0">
                <a:latin typeface="Gellix" panose="00000500000000000000" pitchFamily="2" charset="0"/>
              </a:rPr>
              <a:t> </a:t>
            </a:r>
            <a:r>
              <a:rPr lang="fr-FR" sz="2000" dirty="0">
                <a:latin typeface="Gellix" panose="00000500000000000000" pitchFamily="2" charset="0"/>
              </a:rPr>
              <a:t>→ </a:t>
            </a:r>
            <a:r>
              <a:rPr lang="fr-FR" sz="2000" dirty="0" err="1">
                <a:latin typeface="Gellix" panose="00000500000000000000" pitchFamily="2" charset="0"/>
              </a:rPr>
              <a:t>Innoculative</a:t>
            </a:r>
            <a:r>
              <a:rPr lang="fr-FR" sz="2000" dirty="0">
                <a:latin typeface="Gellix" panose="00000500000000000000" pitchFamily="2" charset="0"/>
              </a:rPr>
              <a:t> </a:t>
            </a:r>
            <a:r>
              <a:rPr lang="fr-FR" sz="2000" dirty="0" err="1">
                <a:latin typeface="Gellix" panose="00000500000000000000" pitchFamily="2" charset="0"/>
              </a:rPr>
              <a:t>paradigm</a:t>
            </a:r>
            <a:r>
              <a:rPr lang="fr-FR" sz="2000" dirty="0">
                <a:latin typeface="Gellix" panose="00000500000000000000" pitchFamily="2" charset="0"/>
              </a:rPr>
              <a:t> → Education </a:t>
            </a:r>
            <a:r>
              <a:rPr lang="fr-FR" sz="2000" dirty="0" err="1">
                <a:latin typeface="Gellix" panose="00000500000000000000" pitchFamily="2" charset="0"/>
              </a:rPr>
              <a:t>against</a:t>
            </a:r>
            <a:r>
              <a:rPr lang="fr-FR" sz="2000" dirty="0">
                <a:latin typeface="Gellix" panose="00000500000000000000" pitchFamily="2" charset="0"/>
              </a:rPr>
              <a:t> </a:t>
            </a:r>
            <a:r>
              <a:rPr lang="fr-FR" sz="2000" dirty="0" err="1">
                <a:latin typeface="Gellix" panose="00000500000000000000" pitchFamily="2" charset="0"/>
              </a:rPr>
              <a:t>exposure</a:t>
            </a:r>
            <a:r>
              <a:rPr lang="fr-FR" sz="2000" dirty="0">
                <a:latin typeface="Gellix" panose="00000500000000000000" pitchFamily="2" charset="0"/>
              </a:rPr>
              <a:t> to the media (Harold Dwight Lasswell, 1927 ; Louis Bethléem, 1928 ; Serge </a:t>
            </a:r>
            <a:r>
              <a:rPr lang="fr-FR" sz="2000" dirty="0" err="1">
                <a:latin typeface="Gellix" panose="00000500000000000000" pitchFamily="2" charset="0"/>
              </a:rPr>
              <a:t>Tchakhotine</a:t>
            </a:r>
            <a:r>
              <a:rPr lang="fr-FR" sz="2000" dirty="0">
                <a:latin typeface="Gellix" panose="00000500000000000000" pitchFamily="2" charset="0"/>
              </a:rPr>
              <a:t>, 1939).</a:t>
            </a:r>
          </a:p>
          <a:p>
            <a:pPr marL="0" indent="0">
              <a:lnSpc>
                <a:spcPct val="120000"/>
              </a:lnSpc>
              <a:buNone/>
            </a:pPr>
            <a:r>
              <a:rPr lang="fr-FR" sz="2000" dirty="0">
                <a:latin typeface="Gellix" panose="00000500000000000000" pitchFamily="2" charset="0"/>
              </a:rPr>
              <a:t>	b)   </a:t>
            </a:r>
            <a:r>
              <a:rPr lang="fr-FR" sz="2000" b="1" dirty="0">
                <a:latin typeface="Gellix" panose="00000500000000000000" pitchFamily="2" charset="0"/>
              </a:rPr>
              <a:t>Frankfurt School </a:t>
            </a:r>
            <a:r>
              <a:rPr lang="fr-FR" sz="2000" dirty="0">
                <a:latin typeface="Gellix" panose="00000500000000000000" pitchFamily="2" charset="0"/>
              </a:rPr>
              <a:t>→ Mass cultural industries as opium for people → </a:t>
            </a:r>
            <a:r>
              <a:rPr lang="fr-FR" sz="2000" dirty="0" err="1">
                <a:latin typeface="Gellix" panose="00000500000000000000" pitchFamily="2" charset="0"/>
              </a:rPr>
              <a:t>Deconstruction</a:t>
            </a:r>
            <a:r>
              <a:rPr lang="fr-FR" sz="2000" dirty="0">
                <a:latin typeface="Gellix" panose="00000500000000000000" pitchFamily="2" charset="0"/>
              </a:rPr>
              <a:t> of the narratives and values of the </a:t>
            </a:r>
            <a:r>
              <a:rPr lang="fr-FR" sz="2000" dirty="0" err="1">
                <a:latin typeface="Gellix" panose="00000500000000000000" pitchFamily="2" charset="0"/>
              </a:rPr>
              <a:t>plutocracy</a:t>
            </a:r>
            <a:r>
              <a:rPr lang="fr-FR" sz="2000" dirty="0">
                <a:latin typeface="Gellix" panose="00000500000000000000" pitchFamily="2" charset="0"/>
              </a:rPr>
              <a:t> (Max Horkheimer &amp; Theodor W. Adorno, 1944).</a:t>
            </a:r>
          </a:p>
          <a:p>
            <a:pPr marL="0" indent="0">
              <a:lnSpc>
                <a:spcPct val="120000"/>
              </a:lnSpc>
              <a:buNone/>
            </a:pPr>
            <a:r>
              <a:rPr lang="fr-FR" sz="2000" dirty="0">
                <a:latin typeface="Gellix" panose="00000500000000000000" pitchFamily="2" charset="0"/>
              </a:rPr>
              <a:t>	c)   </a:t>
            </a:r>
            <a:r>
              <a:rPr lang="en-US" sz="2000" b="1" dirty="0">
                <a:latin typeface="Gellix" panose="00000500000000000000" pitchFamily="2" charset="0"/>
              </a:rPr>
              <a:t>Limited effects of media </a:t>
            </a:r>
            <a:r>
              <a:rPr lang="en-US" sz="2000" dirty="0">
                <a:latin typeface="Gellix" panose="00000500000000000000" pitchFamily="2" charset="0"/>
              </a:rPr>
              <a:t>→ Representation paradigm → Escaping from the manipulation of biased realities produced by the media (Paul </a:t>
            </a:r>
            <a:r>
              <a:rPr lang="en-US" sz="2000" dirty="0" err="1">
                <a:latin typeface="Gellix" panose="00000500000000000000" pitchFamily="2" charset="0"/>
              </a:rPr>
              <a:t>Lazarsfeld</a:t>
            </a:r>
            <a:r>
              <a:rPr lang="en-US" sz="2000" dirty="0">
                <a:latin typeface="Gellix" panose="00000500000000000000" pitchFamily="2" charset="0"/>
              </a:rPr>
              <a:t>, Bernard R. </a:t>
            </a:r>
            <a:r>
              <a:rPr lang="en-US" sz="2000" dirty="0" err="1">
                <a:latin typeface="Gellix" panose="00000500000000000000" pitchFamily="2" charset="0"/>
              </a:rPr>
              <a:t>Berelson</a:t>
            </a:r>
            <a:r>
              <a:rPr lang="en-US" sz="2000" dirty="0">
                <a:latin typeface="Gellix" panose="00000500000000000000" pitchFamily="2" charset="0"/>
              </a:rPr>
              <a:t> &amp; Hazel Gaudet, 1948 ; Elihu Katz &amp; Paul </a:t>
            </a:r>
            <a:r>
              <a:rPr lang="en-US" sz="2000" dirty="0" err="1">
                <a:latin typeface="Gellix" panose="00000500000000000000" pitchFamily="2" charset="0"/>
              </a:rPr>
              <a:t>Lazarsfeld</a:t>
            </a:r>
            <a:r>
              <a:rPr lang="en-US" sz="2000" dirty="0">
                <a:latin typeface="Gellix" panose="00000500000000000000" pitchFamily="2" charset="0"/>
              </a:rPr>
              <a:t>, 1955).</a:t>
            </a:r>
          </a:p>
          <a:p>
            <a:pPr marL="0" indent="0">
              <a:lnSpc>
                <a:spcPct val="120000"/>
              </a:lnSpc>
              <a:buNone/>
            </a:pPr>
            <a:r>
              <a:rPr lang="en-US" sz="2000" dirty="0">
                <a:latin typeface="Gellix" panose="00000500000000000000" pitchFamily="2" charset="0"/>
              </a:rPr>
              <a:t>	d)   </a:t>
            </a:r>
            <a:r>
              <a:rPr lang="en-US" sz="2000" b="1" dirty="0">
                <a:latin typeface="Gellix" panose="00000500000000000000" pitchFamily="2" charset="0"/>
              </a:rPr>
              <a:t>Uses and gratifications </a:t>
            </a:r>
            <a:r>
              <a:rPr lang="en-US" sz="2000" dirty="0">
                <a:latin typeface="Gellix" panose="00000500000000000000" pitchFamily="2" charset="0"/>
              </a:rPr>
              <a:t>→ Education using the media → Justification of its preferences in its media consumption (Wilbur Schramm, Jack Lyle &amp; Edwin Parker, 1961).</a:t>
            </a:r>
            <a:endParaRPr lang="fr-FR" sz="2000" dirty="0">
              <a:latin typeface="Gellix" panose="00000500000000000000" pitchFamily="2" charset="0"/>
            </a:endParaRPr>
          </a:p>
        </p:txBody>
      </p:sp>
    </p:spTree>
    <p:extLst>
      <p:ext uri="{BB962C8B-B14F-4D97-AF65-F5344CB8AC3E}">
        <p14:creationId xmlns:p14="http://schemas.microsoft.com/office/powerpoint/2010/main" val="284084102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B7A5762-D174-0F6E-1E53-DBFF1C5DFB9D}"/>
              </a:ext>
            </a:extLst>
          </p:cNvPr>
          <p:cNvSpPr>
            <a:spLocks noGrp="1"/>
          </p:cNvSpPr>
          <p:nvPr>
            <p:ph type="title"/>
          </p:nvPr>
        </p:nvSpPr>
        <p:spPr/>
        <p:txBody>
          <a:bodyPr/>
          <a:lstStyle/>
          <a:p>
            <a:r>
              <a:rPr lang="fr-FR" u="heavy" dirty="0" err="1">
                <a:solidFill>
                  <a:srgbClr val="000000"/>
                </a:solidFill>
                <a:uFill>
                  <a:solidFill>
                    <a:srgbClr val="FAB919"/>
                  </a:solidFill>
                </a:uFill>
                <a:latin typeface="Gellix SemiBold" panose="00000700000000000000" pitchFamily="2" charset="0"/>
              </a:rPr>
              <a:t>Theorical</a:t>
            </a:r>
            <a:r>
              <a:rPr lang="fr-FR" u="heavy" dirty="0">
                <a:solidFill>
                  <a:srgbClr val="000000"/>
                </a:solidFill>
                <a:uFill>
                  <a:solidFill>
                    <a:srgbClr val="FAB919"/>
                  </a:solidFill>
                </a:uFill>
                <a:latin typeface="Gellix SemiBold" panose="00000700000000000000" pitchFamily="2" charset="0"/>
              </a:rPr>
              <a:t> </a:t>
            </a:r>
            <a:r>
              <a:rPr lang="fr-FR" u="heavy" dirty="0" err="1">
                <a:solidFill>
                  <a:srgbClr val="000000"/>
                </a:solidFill>
                <a:uFill>
                  <a:solidFill>
                    <a:srgbClr val="FAB919"/>
                  </a:solidFill>
                </a:uFill>
                <a:latin typeface="Gellix SemiBold" panose="00000700000000000000" pitchFamily="2" charset="0"/>
              </a:rPr>
              <a:t>framework</a:t>
            </a:r>
            <a:endParaRPr lang="fr-FR" dirty="0"/>
          </a:p>
        </p:txBody>
      </p:sp>
      <p:sp>
        <p:nvSpPr>
          <p:cNvPr id="3" name="Espace réservé du contenu 2">
            <a:extLst>
              <a:ext uri="{FF2B5EF4-FFF2-40B4-BE49-F238E27FC236}">
                <a16:creationId xmlns:a16="http://schemas.microsoft.com/office/drawing/2014/main" id="{B6333789-005C-7BF6-B91D-48C14404B1F1}"/>
              </a:ext>
            </a:extLst>
          </p:cNvPr>
          <p:cNvSpPr>
            <a:spLocks noGrp="1"/>
          </p:cNvSpPr>
          <p:nvPr>
            <p:ph idx="1"/>
          </p:nvPr>
        </p:nvSpPr>
        <p:spPr/>
        <p:txBody>
          <a:bodyPr>
            <a:noAutofit/>
          </a:bodyPr>
          <a:lstStyle/>
          <a:p>
            <a:pPr marL="342900" indent="-342900" algn="just">
              <a:lnSpc>
                <a:spcPct val="100000"/>
              </a:lnSpc>
              <a:buAutoNum type="arabicParenR" startAt="2"/>
            </a:pPr>
            <a:r>
              <a:rPr lang="fr-FR" sz="2000" dirty="0">
                <a:latin typeface="Gellix" panose="00000500000000000000" pitchFamily="2" charset="0"/>
              </a:rPr>
              <a:t>The </a:t>
            </a:r>
            <a:r>
              <a:rPr lang="fr-FR" sz="2000" b="1" dirty="0" err="1">
                <a:latin typeface="Gellix" panose="00000500000000000000" pitchFamily="2" charset="0"/>
              </a:rPr>
              <a:t>critical</a:t>
            </a:r>
            <a:r>
              <a:rPr lang="fr-FR" sz="2000" dirty="0">
                <a:latin typeface="Gellix" panose="00000500000000000000" pitchFamily="2" charset="0"/>
              </a:rPr>
              <a:t> </a:t>
            </a:r>
            <a:r>
              <a:rPr lang="fr-FR" sz="2000" dirty="0" err="1">
                <a:latin typeface="Gellix" panose="00000500000000000000" pitchFamily="2" charset="0"/>
              </a:rPr>
              <a:t>approach</a:t>
            </a:r>
            <a:endParaRPr lang="fr-FR" sz="2000" dirty="0">
              <a:latin typeface="Gellix" panose="00000500000000000000" pitchFamily="2" charset="0"/>
            </a:endParaRPr>
          </a:p>
          <a:p>
            <a:pPr marL="0" indent="0" algn="just">
              <a:lnSpc>
                <a:spcPct val="100000"/>
              </a:lnSpc>
              <a:buNone/>
            </a:pPr>
            <a:r>
              <a:rPr lang="en-US" sz="2000" dirty="0">
                <a:latin typeface="Gellix" panose="00000500000000000000" pitchFamily="2" charset="0"/>
              </a:rPr>
              <a:t>	a) </a:t>
            </a:r>
            <a:r>
              <a:rPr lang="en-US" sz="2000" b="1" dirty="0">
                <a:latin typeface="Gellix" panose="00000500000000000000" pitchFamily="2" charset="0"/>
              </a:rPr>
              <a:t>Aesthetic trend </a:t>
            </a:r>
            <a:r>
              <a:rPr lang="en-US" sz="2000" dirty="0">
                <a:latin typeface="Gellix" panose="00000500000000000000" pitchFamily="2" charset="0"/>
              </a:rPr>
              <a:t>→ Media as popular art → Critical classification between “good” and “bad” media content, especially cinema (Andrew Sarris, 1968).</a:t>
            </a:r>
          </a:p>
          <a:p>
            <a:pPr marL="0" indent="0" algn="just">
              <a:lnSpc>
                <a:spcPct val="100000"/>
              </a:lnSpc>
              <a:buNone/>
            </a:pPr>
            <a:r>
              <a:rPr lang="en-US" sz="2000" dirty="0">
                <a:latin typeface="Gellix" panose="00000500000000000000" pitchFamily="2" charset="0"/>
              </a:rPr>
              <a:t>	b) </a:t>
            </a:r>
            <a:r>
              <a:rPr lang="en-US" sz="2000" b="1" dirty="0" err="1">
                <a:latin typeface="Gellix" panose="00000500000000000000" pitchFamily="2" charset="0"/>
              </a:rPr>
              <a:t>Semiological</a:t>
            </a:r>
            <a:r>
              <a:rPr lang="en-US" sz="2000" b="1" dirty="0">
                <a:latin typeface="Gellix" panose="00000500000000000000" pitchFamily="2" charset="0"/>
              </a:rPr>
              <a:t> studies </a:t>
            </a:r>
            <a:r>
              <a:rPr lang="en-US" sz="2000" dirty="0">
                <a:latin typeface="Gellix" panose="00000500000000000000" pitchFamily="2" charset="0"/>
              </a:rPr>
              <a:t>→ Media represent reality → Decrypting and denaturalizing the media messages (</a:t>
            </a:r>
            <a:r>
              <a:rPr lang="fr-FR" sz="2000" dirty="0">
                <a:latin typeface="Gellix" panose="00000500000000000000" pitchFamily="2" charset="0"/>
              </a:rPr>
              <a:t>Roland Barthes, 1957 ; Henri </a:t>
            </a:r>
            <a:r>
              <a:rPr lang="fr-FR" sz="2000" dirty="0" err="1">
                <a:latin typeface="Gellix" panose="00000500000000000000" pitchFamily="2" charset="0"/>
              </a:rPr>
              <a:t>Dieuzeide</a:t>
            </a:r>
            <a:r>
              <a:rPr lang="fr-FR" sz="2000" dirty="0">
                <a:latin typeface="Gellix" panose="00000500000000000000" pitchFamily="2" charset="0"/>
              </a:rPr>
              <a:t>, 1965 ; Roger Odin, 2011).</a:t>
            </a:r>
          </a:p>
          <a:p>
            <a:pPr marL="0" indent="0" algn="just">
              <a:lnSpc>
                <a:spcPct val="100000"/>
              </a:lnSpc>
              <a:buNone/>
            </a:pPr>
            <a:r>
              <a:rPr lang="fr-FR" sz="2000" dirty="0">
                <a:latin typeface="Gellix" panose="00000500000000000000" pitchFamily="2" charset="0"/>
              </a:rPr>
              <a:t>	c)  </a:t>
            </a:r>
            <a:r>
              <a:rPr lang="fr-FR" sz="2000" b="1" dirty="0">
                <a:latin typeface="Gellix" panose="00000500000000000000" pitchFamily="2" charset="0"/>
              </a:rPr>
              <a:t>Cultural </a:t>
            </a:r>
            <a:r>
              <a:rPr lang="fr-FR" sz="2000" b="1" dirty="0" err="1">
                <a:latin typeface="Gellix" panose="00000500000000000000" pitchFamily="2" charset="0"/>
              </a:rPr>
              <a:t>studies</a:t>
            </a:r>
            <a:r>
              <a:rPr lang="fr-FR" sz="2000" b="1" dirty="0">
                <a:latin typeface="Gellix" panose="00000500000000000000" pitchFamily="2" charset="0"/>
              </a:rPr>
              <a:t> </a:t>
            </a:r>
            <a:r>
              <a:rPr lang="fr-FR" sz="2000" dirty="0">
                <a:latin typeface="Gellix" panose="00000500000000000000" pitchFamily="2" charset="0"/>
              </a:rPr>
              <a:t>→ Audiences as active </a:t>
            </a:r>
            <a:r>
              <a:rPr lang="fr-FR" sz="2000" dirty="0" err="1">
                <a:latin typeface="Gellix" panose="00000500000000000000" pitchFamily="2" charset="0"/>
              </a:rPr>
              <a:t>receptors</a:t>
            </a:r>
            <a:r>
              <a:rPr lang="fr-FR" sz="2000" dirty="0">
                <a:latin typeface="Gellix" panose="00000500000000000000" pitchFamily="2" charset="0"/>
              </a:rPr>
              <a:t> </a:t>
            </a:r>
            <a:r>
              <a:rPr lang="en-US" sz="2000" dirty="0">
                <a:latin typeface="Gellix" panose="00000500000000000000" pitchFamily="2" charset="0"/>
              </a:rPr>
              <a:t>reacting to media messages according to its identity, needs, intentions, goals, etc. → Deconstruction of the media hegemonic rhetoric to question its representation of gender, women, bodies, sexuality, poverty or ethnic minorities, and try to act on it </a:t>
            </a:r>
            <a:r>
              <a:rPr lang="fr-FR" sz="2000" dirty="0">
                <a:latin typeface="Gellix" panose="00000500000000000000" pitchFamily="2" charset="0"/>
              </a:rPr>
              <a:t>(</a:t>
            </a:r>
            <a:r>
              <a:rPr lang="en-US" sz="2000" dirty="0">
                <a:latin typeface="Gellix" panose="00000500000000000000" pitchFamily="2" charset="0"/>
              </a:rPr>
              <a:t>David Morley, 1995 ;</a:t>
            </a:r>
            <a:r>
              <a:rPr lang="fr-FR" sz="2000" dirty="0">
                <a:latin typeface="Gellix" panose="00000500000000000000" pitchFamily="2" charset="0"/>
              </a:rPr>
              <a:t> René-Jean </a:t>
            </a:r>
            <a:r>
              <a:rPr lang="fr-FR" sz="2000" dirty="0" err="1">
                <a:latin typeface="Gellix" panose="00000500000000000000" pitchFamily="2" charset="0"/>
              </a:rPr>
              <a:t>Ravault</a:t>
            </a:r>
            <a:r>
              <a:rPr lang="fr-FR" sz="2000" dirty="0">
                <a:latin typeface="Gellix" panose="00000500000000000000" pitchFamily="2" charset="0"/>
              </a:rPr>
              <a:t>, 1996</a:t>
            </a:r>
            <a:r>
              <a:rPr lang="en-US" sz="2000" dirty="0">
                <a:latin typeface="Gellix" panose="00000500000000000000" pitchFamily="2" charset="0"/>
              </a:rPr>
              <a:t>).</a:t>
            </a:r>
            <a:endParaRPr lang="fr-FR" sz="2000" dirty="0">
              <a:latin typeface="Gellix" panose="00000500000000000000" pitchFamily="2" charset="0"/>
            </a:endParaRPr>
          </a:p>
          <a:p>
            <a:pPr marL="0" indent="0" algn="just">
              <a:lnSpc>
                <a:spcPct val="100000"/>
              </a:lnSpc>
              <a:buNone/>
            </a:pPr>
            <a:endParaRPr lang="en-US" sz="2000" dirty="0">
              <a:latin typeface="Gellix" panose="00000500000000000000" pitchFamily="2" charset="0"/>
            </a:endParaRPr>
          </a:p>
          <a:p>
            <a:pPr marL="342900" indent="-342900" algn="just">
              <a:lnSpc>
                <a:spcPct val="100000"/>
              </a:lnSpc>
              <a:buAutoNum type="alphaLcParenR"/>
            </a:pPr>
            <a:endParaRPr lang="fr-FR" sz="2000" dirty="0">
              <a:latin typeface="Gellix" panose="00000500000000000000" pitchFamily="2" charset="0"/>
            </a:endParaRPr>
          </a:p>
          <a:p>
            <a:pPr marL="0" indent="0" algn="just">
              <a:lnSpc>
                <a:spcPct val="100000"/>
              </a:lnSpc>
              <a:buNone/>
            </a:pPr>
            <a:endParaRPr lang="fr-FR" sz="2000" dirty="0">
              <a:latin typeface="Gellix" panose="00000500000000000000" pitchFamily="2" charset="0"/>
            </a:endParaRPr>
          </a:p>
        </p:txBody>
      </p:sp>
    </p:spTree>
    <p:extLst>
      <p:ext uri="{BB962C8B-B14F-4D97-AF65-F5344CB8AC3E}">
        <p14:creationId xmlns:p14="http://schemas.microsoft.com/office/powerpoint/2010/main" val="198554374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0360DE83AB5FD40B8D597C091A86769" ma:contentTypeVersion="16" ma:contentTypeDescription="Crée un document." ma:contentTypeScope="" ma:versionID="0c620889a90334d1f8fcec21d6653e9e">
  <xsd:schema xmlns:xsd="http://www.w3.org/2001/XMLSchema" xmlns:xs="http://www.w3.org/2001/XMLSchema" xmlns:p="http://schemas.microsoft.com/office/2006/metadata/properties" xmlns:ns2="641f41f7-597d-4de3-889f-a9fa275aa0e9" xmlns:ns3="56dc9712-fdda-4c88-acd0-8c37e7566f5a" targetNamespace="http://schemas.microsoft.com/office/2006/metadata/properties" ma:root="true" ma:fieldsID="f22824aa5126ca8f21b82fbfa51db56a" ns2:_="" ns3:_="">
    <xsd:import namespace="641f41f7-597d-4de3-889f-a9fa275aa0e9"/>
    <xsd:import namespace="56dc9712-fdda-4c88-acd0-8c37e7566f5a"/>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3:SharedWithUsers" minOccurs="0"/>
                <xsd:element ref="ns3:SharedWithDetail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1f41f7-597d-4de3-889f-a9fa275aa0e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6e87909b-6f91-4c34-a78b-ec0d666c48e5"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6dc9712-fdda-4c88-acd0-8c37e7566f5a" elementFormDefault="qualified">
    <xsd:import namespace="http://schemas.microsoft.com/office/2006/documentManagement/types"/>
    <xsd:import namespace="http://schemas.microsoft.com/office/infopath/2007/PartnerControls"/>
    <xsd:element name="SharedWithUsers" ma:index="1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dd56e091-d7d9-44c1-900b-318042d2aeb0}" ma:internalName="TaxCatchAll" ma:showField="CatchAllData" ma:web="56dc9712-fdda-4c88-acd0-8c37e7566f5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71F0668-B94F-486F-8BA7-3B872384C42B}"/>
</file>

<file path=customXml/itemProps2.xml><?xml version="1.0" encoding="utf-8"?>
<ds:datastoreItem xmlns:ds="http://schemas.openxmlformats.org/officeDocument/2006/customXml" ds:itemID="{95DC2347-8352-45EF-AD89-F171A516946A}"/>
</file>

<file path=docProps/app.xml><?xml version="1.0" encoding="utf-8"?>
<Properties xmlns="http://schemas.openxmlformats.org/officeDocument/2006/extended-properties" xmlns:vt="http://schemas.openxmlformats.org/officeDocument/2006/docPropsVTypes">
  <Template/>
  <TotalTime>776</TotalTime>
  <Words>3935</Words>
  <Application>Microsoft Office PowerPoint</Application>
  <PresentationFormat>Grand écran</PresentationFormat>
  <Paragraphs>158</Paragraphs>
  <Slides>21</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21</vt:i4>
      </vt:variant>
    </vt:vector>
  </HeadingPairs>
  <TitlesOfParts>
    <vt:vector size="28" baseType="lpstr">
      <vt:lpstr>Arial</vt:lpstr>
      <vt:lpstr>Calibri</vt:lpstr>
      <vt:lpstr>Calibri Light</vt:lpstr>
      <vt:lpstr>Gellix</vt:lpstr>
      <vt:lpstr>Gellix SemiBold</vt:lpstr>
      <vt:lpstr>MinionPro-Regular</vt:lpstr>
      <vt:lpstr>Thème Office</vt:lpstr>
      <vt:lpstr>Journalist’s role in MIL</vt:lpstr>
      <vt:lpstr>To introduce myself</vt:lpstr>
      <vt:lpstr>A definition of MIL</vt:lpstr>
      <vt:lpstr>Background</vt:lpstr>
      <vt:lpstr>Background</vt:lpstr>
      <vt:lpstr>Research questions</vt:lpstr>
      <vt:lpstr>Theorical framework</vt:lpstr>
      <vt:lpstr>Theorical framework</vt:lpstr>
      <vt:lpstr>Theorical framework</vt:lpstr>
      <vt:lpstr>Theorical framework</vt:lpstr>
      <vt:lpstr>Theorical framework</vt:lpstr>
      <vt:lpstr>Theorical framework</vt:lpstr>
      <vt:lpstr>Theorical framework</vt:lpstr>
      <vt:lpstr>Theorical framework</vt:lpstr>
      <vt:lpstr>Discussion</vt:lpstr>
      <vt:lpstr>Discussion</vt:lpstr>
      <vt:lpstr>Discussion</vt:lpstr>
      <vt:lpstr>Provisional hypothesis</vt:lpstr>
      <vt:lpstr>Usefullness</vt:lpstr>
      <vt:lpstr>Some questions</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Journalist’s role in MIL</dc:title>
  <dc:creator>Julien Perrot</dc:creator>
  <cp:lastModifiedBy>Julien Perrot</cp:lastModifiedBy>
  <cp:revision>47</cp:revision>
  <dcterms:created xsi:type="dcterms:W3CDTF">2022-09-03T11:59:54Z</dcterms:created>
  <dcterms:modified xsi:type="dcterms:W3CDTF">2022-09-12T06:39:00Z</dcterms:modified>
</cp:coreProperties>
</file>