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0" r:id="rId4"/>
    <p:sldId id="260" r:id="rId5"/>
    <p:sldId id="261" r:id="rId6"/>
    <p:sldId id="262" r:id="rId7"/>
    <p:sldId id="264" r:id="rId8"/>
    <p:sldId id="263" r:id="rId9"/>
    <p:sldId id="268" r:id="rId10"/>
    <p:sldId id="265" r:id="rId11"/>
    <p:sldId id="269" r:id="rId12"/>
    <p:sldId id="266" r:id="rId13"/>
    <p:sldId id="271" r:id="rId14"/>
    <p:sldId id="267" r:id="rId15"/>
    <p:sldId id="259"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8" d="100"/>
          <a:sy n="88" d="100"/>
        </p:scale>
        <p:origin x="485"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86C16E-BB8B-DE34-49B3-53962C56A63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20BB30E-2F5D-F9E6-B469-37CB5009ED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35661C3-A96C-8D08-22DF-8A779CFAAB70}"/>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00F5C337-6CE2-C230-01AE-4A52F7FC38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2FFA06-F160-C20A-9DA3-B691C8932565}"/>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38295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54279A-FC9C-3461-197D-4C0A86ABBC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5DAD1A5-8C72-38F5-3C60-A85140CA989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938BFA-CF7C-748D-9106-A1DAE9FE5304}"/>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27029B37-359E-3271-A1BA-BD31DB41B8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26F52B-1B99-CF77-E854-9B8C1F16C65F}"/>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042347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CE2B6FE-2ED9-51EB-CB25-6F54D2C58C8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7F94393-50E2-7AB0-50A7-33F6EB080A1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C3835F-0DA0-F36D-1503-37C7F6CAE8FD}"/>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1DE9E854-06A0-0E1C-EFD0-0A5DEE862C5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64FB1D-193D-98B7-6F91-D1B5EC38A3B9}"/>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1537171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CEB5CB-EA72-9D59-FED5-BFF4261EBA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8B186C-FFFB-D6E7-9B68-5E8856A9F81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ED1936A-C047-DCB3-C6C2-F9FB27AD8DF6}"/>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A18AF030-4D4C-2D10-471F-23C9A641670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95FDEC-3AF2-3097-2A8A-9607B6AB0C13}"/>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66338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18FA03-9EBA-71E8-9E4B-4577E919535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7EEFD0B-5FC3-78AD-058C-6B23F851F6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C67FF97-7CC6-0D4E-F684-D5CEF3034769}"/>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4E32D404-B084-F488-EAB6-A565030F92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2B664B-73E4-D8FA-B443-13843EAC3CD8}"/>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16673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11E2FC-20A6-5C5D-7690-CD57D003B50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93F107F-986F-3901-CFBD-F0E9E4D6CF0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E552A4E-3368-942C-4BE9-9FD921416AE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9CC1045-320D-F455-9144-288E9B9E0DAE}"/>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6" name="Espace réservé du pied de page 5">
            <a:extLst>
              <a:ext uri="{FF2B5EF4-FFF2-40B4-BE49-F238E27FC236}">
                <a16:creationId xmlns:a16="http://schemas.microsoft.com/office/drawing/2014/main" id="{9E67DFB5-0A88-ACB4-57DA-21E963354DB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2A19454-5C01-CD8A-C144-C0EB7CB31294}"/>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32572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80FA40-5012-09EA-0CE1-334C7C66971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07AF208-5274-B638-FDF9-9656119509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6DCE68-DAAA-2572-5A77-A4407090AA8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38213D4-FBB9-BDB4-F3C0-292C8BC72E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78ED8FB-220B-EA98-8181-4A03744F035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8022111-23F7-481D-716D-58A5890B4D6A}"/>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8" name="Espace réservé du pied de page 7">
            <a:extLst>
              <a:ext uri="{FF2B5EF4-FFF2-40B4-BE49-F238E27FC236}">
                <a16:creationId xmlns:a16="http://schemas.microsoft.com/office/drawing/2014/main" id="{9905AEE3-C597-8FBC-E362-82DA667270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F4A6653-F246-7093-E74F-B9914A6C19CA}"/>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405673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44B9CC-D5E8-3C27-3A5F-66CDA5B251D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D57F74F-77B9-0569-86B7-895D83645FCF}"/>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4" name="Espace réservé du pied de page 3">
            <a:extLst>
              <a:ext uri="{FF2B5EF4-FFF2-40B4-BE49-F238E27FC236}">
                <a16:creationId xmlns:a16="http://schemas.microsoft.com/office/drawing/2014/main" id="{16AF9E2C-195C-862F-DE66-564C86288E0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377E50D-5ECB-77CC-803D-7608440D9757}"/>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80096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4F9E32C-7639-E283-70A1-F40C3C7522CE}"/>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3" name="Espace réservé du pied de page 2">
            <a:extLst>
              <a:ext uri="{FF2B5EF4-FFF2-40B4-BE49-F238E27FC236}">
                <a16:creationId xmlns:a16="http://schemas.microsoft.com/office/drawing/2014/main" id="{722DF51B-944D-4928-6B00-514ACD780B8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72F9171-80FF-8BBA-07C1-57256887C7D7}"/>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525150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69C3F5-0D11-5DF7-20E5-94493215380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3EFB06F-A10E-553C-AAD6-636B675D0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E055248-004C-1B58-E99E-D0A9B77815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0B58FF9-FD9D-5E06-BD6F-B2C2D8625A62}"/>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6" name="Espace réservé du pied de page 5">
            <a:extLst>
              <a:ext uri="{FF2B5EF4-FFF2-40B4-BE49-F238E27FC236}">
                <a16:creationId xmlns:a16="http://schemas.microsoft.com/office/drawing/2014/main" id="{6C3733CC-85AB-F0F7-241B-66378E8743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06D6B0-8460-5917-6ECD-3EF874DF22B0}"/>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214147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C479C2-F412-018E-480B-1474444666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777B1C1-711E-3820-7290-E993639AD0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FCD0EDA-455E-4B4C-84EB-6751F96A6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FF19820-3B32-F067-0F7F-72F05638CD9E}"/>
              </a:ext>
            </a:extLst>
          </p:cNvPr>
          <p:cNvSpPr>
            <a:spLocks noGrp="1"/>
          </p:cNvSpPr>
          <p:nvPr>
            <p:ph type="dt" sz="half" idx="10"/>
          </p:nvPr>
        </p:nvSpPr>
        <p:spPr/>
        <p:txBody>
          <a:bodyPr/>
          <a:lstStyle/>
          <a:p>
            <a:fld id="{86B4A44A-78DC-4955-81F2-717E060983EF}" type="datetimeFigureOut">
              <a:rPr lang="fr-FR" smtClean="0"/>
              <a:t>08/09/2022</a:t>
            </a:fld>
            <a:endParaRPr lang="fr-FR"/>
          </a:p>
        </p:txBody>
      </p:sp>
      <p:sp>
        <p:nvSpPr>
          <p:cNvPr id="6" name="Espace réservé du pied de page 5">
            <a:extLst>
              <a:ext uri="{FF2B5EF4-FFF2-40B4-BE49-F238E27FC236}">
                <a16:creationId xmlns:a16="http://schemas.microsoft.com/office/drawing/2014/main" id="{F3257032-51F9-4239-4021-F3C0CE0004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29C8DB-2E61-E477-AD7B-53E79CE7E519}"/>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35659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684D6E6-88AC-D440-CD66-DA0E28774C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B91BF33-9E4E-7BAA-F552-2F646C0F7A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4995FC-C73C-D531-D95A-F7EEBF4790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B4A44A-78DC-4955-81F2-717E060983EF}" type="datetimeFigureOut">
              <a:rPr lang="fr-FR" smtClean="0"/>
              <a:t>08/09/2022</a:t>
            </a:fld>
            <a:endParaRPr lang="fr-FR"/>
          </a:p>
        </p:txBody>
      </p:sp>
      <p:sp>
        <p:nvSpPr>
          <p:cNvPr id="5" name="Espace réservé du pied de page 4">
            <a:extLst>
              <a:ext uri="{FF2B5EF4-FFF2-40B4-BE49-F238E27FC236}">
                <a16:creationId xmlns:a16="http://schemas.microsoft.com/office/drawing/2014/main" id="{C1919DAF-ED96-76E8-C384-5339E2E097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ECA6C67-91C5-CD7A-D8FB-DA4FCDCE42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DE729-8FD7-4220-8E30-57436FBAC311}" type="slidenum">
              <a:rPr lang="fr-FR" smtClean="0"/>
              <a:t>‹N°›</a:t>
            </a:fld>
            <a:endParaRPr lang="fr-FR"/>
          </a:p>
        </p:txBody>
      </p:sp>
    </p:spTree>
    <p:extLst>
      <p:ext uri="{BB962C8B-B14F-4D97-AF65-F5344CB8AC3E}">
        <p14:creationId xmlns:p14="http://schemas.microsoft.com/office/powerpoint/2010/main" val="10895720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783B87-A129-A1F2-A0A2-176690885C69}"/>
              </a:ext>
            </a:extLst>
          </p:cNvPr>
          <p:cNvSpPr>
            <a:spLocks noGrp="1"/>
          </p:cNvSpPr>
          <p:nvPr>
            <p:ph type="ctrTitle"/>
          </p:nvPr>
        </p:nvSpPr>
        <p:spPr>
          <a:xfrm>
            <a:off x="4459326" y="1174419"/>
            <a:ext cx="6208674" cy="2254581"/>
          </a:xfrm>
        </p:spPr>
        <p:txBody>
          <a:bodyPr>
            <a:normAutofit fontScale="90000"/>
          </a:bodyPr>
          <a:lstStyle/>
          <a:p>
            <a:r>
              <a:rPr lang="fr-FR" sz="7200" b="1" dirty="0" err="1">
                <a:latin typeface="Gellix" panose="00000500000000000000" pitchFamily="2" charset="0"/>
              </a:rPr>
              <a:t>Journalist’s</a:t>
            </a:r>
            <a:r>
              <a:rPr lang="fr-FR" sz="7200" b="1" dirty="0">
                <a:latin typeface="Gellix" panose="00000500000000000000" pitchFamily="2" charset="0"/>
              </a:rPr>
              <a:t> </a:t>
            </a:r>
            <a:r>
              <a:rPr lang="fr-FR" sz="7200" b="1" dirty="0" err="1">
                <a:latin typeface="Gellix" panose="00000500000000000000" pitchFamily="2" charset="0"/>
              </a:rPr>
              <a:t>role</a:t>
            </a:r>
            <a:br>
              <a:rPr lang="fr-FR" sz="7200" b="1" dirty="0">
                <a:latin typeface="Gellix" panose="00000500000000000000" pitchFamily="2" charset="0"/>
              </a:rPr>
            </a:br>
            <a:r>
              <a:rPr lang="fr-FR" sz="7200" b="1" dirty="0">
                <a:latin typeface="Gellix" panose="00000500000000000000" pitchFamily="2" charset="0"/>
              </a:rPr>
              <a:t>in MIL</a:t>
            </a:r>
          </a:p>
        </p:txBody>
      </p:sp>
      <p:sp>
        <p:nvSpPr>
          <p:cNvPr id="3" name="Sous-titre 2">
            <a:extLst>
              <a:ext uri="{FF2B5EF4-FFF2-40B4-BE49-F238E27FC236}">
                <a16:creationId xmlns:a16="http://schemas.microsoft.com/office/drawing/2014/main" id="{3BB48AEC-E432-92C1-948C-200077EB86CD}"/>
              </a:ext>
            </a:extLst>
          </p:cNvPr>
          <p:cNvSpPr>
            <a:spLocks noGrp="1"/>
          </p:cNvSpPr>
          <p:nvPr>
            <p:ph type="subTitle" idx="1"/>
          </p:nvPr>
        </p:nvSpPr>
        <p:spPr>
          <a:xfrm>
            <a:off x="832061" y="3839281"/>
            <a:ext cx="10205744" cy="1946141"/>
          </a:xfrm>
        </p:spPr>
        <p:txBody>
          <a:bodyPr>
            <a:normAutofit lnSpcReduction="10000"/>
          </a:bodyPr>
          <a:lstStyle/>
          <a:p>
            <a:r>
              <a:rPr lang="en-US" sz="4000" dirty="0">
                <a:latin typeface="Gellix" panose="00000500000000000000" pitchFamily="2" charset="0"/>
              </a:rPr>
              <a:t>Analysis of professional journalists’ role</a:t>
            </a:r>
          </a:p>
          <a:p>
            <a:r>
              <a:rPr lang="en-US" sz="4000" dirty="0">
                <a:latin typeface="Gellix" panose="00000500000000000000" pitchFamily="2" charset="0"/>
              </a:rPr>
              <a:t>in media and information literacy (MIL)</a:t>
            </a:r>
          </a:p>
          <a:p>
            <a:r>
              <a:rPr lang="en-US" sz="4000" dirty="0">
                <a:latin typeface="Gellix" panose="00000500000000000000" pitchFamily="2" charset="0"/>
              </a:rPr>
              <a:t>in French-speaking Switzerland</a:t>
            </a:r>
          </a:p>
          <a:p>
            <a:endParaRPr lang="fr-FR" dirty="0">
              <a:latin typeface="Gellix" panose="00000500000000000000" pitchFamily="2" charset="0"/>
            </a:endParaRPr>
          </a:p>
        </p:txBody>
      </p:sp>
      <p:sp>
        <p:nvSpPr>
          <p:cNvPr id="6" name="ZoneTexte 5">
            <a:extLst>
              <a:ext uri="{FF2B5EF4-FFF2-40B4-BE49-F238E27FC236}">
                <a16:creationId xmlns:a16="http://schemas.microsoft.com/office/drawing/2014/main" id="{C164B75E-D3F2-0DC2-A8C4-E58AB48F4DFA}"/>
              </a:ext>
            </a:extLst>
          </p:cNvPr>
          <p:cNvSpPr txBox="1"/>
          <p:nvPr/>
        </p:nvSpPr>
        <p:spPr>
          <a:xfrm>
            <a:off x="4749680" y="364027"/>
            <a:ext cx="5950100" cy="707886"/>
          </a:xfrm>
          <a:prstGeom prst="rect">
            <a:avLst/>
          </a:prstGeom>
          <a:noFill/>
        </p:spPr>
        <p:txBody>
          <a:bodyPr wrap="square" rtlCol="0">
            <a:spAutoFit/>
          </a:bodyPr>
          <a:lstStyle/>
          <a:p>
            <a:r>
              <a:rPr lang="fr-FR" sz="2000" dirty="0" err="1">
                <a:latin typeface="Gellix" panose="00000500000000000000" pitchFamily="2" charset="0"/>
              </a:rPr>
              <a:t>Redmil</a:t>
            </a:r>
            <a:r>
              <a:rPr lang="fr-FR" sz="2000" dirty="0">
                <a:latin typeface="Gellix" panose="00000500000000000000" pitchFamily="2" charset="0"/>
              </a:rPr>
              <a:t> 22 - </a:t>
            </a:r>
            <a:r>
              <a:rPr lang="fr-FR" sz="2000" dirty="0" err="1">
                <a:effectLst/>
                <a:latin typeface="Gellix" panose="00000500000000000000" pitchFamily="2" charset="0"/>
                <a:ea typeface="Calibri" panose="020F0502020204030204" pitchFamily="34" charset="0"/>
              </a:rPr>
              <a:t>Parallels</a:t>
            </a:r>
            <a:r>
              <a:rPr lang="fr-FR" sz="2000" dirty="0">
                <a:effectLst/>
                <a:latin typeface="Gellix" panose="00000500000000000000" pitchFamily="2" charset="0"/>
                <a:ea typeface="Calibri" panose="020F0502020204030204" pitchFamily="34" charset="0"/>
              </a:rPr>
              <a:t> workshops 5 :</a:t>
            </a:r>
          </a:p>
          <a:p>
            <a:r>
              <a:rPr lang="fr-FR" sz="2000" dirty="0">
                <a:latin typeface="Gellix" panose="00000500000000000000" pitchFamily="2" charset="0"/>
              </a:rPr>
              <a:t>Qualitative and </a:t>
            </a:r>
            <a:r>
              <a:rPr lang="fr-FR" sz="2000" dirty="0" err="1">
                <a:latin typeface="Gellix" panose="00000500000000000000" pitchFamily="2" charset="0"/>
              </a:rPr>
              <a:t>interpretative</a:t>
            </a:r>
            <a:r>
              <a:rPr lang="fr-FR" sz="2000" dirty="0">
                <a:latin typeface="Gellix" panose="00000500000000000000" pitchFamily="2" charset="0"/>
              </a:rPr>
              <a:t> </a:t>
            </a:r>
            <a:r>
              <a:rPr lang="fr-FR" sz="2000" dirty="0" err="1">
                <a:latin typeface="Gellix" panose="00000500000000000000" pitchFamily="2" charset="0"/>
              </a:rPr>
              <a:t>research</a:t>
            </a:r>
            <a:r>
              <a:rPr lang="fr-FR" sz="2000" dirty="0">
                <a:latin typeface="Gellix" panose="00000500000000000000" pitchFamily="2" charset="0"/>
              </a:rPr>
              <a:t> </a:t>
            </a:r>
            <a:r>
              <a:rPr lang="fr-FR" sz="2000" dirty="0" err="1">
                <a:latin typeface="Gellix" panose="00000500000000000000" pitchFamily="2" charset="0"/>
              </a:rPr>
              <a:t>methods</a:t>
            </a:r>
            <a:endParaRPr lang="fr-FR" sz="2000" dirty="0">
              <a:latin typeface="Gellix" panose="00000500000000000000" pitchFamily="2" charset="0"/>
            </a:endParaRPr>
          </a:p>
        </p:txBody>
      </p:sp>
      <p:pic>
        <p:nvPicPr>
          <p:cNvPr id="9" name="Image 8">
            <a:extLst>
              <a:ext uri="{FF2B5EF4-FFF2-40B4-BE49-F238E27FC236}">
                <a16:creationId xmlns:a16="http://schemas.microsoft.com/office/drawing/2014/main" id="{B4735142-5F67-AEF7-630A-1AB2567B0A65}"/>
              </a:ext>
            </a:extLst>
          </p:cNvPr>
          <p:cNvPicPr>
            <a:picLocks noChangeAspect="1"/>
          </p:cNvPicPr>
          <p:nvPr/>
        </p:nvPicPr>
        <p:blipFill rotWithShape="1">
          <a:blip r:embed="rId2">
            <a:extLst>
              <a:ext uri="{28A0092B-C50C-407E-A947-70E740481C1C}">
                <a14:useLocalDpi xmlns:a14="http://schemas.microsoft.com/office/drawing/2010/main" val="0"/>
              </a:ext>
            </a:extLst>
          </a:blip>
          <a:srcRect l="16170" t="17096" r="13991" b="19716"/>
          <a:stretch/>
        </p:blipFill>
        <p:spPr>
          <a:xfrm>
            <a:off x="853731" y="509516"/>
            <a:ext cx="3278294" cy="2966073"/>
          </a:xfrm>
          <a:prstGeom prst="rect">
            <a:avLst/>
          </a:prstGeom>
        </p:spPr>
      </p:pic>
    </p:spTree>
    <p:extLst>
      <p:ext uri="{BB962C8B-B14F-4D97-AF65-F5344CB8AC3E}">
        <p14:creationId xmlns:p14="http://schemas.microsoft.com/office/powerpoint/2010/main" val="15202005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34EEDF-D425-42FD-37C3-57A4610EA7AF}"/>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Discussion of </a:t>
            </a:r>
            <a:r>
              <a:rPr lang="fr-FR" u="heavy" dirty="0" err="1">
                <a:solidFill>
                  <a:srgbClr val="000000"/>
                </a:solidFill>
                <a:uFill>
                  <a:solidFill>
                    <a:srgbClr val="FAB919"/>
                  </a:solidFill>
                </a:uFill>
                <a:latin typeface="Gellix SemiBold" panose="00000700000000000000" pitchFamily="2" charset="0"/>
              </a:rPr>
              <a:t>methodological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choices</a:t>
            </a:r>
            <a:endParaRPr lang="fr-FR" dirty="0"/>
          </a:p>
        </p:txBody>
      </p:sp>
      <p:sp>
        <p:nvSpPr>
          <p:cNvPr id="3" name="Espace réservé du contenu 2">
            <a:extLst>
              <a:ext uri="{FF2B5EF4-FFF2-40B4-BE49-F238E27FC236}">
                <a16:creationId xmlns:a16="http://schemas.microsoft.com/office/drawing/2014/main" id="{13843982-FC4D-E2C4-C9A1-0FA10DDE7485}"/>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Exploratory interviews with some experts in MIL in French-speaking Switzerland should enable me to better identify the different actors and media involved in this issue, as a prerequisite for initial contacts for the semi-directive interviews, in which the grids are still to be developed.</a:t>
            </a:r>
            <a:endParaRPr lang="en-US" sz="2000" i="1" dirty="0">
              <a:latin typeface="Gellix" panose="00000500000000000000" pitchFamily="2" charset="0"/>
            </a:endParaRPr>
          </a:p>
          <a:p>
            <a:pPr algn="just">
              <a:lnSpc>
                <a:spcPct val="100000"/>
              </a:lnSpc>
            </a:pPr>
            <a:r>
              <a:rPr lang="en-US" sz="2000" i="1" dirty="0">
                <a:latin typeface="Gellix" panose="00000500000000000000" pitchFamily="2" charset="0"/>
              </a:rPr>
              <a:t>In situ </a:t>
            </a:r>
            <a:r>
              <a:rPr lang="en-US" sz="2000" dirty="0">
                <a:latin typeface="Gellix" panose="00000500000000000000" pitchFamily="2" charset="0"/>
              </a:rPr>
              <a:t>observation would allow me to better understand the reality of the challenges of MIL in French-speaking Switzerland. Even if there is an attempt at harmonization with the </a:t>
            </a:r>
            <a:r>
              <a:rPr lang="en-US" sz="2000" dirty="0" err="1">
                <a:latin typeface="Gellix" panose="00000500000000000000" pitchFamily="2" charset="0"/>
              </a:rPr>
              <a:t>Romand</a:t>
            </a:r>
            <a:r>
              <a:rPr lang="en-US" sz="2000" dirty="0">
                <a:latin typeface="Gellix" panose="00000500000000000000" pitchFamily="2" charset="0"/>
              </a:rPr>
              <a:t> study plan (PER) of the CIIP which lists a </a:t>
            </a:r>
            <a:r>
              <a:rPr lang="en-US" sz="2000" b="1" dirty="0">
                <a:latin typeface="Gellix" panose="00000500000000000000" pitchFamily="2" charset="0"/>
              </a:rPr>
              <a:t>series of competences </a:t>
            </a:r>
            <a:r>
              <a:rPr lang="en-US" sz="2000" dirty="0">
                <a:latin typeface="Gellix" panose="00000500000000000000" pitchFamily="2" charset="0"/>
              </a:rPr>
              <a:t>to be developed in digital and media literacy, the federal institutional context creates a </a:t>
            </a:r>
            <a:r>
              <a:rPr lang="en-US" sz="2000" b="1" dirty="0">
                <a:latin typeface="Gellix" panose="00000500000000000000" pitchFamily="2" charset="0"/>
              </a:rPr>
              <a:t>great variety of situations</a:t>
            </a:r>
            <a:r>
              <a:rPr lang="en-US" sz="2000" dirty="0">
                <a:latin typeface="Gellix" panose="00000500000000000000" pitchFamily="2" charset="0"/>
              </a:rPr>
              <a:t> depending on the cantons, corresponding to the </a:t>
            </a:r>
            <a:r>
              <a:rPr lang="en-US" sz="2000" b="1" dirty="0">
                <a:latin typeface="Gellix" panose="00000500000000000000" pitchFamily="2" charset="0"/>
              </a:rPr>
              <a:t>three models of implementation</a:t>
            </a:r>
            <a:r>
              <a:rPr lang="en-US" sz="2000" dirty="0">
                <a:latin typeface="Gellix" panose="00000500000000000000" pitchFamily="2" charset="0"/>
              </a:rPr>
              <a:t> : curricular transversality, unique programs or practical activities (Mariska </a:t>
            </a:r>
            <a:r>
              <a:rPr lang="en-US" sz="2000" dirty="0" err="1">
                <a:latin typeface="Gellix" panose="00000500000000000000" pitchFamily="2" charset="0"/>
              </a:rPr>
              <a:t>Kleemans</a:t>
            </a:r>
            <a:r>
              <a:rPr lang="en-US" sz="2000" dirty="0">
                <a:latin typeface="Gellix" panose="00000500000000000000" pitchFamily="2" charset="0"/>
              </a:rPr>
              <a:t> &amp; </a:t>
            </a:r>
            <a:r>
              <a:rPr lang="en-US" sz="2000" dirty="0" err="1">
                <a:latin typeface="Gellix" panose="00000500000000000000" pitchFamily="2" charset="0"/>
              </a:rPr>
              <a:t>Gonnie</a:t>
            </a:r>
            <a:r>
              <a:rPr lang="en-US" sz="2000" dirty="0">
                <a:latin typeface="Gellix" panose="00000500000000000000" pitchFamily="2" charset="0"/>
              </a:rPr>
              <a:t> </a:t>
            </a:r>
            <a:r>
              <a:rPr lang="en-US" sz="2000" dirty="0" err="1">
                <a:latin typeface="Gellix" panose="00000500000000000000" pitchFamily="2" charset="0"/>
              </a:rPr>
              <a:t>Eggink</a:t>
            </a:r>
            <a:r>
              <a:rPr lang="en-US" sz="2000" dirty="0">
                <a:latin typeface="Gellix" panose="00000500000000000000" pitchFamily="2" charset="0"/>
              </a:rPr>
              <a:t>, 2016). So I don't know yet if I'll make a comparison between the different educational systems or choose one in particular.</a:t>
            </a:r>
          </a:p>
        </p:txBody>
      </p:sp>
    </p:spTree>
    <p:extLst>
      <p:ext uri="{BB962C8B-B14F-4D97-AF65-F5344CB8AC3E}">
        <p14:creationId xmlns:p14="http://schemas.microsoft.com/office/powerpoint/2010/main" val="361927322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8A5164-E7D3-3B85-F768-D4A496CAC798}"/>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Discussion of </a:t>
            </a:r>
            <a:r>
              <a:rPr lang="fr-FR" u="heavy" dirty="0" err="1">
                <a:solidFill>
                  <a:srgbClr val="000000"/>
                </a:solidFill>
                <a:uFill>
                  <a:solidFill>
                    <a:srgbClr val="FAB919"/>
                  </a:solidFill>
                </a:uFill>
                <a:latin typeface="Gellix SemiBold" panose="00000700000000000000" pitchFamily="2" charset="0"/>
              </a:rPr>
              <a:t>methodological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choices</a:t>
            </a:r>
            <a:endParaRPr lang="fr-FR" dirty="0"/>
          </a:p>
        </p:txBody>
      </p:sp>
      <p:sp>
        <p:nvSpPr>
          <p:cNvPr id="3" name="Espace réservé du contenu 2">
            <a:extLst>
              <a:ext uri="{FF2B5EF4-FFF2-40B4-BE49-F238E27FC236}">
                <a16:creationId xmlns:a16="http://schemas.microsoft.com/office/drawing/2014/main" id="{AAB5EE36-3AAE-587C-D5AF-F654BE262970}"/>
              </a:ext>
            </a:extLst>
          </p:cNvPr>
          <p:cNvSpPr>
            <a:spLocks noGrp="1"/>
          </p:cNvSpPr>
          <p:nvPr>
            <p:ph idx="1"/>
          </p:nvPr>
        </p:nvSpPr>
        <p:spPr/>
        <p:txBody>
          <a:bodyPr>
            <a:normAutofit/>
          </a:bodyPr>
          <a:lstStyle/>
          <a:p>
            <a:r>
              <a:rPr lang="en-US" sz="2000" dirty="0">
                <a:latin typeface="Gellix" panose="00000500000000000000" pitchFamily="2" charset="0"/>
              </a:rPr>
              <a:t>At last, the audiences targeted by the MIL devices I will study could be interviewed in focus groups, in order to try to measure the knowledge and/or skills acquired as a result of these educational actions. As Anne suggested to me, I think this method would be more efficient with young people, because it’s a bit hard to have developed answers from them in a interview with open questions.</a:t>
            </a:r>
          </a:p>
          <a:p>
            <a:r>
              <a:rPr lang="en-US" sz="2000" dirty="0">
                <a:latin typeface="Gellix" panose="00000500000000000000" pitchFamily="2" charset="0"/>
              </a:rPr>
              <a:t>In order to articulate the three empirical approaches and make them complementary, I will seek to interview, as a priority, the people participating in the devices I will have observed.</a:t>
            </a:r>
          </a:p>
          <a:p>
            <a:r>
              <a:rPr lang="en-US" sz="2000" dirty="0">
                <a:latin typeface="Gellix" panose="00000500000000000000" pitchFamily="2" charset="0"/>
              </a:rPr>
              <a:t>In order to elaborate the observation grid to collect data before the interviews, I could try to establish categories according to the subjects addressed and the objectives aimed at by both the journalists and teachers, and confront the underlying approaches they envisaged.</a:t>
            </a:r>
            <a:endParaRPr lang="fr-FR" sz="2000" dirty="0">
              <a:latin typeface="Gellix" panose="00000500000000000000" pitchFamily="2" charset="0"/>
            </a:endParaRPr>
          </a:p>
        </p:txBody>
      </p:sp>
    </p:spTree>
    <p:extLst>
      <p:ext uri="{BB962C8B-B14F-4D97-AF65-F5344CB8AC3E}">
        <p14:creationId xmlns:p14="http://schemas.microsoft.com/office/powerpoint/2010/main" val="3785159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D0917-0BFF-1525-3F0F-7C9F917D6330}"/>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Epistemological</a:t>
            </a:r>
            <a:r>
              <a:rPr lang="fr-FR" u="heavy" dirty="0">
                <a:solidFill>
                  <a:srgbClr val="000000"/>
                </a:solidFill>
                <a:uFill>
                  <a:solidFill>
                    <a:srgbClr val="FAB919"/>
                  </a:solidFill>
                </a:uFill>
                <a:latin typeface="Gellix SemiBold" panose="00000700000000000000" pitchFamily="2" charset="0"/>
              </a:rPr>
              <a:t> position</a:t>
            </a:r>
            <a:endParaRPr lang="fr-FR" dirty="0"/>
          </a:p>
        </p:txBody>
      </p:sp>
      <p:sp>
        <p:nvSpPr>
          <p:cNvPr id="3" name="Espace réservé du contenu 2">
            <a:extLst>
              <a:ext uri="{FF2B5EF4-FFF2-40B4-BE49-F238E27FC236}">
                <a16:creationId xmlns:a16="http://schemas.microsoft.com/office/drawing/2014/main" id="{393A5D3F-6A36-1243-A681-31E8C4339AEA}"/>
              </a:ext>
            </a:extLst>
          </p:cNvPr>
          <p:cNvSpPr>
            <a:spLocks noGrp="1"/>
          </p:cNvSpPr>
          <p:nvPr>
            <p:ph idx="1"/>
          </p:nvPr>
        </p:nvSpPr>
        <p:spPr/>
        <p:txBody>
          <a:bodyPr>
            <a:normAutofit/>
          </a:bodyPr>
          <a:lstStyle/>
          <a:p>
            <a:pPr algn="just">
              <a:lnSpc>
                <a:spcPct val="100000"/>
              </a:lnSpc>
            </a:pPr>
            <a:r>
              <a:rPr lang="fr-FR" sz="2000" dirty="0">
                <a:latin typeface="Gellix" panose="00000500000000000000" pitchFamily="2" charset="0"/>
              </a:rPr>
              <a:t>As a former </a:t>
            </a:r>
            <a:r>
              <a:rPr lang="fr-FR" sz="2000" dirty="0" err="1">
                <a:latin typeface="Gellix" panose="00000500000000000000" pitchFamily="2" charset="0"/>
              </a:rPr>
              <a:t>journalist</a:t>
            </a:r>
            <a:r>
              <a:rPr lang="fr-FR" sz="2000" dirty="0">
                <a:latin typeface="Gellix" panose="00000500000000000000" pitchFamily="2" charset="0"/>
              </a:rPr>
              <a:t>, </a:t>
            </a:r>
            <a:r>
              <a:rPr lang="en-US" sz="2000" dirty="0">
                <a:latin typeface="Gellix" panose="00000500000000000000" pitchFamily="2" charset="0"/>
              </a:rPr>
              <a:t>I am aware of the risk of sharing the normative approach which consist in changing learners' perceptions of traditional media in order to enhance the role of the news media in evaluation of information and the exercise of democracy.</a:t>
            </a:r>
          </a:p>
          <a:p>
            <a:pPr algn="just">
              <a:lnSpc>
                <a:spcPct val="100000"/>
              </a:lnSpc>
            </a:pPr>
            <a:r>
              <a:rPr lang="en-US" sz="2000" dirty="0">
                <a:latin typeface="Gellix" panose="00000500000000000000" pitchFamily="2" charset="0"/>
              </a:rPr>
              <a:t>However, I also agree with my research director's position that the traditional media must reinvent their economic model by starting first of all from the information practices of their audiences, and seeking to adapt contents and formats to them.</a:t>
            </a:r>
          </a:p>
          <a:p>
            <a:pPr algn="just">
              <a:lnSpc>
                <a:spcPct val="100000"/>
              </a:lnSpc>
            </a:pPr>
            <a:r>
              <a:rPr lang="en-US" sz="2000" dirty="0">
                <a:latin typeface="Gellix" panose="00000500000000000000" pitchFamily="2" charset="0"/>
              </a:rPr>
              <a:t>As a former French teacher who participated in various MIL devices in secondary schools in France, I am rather inclined to adopt the political approach promoted by Jacques </a:t>
            </a:r>
            <a:r>
              <a:rPr lang="en-US" sz="2000" dirty="0" err="1">
                <a:latin typeface="Gellix" panose="00000500000000000000" pitchFamily="2" charset="0"/>
              </a:rPr>
              <a:t>Gonnet</a:t>
            </a:r>
            <a:r>
              <a:rPr lang="en-US" sz="2000" dirty="0">
                <a:latin typeface="Gellix" panose="00000500000000000000" pitchFamily="2" charset="0"/>
              </a:rPr>
              <a:t> and the </a:t>
            </a:r>
            <a:r>
              <a:rPr lang="en-US" sz="2000" dirty="0" err="1">
                <a:latin typeface="Gellix" panose="00000500000000000000" pitchFamily="2" charset="0"/>
              </a:rPr>
              <a:t>Clemi</a:t>
            </a:r>
            <a:r>
              <a:rPr lang="en-US" sz="2000" dirty="0">
                <a:latin typeface="Gellix" panose="00000500000000000000" pitchFamily="2" charset="0"/>
              </a:rPr>
              <a:t>, according to which it is by producing media themselves that teenagers become aware of the constraints of the profession and of the civic dimension of the plurality of information sources and opinions. But the Swiss </a:t>
            </a:r>
            <a:r>
              <a:rPr lang="en-US" sz="2000" dirty="0" err="1">
                <a:latin typeface="Gellix" panose="00000500000000000000" pitchFamily="2" charset="0"/>
              </a:rPr>
              <a:t>Romand</a:t>
            </a:r>
            <a:r>
              <a:rPr lang="en-US" sz="2000" dirty="0">
                <a:latin typeface="Gellix" panose="00000500000000000000" pitchFamily="2" charset="0"/>
              </a:rPr>
              <a:t> context is different : in the PER, MIL is directly connected to digital literacy, so I think I will rather adopt a “</a:t>
            </a:r>
            <a:r>
              <a:rPr lang="en-US" sz="2000" dirty="0" err="1">
                <a:latin typeface="Gellix" panose="00000500000000000000" pitchFamily="2" charset="0"/>
              </a:rPr>
              <a:t>transliterative</a:t>
            </a:r>
            <a:r>
              <a:rPr lang="en-US" sz="2000" dirty="0">
                <a:latin typeface="Gellix" panose="00000500000000000000" pitchFamily="2" charset="0"/>
              </a:rPr>
              <a:t>” approach in my research.</a:t>
            </a:r>
            <a:endParaRPr lang="fr-FR" sz="2000" dirty="0">
              <a:latin typeface="Gellix" panose="00000500000000000000" pitchFamily="2" charset="0"/>
            </a:endParaRPr>
          </a:p>
        </p:txBody>
      </p:sp>
    </p:spTree>
    <p:extLst>
      <p:ext uri="{BB962C8B-B14F-4D97-AF65-F5344CB8AC3E}">
        <p14:creationId xmlns:p14="http://schemas.microsoft.com/office/powerpoint/2010/main" val="5711778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03F5A8-AE33-170B-0370-304DAE130843}"/>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Digital </a:t>
            </a:r>
            <a:r>
              <a:rPr lang="fr-FR" u="heavy" dirty="0" err="1">
                <a:solidFill>
                  <a:srgbClr val="000000"/>
                </a:solidFill>
                <a:uFill>
                  <a:solidFill>
                    <a:srgbClr val="FAB919"/>
                  </a:solidFill>
                </a:uFill>
                <a:latin typeface="Gellix SemiBold" panose="00000700000000000000" pitchFamily="2" charset="0"/>
              </a:rPr>
              <a:t>literacy</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according</a:t>
            </a:r>
            <a:r>
              <a:rPr lang="fr-FR" u="heavy" dirty="0">
                <a:solidFill>
                  <a:srgbClr val="000000"/>
                </a:solidFill>
                <a:uFill>
                  <a:solidFill>
                    <a:srgbClr val="FAB919"/>
                  </a:solidFill>
                </a:uFill>
                <a:latin typeface="Gellix SemiBold" panose="00000700000000000000" pitchFamily="2" charset="0"/>
              </a:rPr>
              <a:t> to the PER</a:t>
            </a:r>
            <a:endParaRPr lang="fr-FR" dirty="0"/>
          </a:p>
        </p:txBody>
      </p:sp>
      <p:pic>
        <p:nvPicPr>
          <p:cNvPr id="5" name="Espace réservé du contenu 4">
            <a:extLst>
              <a:ext uri="{FF2B5EF4-FFF2-40B4-BE49-F238E27FC236}">
                <a16:creationId xmlns:a16="http://schemas.microsoft.com/office/drawing/2014/main" id="{859ABD2D-2EAB-1387-323A-6EC10526F7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4530" y="1509713"/>
            <a:ext cx="8062940" cy="4983162"/>
          </a:xfrm>
        </p:spPr>
      </p:pic>
    </p:spTree>
    <p:extLst>
      <p:ext uri="{BB962C8B-B14F-4D97-AF65-F5344CB8AC3E}">
        <p14:creationId xmlns:p14="http://schemas.microsoft.com/office/powerpoint/2010/main" val="4135742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7F3631-F435-9C95-2B39-55A4FC94CF6F}"/>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Some</a:t>
            </a:r>
            <a:r>
              <a:rPr lang="fr-FR" u="heavy" dirty="0">
                <a:solidFill>
                  <a:srgbClr val="000000"/>
                </a:solidFill>
                <a:uFill>
                  <a:solidFill>
                    <a:srgbClr val="FAB919"/>
                  </a:solidFill>
                </a:uFill>
                <a:latin typeface="Gellix SemiBold" panose="00000700000000000000" pitchFamily="2" charset="0"/>
              </a:rPr>
              <a:t> questions</a:t>
            </a:r>
            <a:endParaRPr lang="fr-FR" dirty="0"/>
          </a:p>
        </p:txBody>
      </p:sp>
      <p:sp>
        <p:nvSpPr>
          <p:cNvPr id="3" name="Espace réservé du contenu 2">
            <a:extLst>
              <a:ext uri="{FF2B5EF4-FFF2-40B4-BE49-F238E27FC236}">
                <a16:creationId xmlns:a16="http://schemas.microsoft.com/office/drawing/2014/main" id="{763564C7-CC43-DA39-DD0F-23A4EBD5574C}"/>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Is it better to choose a case study or to make a comparison between the different education systems in the cantons of French-speaking Switzerland ?</a:t>
            </a:r>
          </a:p>
          <a:p>
            <a:pPr algn="just">
              <a:lnSpc>
                <a:spcPct val="100000"/>
              </a:lnSpc>
            </a:pPr>
            <a:r>
              <a:rPr lang="en-US" sz="2000" dirty="0">
                <a:latin typeface="Gellix" panose="00000500000000000000" pitchFamily="2" charset="0"/>
              </a:rPr>
              <a:t>How to maintain a distance from its research object when the researcher has already been an actor in this object ?</a:t>
            </a:r>
          </a:p>
          <a:p>
            <a:pPr algn="just">
              <a:lnSpc>
                <a:spcPct val="100000"/>
              </a:lnSpc>
            </a:pPr>
            <a:r>
              <a:rPr lang="en-US" sz="2000" dirty="0">
                <a:latin typeface="Gellix" panose="00000500000000000000" pitchFamily="2" charset="0"/>
              </a:rPr>
              <a:t>How to identify the stakeholders who will be the most useful in the construction of the research object, when there has been very little qualitative work on that issue ?</a:t>
            </a:r>
          </a:p>
          <a:p>
            <a:pPr algn="just">
              <a:lnSpc>
                <a:spcPct val="100000"/>
              </a:lnSpc>
            </a:pPr>
            <a:r>
              <a:rPr lang="en-US" sz="2000" dirty="0">
                <a:latin typeface="Gellix" panose="00000500000000000000" pitchFamily="2" charset="0"/>
              </a:rPr>
              <a:t>How to assess the relevance of the semi-directive interview grids ?</a:t>
            </a:r>
          </a:p>
          <a:p>
            <a:pPr algn="just">
              <a:lnSpc>
                <a:spcPct val="100000"/>
              </a:lnSpc>
            </a:pPr>
            <a:r>
              <a:rPr lang="en-US" sz="2000" dirty="0">
                <a:latin typeface="Gellix" panose="00000500000000000000" pitchFamily="2" charset="0"/>
              </a:rPr>
              <a:t>Is the qualitative method more legit when it is based on a large number of observations and interviews ?</a:t>
            </a:r>
          </a:p>
        </p:txBody>
      </p:sp>
    </p:spTree>
    <p:extLst>
      <p:ext uri="{BB962C8B-B14F-4D97-AF65-F5344CB8AC3E}">
        <p14:creationId xmlns:p14="http://schemas.microsoft.com/office/powerpoint/2010/main" val="1894969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D55A80-24AC-C157-9072-FAF6B65D56E9}"/>
              </a:ext>
            </a:extLst>
          </p:cNvPr>
          <p:cNvSpPr>
            <a:spLocks noGrp="1"/>
          </p:cNvSpPr>
          <p:nvPr>
            <p:ph type="title"/>
          </p:nvPr>
        </p:nvSpPr>
        <p:spPr>
          <a:xfrm>
            <a:off x="4381320" y="91007"/>
            <a:ext cx="3146229" cy="754055"/>
          </a:xfrm>
        </p:spPr>
        <p:txBody>
          <a:bodyPr>
            <a:noAutofit/>
          </a:bodyPr>
          <a:lstStyle/>
          <a:p>
            <a:r>
              <a:rPr lang="fr-FR"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References</a:t>
            </a:r>
            <a:endParaRPr lang="fr-FR" b="1" dirty="0"/>
          </a:p>
        </p:txBody>
      </p:sp>
      <p:sp>
        <p:nvSpPr>
          <p:cNvPr id="3" name="Espace réservé du contenu 2">
            <a:extLst>
              <a:ext uri="{FF2B5EF4-FFF2-40B4-BE49-F238E27FC236}">
                <a16:creationId xmlns:a16="http://schemas.microsoft.com/office/drawing/2014/main" id="{038D0FF9-8387-CA0E-FC8B-5F2BB78800E1}"/>
              </a:ext>
            </a:extLst>
          </p:cNvPr>
          <p:cNvSpPr>
            <a:spLocks noGrp="1"/>
          </p:cNvSpPr>
          <p:nvPr>
            <p:ph idx="1"/>
          </p:nvPr>
        </p:nvSpPr>
        <p:spPr>
          <a:xfrm>
            <a:off x="342358" y="1005407"/>
            <a:ext cx="11544842" cy="5343389"/>
          </a:xfrm>
        </p:spPr>
        <p:txBody>
          <a:bodyPr numCol="2" spcCol="180000">
            <a:noAutofit/>
          </a:bodyPr>
          <a:lstStyle/>
          <a:p>
            <a:pPr marL="0" indent="0" algn="just">
              <a:lnSpc>
                <a:spcPct val="100000"/>
              </a:lnSpc>
              <a:spcBef>
                <a:spcPts val="0"/>
              </a:spcBef>
              <a:buNone/>
            </a:pPr>
            <a:r>
              <a:rPr lang="fr-FR" sz="1100" dirty="0">
                <a:latin typeface="Gellix" panose="00000500000000000000" pitchFamily="2" charset="0"/>
              </a:rPr>
              <a:t>- Howard Saul Becker, </a:t>
            </a:r>
            <a:r>
              <a:rPr lang="fr-FR" sz="1100" i="1" dirty="0">
                <a:latin typeface="Gellix" panose="00000500000000000000" pitchFamily="2" charset="0"/>
              </a:rPr>
              <a:t>Le travail sociologique : Méthode et substance</a:t>
            </a:r>
            <a:r>
              <a:rPr lang="fr-FR" sz="1100" dirty="0">
                <a:latin typeface="Gellix" panose="00000500000000000000" pitchFamily="2" charset="0"/>
              </a:rPr>
              <a:t>,</a:t>
            </a:r>
            <a:r>
              <a:rPr lang="fr-FR" sz="1100" i="1" dirty="0">
                <a:latin typeface="Gellix" panose="00000500000000000000" pitchFamily="2" charset="0"/>
              </a:rPr>
              <a:t> </a:t>
            </a:r>
            <a:r>
              <a:rPr lang="fr-FR" sz="1100" dirty="0" err="1">
                <a:latin typeface="Gellix" panose="00000500000000000000" pitchFamily="2" charset="0"/>
              </a:rPr>
              <a:t>Res</a:t>
            </a:r>
            <a:r>
              <a:rPr lang="fr-FR" sz="1100" dirty="0">
                <a:latin typeface="Gellix" panose="00000500000000000000" pitchFamily="2" charset="0"/>
              </a:rPr>
              <a:t> </a:t>
            </a:r>
            <a:r>
              <a:rPr lang="fr-FR" sz="1100" dirty="0" err="1">
                <a:latin typeface="Gellix" panose="00000500000000000000" pitchFamily="2" charset="0"/>
              </a:rPr>
              <a:t>socialis</a:t>
            </a:r>
            <a:r>
              <a:rPr lang="fr-FR" sz="1100" dirty="0">
                <a:latin typeface="Gellix" panose="00000500000000000000" pitchFamily="2" charset="0"/>
              </a:rPr>
              <a:t> n°26, Academic </a:t>
            </a:r>
            <a:r>
              <a:rPr lang="fr-FR" sz="1100" dirty="0" err="1">
                <a:latin typeface="Gellix" panose="00000500000000000000" pitchFamily="2" charset="0"/>
              </a:rPr>
              <a:t>Press</a:t>
            </a:r>
            <a:r>
              <a:rPr lang="fr-FR" sz="1100" dirty="0">
                <a:latin typeface="Gellix" panose="00000500000000000000" pitchFamily="2" charset="0"/>
              </a:rPr>
              <a:t> Fribourg, Fribourg, 2006. </a:t>
            </a:r>
            <a:endParaRPr lang="fr-FR" sz="1100" dirty="0">
              <a:latin typeface="Gellix" panose="00000500000000000000" pitchFamily="2"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Jael</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Bernath</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Lilian Suter, Gregor Waller, Céline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Külling</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Isabel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Willemse</a:t>
            </a:r>
            <a:r>
              <a:rPr lang="fr-FR" sz="1100" dirty="0">
                <a:latin typeface="Gellix" panose="00000500000000000000" pitchFamily="2" charset="0"/>
                <a:ea typeface="Times New Roman" panose="02020603050405020304" pitchFamily="18" charset="0"/>
                <a:cs typeface="Times New Roman" panose="02020603050405020304" pitchFamily="18" charset="0"/>
              </a:rPr>
              <a:t> &amp;</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Daniel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Süss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JAMES - Jeunes, activités, médias - enquête Suisse », Université des sciences appliquées de Zurich - Département de psychologie appliquée, Zurich, 2020.</a:t>
            </a:r>
          </a:p>
          <a:p>
            <a:pPr marL="0" indent="0" algn="just">
              <a:lnSpc>
                <a:spcPct val="100000"/>
              </a:lnSpc>
              <a:spcBef>
                <a:spcPts val="0"/>
              </a:spcBef>
              <a:buNone/>
            </a:pPr>
            <a:r>
              <a:rPr lang="fr-FR" sz="1100" dirty="0">
                <a:latin typeface="Gellix" panose="00000500000000000000" pitchFamily="2" charset="0"/>
              </a:rPr>
              <a:t>- Nadège </a:t>
            </a:r>
            <a:r>
              <a:rPr lang="fr-FR" sz="1100" dirty="0" err="1">
                <a:latin typeface="Gellix" panose="00000500000000000000" pitchFamily="2" charset="0"/>
              </a:rPr>
              <a:t>Broustau</a:t>
            </a:r>
            <a:r>
              <a:rPr lang="fr-FR" sz="1100" dirty="0">
                <a:latin typeface="Gellix" panose="00000500000000000000" pitchFamily="2" charset="0"/>
              </a:rPr>
              <a:t>, Valérie Jeanne-Perrier, Florence Le Cam &amp; Fabio Henrique Pereira, « L’entretien de recherche avec des journalistes », </a:t>
            </a:r>
            <a:r>
              <a:rPr lang="fr-FR" sz="1100" i="1" dirty="0">
                <a:latin typeface="Gellix" panose="00000500000000000000" pitchFamily="2" charset="0"/>
              </a:rPr>
              <a:t>Sur le journalisme</a:t>
            </a:r>
            <a:r>
              <a:rPr lang="fr-FR" sz="1100" dirty="0">
                <a:latin typeface="Gellix" panose="00000500000000000000" pitchFamily="2" charset="0"/>
              </a:rPr>
              <a:t>, vol.1, n°1, 2012.</a:t>
            </a:r>
          </a:p>
          <a:p>
            <a:pPr marL="0" indent="0" algn="just">
              <a:lnSpc>
                <a:spcPct val="100000"/>
              </a:lnSpc>
              <a:spcBef>
                <a:spcPts val="0"/>
              </a:spcBef>
              <a:buNone/>
            </a:pPr>
            <a:r>
              <a:rPr lang="fr-FR" sz="1100" dirty="0">
                <a:latin typeface="Gellix" panose="00000500000000000000" pitchFamily="2" charset="0"/>
              </a:rPr>
              <a:t>- Nadège </a:t>
            </a:r>
            <a:r>
              <a:rPr lang="fr-FR" sz="1100" dirty="0" err="1">
                <a:latin typeface="Gellix" panose="00000500000000000000" pitchFamily="2" charset="0"/>
              </a:rPr>
              <a:t>Brousteau</a:t>
            </a:r>
            <a:r>
              <a:rPr lang="fr-FR" sz="1100" dirty="0">
                <a:latin typeface="Gellix" panose="00000500000000000000" pitchFamily="2" charset="0"/>
              </a:rPr>
              <a:t> &amp; Florence Le Cam. 2012. « L’entretien de type qualitatif : Réflexions de Jean Poupart sur cette méthode », </a:t>
            </a:r>
            <a:r>
              <a:rPr lang="fr-FR" sz="1100" i="1" dirty="0">
                <a:latin typeface="Gellix" panose="00000500000000000000" pitchFamily="2" charset="0"/>
              </a:rPr>
              <a:t>Sur le journalisme</a:t>
            </a:r>
            <a:r>
              <a:rPr lang="fr-FR" sz="1100" dirty="0">
                <a:latin typeface="Gellix" panose="00000500000000000000" pitchFamily="2" charset="0"/>
              </a:rPr>
              <a:t>, vol.1, n°1, 2012.</a:t>
            </a:r>
          </a:p>
          <a:p>
            <a:pPr marL="0" indent="0" algn="just">
              <a:lnSpc>
                <a:spcPct val="100000"/>
              </a:lnSpc>
              <a:spcBef>
                <a:spcPts val="0"/>
              </a:spcBef>
              <a:buNone/>
            </a:pPr>
            <a:r>
              <a:rPr lang="fr-FR" sz="1100" dirty="0">
                <a:latin typeface="Gellix" panose="00000500000000000000" pitchFamily="2" charset="0"/>
              </a:rPr>
              <a:t>- Maryvonne </a:t>
            </a:r>
            <a:r>
              <a:rPr lang="fr-FR" sz="1100" dirty="0" err="1">
                <a:latin typeface="Gellix" panose="00000500000000000000" pitchFamily="2" charset="0"/>
              </a:rPr>
              <a:t>Charmillot</a:t>
            </a:r>
            <a:r>
              <a:rPr lang="fr-FR" sz="1100" dirty="0">
                <a:latin typeface="Gellix" panose="00000500000000000000" pitchFamily="2" charset="0"/>
              </a:rPr>
              <a:t> &amp; Caroline </a:t>
            </a:r>
            <a:r>
              <a:rPr lang="fr-FR" sz="1100" dirty="0" err="1">
                <a:latin typeface="Gellix" panose="00000500000000000000" pitchFamily="2" charset="0"/>
              </a:rPr>
              <a:t>Dayer</a:t>
            </a:r>
            <a:r>
              <a:rPr lang="fr-FR" sz="1100" dirty="0">
                <a:latin typeface="Gellix" panose="00000500000000000000" pitchFamily="2" charset="0"/>
              </a:rPr>
              <a:t>, « Démarche compréhensive et méthodes qualitatives : clarifications épistémologiques »,</a:t>
            </a:r>
            <a:r>
              <a:rPr lang="fr-FR" sz="1100" i="1" dirty="0">
                <a:latin typeface="Gellix" panose="00000500000000000000" pitchFamily="2" charset="0"/>
              </a:rPr>
              <a:t> Recherches qualitatives</a:t>
            </a:r>
            <a:r>
              <a:rPr lang="fr-FR" sz="1100" dirty="0">
                <a:latin typeface="Gellix" panose="00000500000000000000" pitchFamily="2" charset="0"/>
              </a:rPr>
              <a:t>, hors série n°3, 2007.</a:t>
            </a:r>
            <a:endParaRPr lang="fr-FR" sz="1100" i="1" dirty="0">
              <a:latin typeface="Gellix" panose="00000500000000000000" pitchFamily="2" charset="0"/>
            </a:endParaRPr>
          </a:p>
          <a:p>
            <a:pPr marL="0" indent="0" algn="just">
              <a:lnSpc>
                <a:spcPct val="100000"/>
              </a:lnSpc>
              <a:spcBef>
                <a:spcPts val="0"/>
              </a:spcBef>
              <a:buNone/>
            </a:pPr>
            <a:r>
              <a:rPr lang="fr-FR" sz="1100" dirty="0">
                <a:effectLst/>
                <a:latin typeface="Gellix" panose="00000500000000000000" pitchFamily="2" charset="0"/>
                <a:ea typeface="Calibri" panose="020F0502020204030204" pitchFamily="34" charset="0"/>
                <a:cs typeface="Times New Roman" panose="02020603050405020304" pitchFamily="18" charset="0"/>
              </a:rPr>
              <a:t>- Jean Charron &amp; Loïc Jacob, « Énonciation journalistique et subjectivité : les marqueurs du changement », </a:t>
            </a:r>
            <a:r>
              <a:rPr lang="fr-FR" sz="1100" i="1" dirty="0">
                <a:effectLst/>
                <a:latin typeface="Gellix" panose="00000500000000000000" pitchFamily="2" charset="0"/>
                <a:ea typeface="Calibri" panose="020F0502020204030204" pitchFamily="34" charset="0"/>
                <a:cs typeface="Times New Roman" panose="02020603050405020304" pitchFamily="18" charset="0"/>
              </a:rPr>
              <a:t>Les études de communication publique</a:t>
            </a:r>
            <a:r>
              <a:rPr lang="fr-FR" sz="1100" dirty="0">
                <a:effectLst/>
                <a:latin typeface="Gellix" panose="00000500000000000000" pitchFamily="2" charset="0"/>
                <a:ea typeface="Calibri" panose="020F0502020204030204" pitchFamily="34" charset="0"/>
                <a:cs typeface="Times New Roman" panose="02020603050405020304" pitchFamily="18" charset="0"/>
              </a:rPr>
              <a:t>, cahier n°14, Département d’information et de communication de l’Université Laval, Québec, 1999.</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Emmanuelle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Daviet</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i="1" dirty="0" err="1">
                <a:effectLst/>
                <a:latin typeface="Gellix" panose="00000500000000000000" pitchFamily="2" charset="0"/>
                <a:ea typeface="Times New Roman" panose="02020603050405020304" pitchFamily="18" charset="0"/>
                <a:cs typeface="Times New Roman" panose="02020603050405020304" pitchFamily="18" charset="0"/>
              </a:rPr>
              <a:t>Interclass</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 : éducation aux médias et à la citoyenneté</a:t>
            </a:r>
            <a:r>
              <a:rPr lang="fr-FR" sz="1100" i="1" dirty="0">
                <a:latin typeface="Gellix" panose="00000500000000000000" pitchFamily="2" charset="0"/>
                <a:ea typeface="Times New Roman" panose="02020603050405020304" pitchFamily="18" charset="0"/>
                <a:cs typeface="Times New Roman" panose="02020603050405020304" pitchFamily="18" charset="0"/>
              </a:rPr>
              <a:t>, </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ESF sciences humaines</a:t>
            </a:r>
            <a:r>
              <a:rPr lang="fr-FR" sz="1100" dirty="0">
                <a:latin typeface="Gellix" panose="00000500000000000000" pitchFamily="2" charset="0"/>
                <a:ea typeface="Times New Roman" panose="02020603050405020304" pitchFamily="18" charset="0"/>
                <a:cs typeface="Times New Roman" panose="02020603050405020304" pitchFamily="18" charset="0"/>
              </a:rPr>
              <a:t>, coll.</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Pédagogies, Paris, 2019.</a:t>
            </a:r>
          </a:p>
          <a:p>
            <a:pPr marL="0" indent="0" algn="just">
              <a:lnSpc>
                <a:spcPct val="100000"/>
              </a:lnSpc>
              <a:spcBef>
                <a:spcPts val="0"/>
              </a:spcBef>
              <a:buNone/>
            </a:pPr>
            <a:r>
              <a:rPr lang="fr-FR" sz="1100" dirty="0">
                <a:latin typeface="Gellix" panose="00000500000000000000" pitchFamily="2" charset="0"/>
              </a:rPr>
              <a:t>- Didier Demazière, « L’entretien de recherche et ses conditions de réalisation. Variété des sujets enquêtés et des objets de l’enquête », </a:t>
            </a:r>
            <a:r>
              <a:rPr lang="fr-FR" sz="1100" i="1" dirty="0">
                <a:latin typeface="Gellix" panose="00000500000000000000" pitchFamily="2" charset="0"/>
              </a:rPr>
              <a:t>Sur le journalisme</a:t>
            </a:r>
            <a:r>
              <a:rPr lang="fr-FR" sz="1100" dirty="0">
                <a:latin typeface="Gellix" panose="00000500000000000000" pitchFamily="2" charset="0"/>
              </a:rPr>
              <a:t>, vol.1, n°1, 2012.</a:t>
            </a:r>
          </a:p>
          <a:p>
            <a:pPr marL="0" indent="0" algn="just">
              <a:lnSpc>
                <a:spcPct val="100000"/>
              </a:lnSpc>
              <a:spcBef>
                <a:spcPts val="0"/>
              </a:spcBef>
              <a:buNone/>
            </a:pPr>
            <a:r>
              <a:rPr lang="fr-FR" sz="1100" dirty="0">
                <a:latin typeface="Gellix" panose="00000500000000000000" pitchFamily="2" charset="0"/>
              </a:rPr>
              <a:t>- Isabelle </a:t>
            </a:r>
            <a:r>
              <a:rPr lang="fr-FR" sz="1100" dirty="0" err="1">
                <a:latin typeface="Gellix" panose="00000500000000000000" pitchFamily="2" charset="0"/>
              </a:rPr>
              <a:t>Féroc</a:t>
            </a:r>
            <a:r>
              <a:rPr lang="fr-FR" sz="1100" dirty="0">
                <a:latin typeface="Gellix" panose="00000500000000000000" pitchFamily="2" charset="0"/>
              </a:rPr>
              <a:t> Dumez, Marlène </a:t>
            </a:r>
            <a:r>
              <a:rPr lang="fr-FR" sz="1100" dirty="0" err="1">
                <a:latin typeface="Gellix" panose="00000500000000000000" pitchFamily="2" charset="0"/>
              </a:rPr>
              <a:t>Loicq</a:t>
            </a:r>
            <a:r>
              <a:rPr lang="fr-FR" sz="1100" dirty="0">
                <a:latin typeface="Gellix" panose="00000500000000000000" pitchFamily="2" charset="0"/>
              </a:rPr>
              <a:t> &amp; Aude </a:t>
            </a:r>
            <a:r>
              <a:rPr lang="fr-FR" sz="1100" dirty="0" err="1">
                <a:latin typeface="Gellix" panose="00000500000000000000" pitchFamily="2" charset="0"/>
              </a:rPr>
              <a:t>Seurrat</a:t>
            </a:r>
            <a:r>
              <a:rPr lang="fr-FR" sz="1100" dirty="0">
                <a:latin typeface="Gellix" panose="00000500000000000000" pitchFamily="2" charset="0"/>
              </a:rPr>
              <a:t>, « Dossier en débats : questionner les relations des chercheurs aux acteurs et aux pratiques de l’Éducation aux médias et à l’Information (EMI) », </a:t>
            </a:r>
            <a:r>
              <a:rPr lang="fr-FR" sz="1100" i="1" dirty="0">
                <a:latin typeface="Gellix" panose="00000500000000000000" pitchFamily="2" charset="0"/>
              </a:rPr>
              <a:t>Communication &amp; langages</a:t>
            </a:r>
            <a:r>
              <a:rPr lang="fr-FR" sz="1100" dirty="0">
                <a:latin typeface="Gellix" panose="00000500000000000000" pitchFamily="2" charset="0"/>
              </a:rPr>
              <a:t>, vol.201, n°3, 2019.</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gfs.bern</a:t>
            </a:r>
            <a:r>
              <a:rPr lang="fr-FR" sz="1100" dirty="0">
                <a:latin typeface="Gellix" panose="00000500000000000000" pitchFamily="2" charset="0"/>
                <a:ea typeface="Times New Roman" panose="02020603050405020304" pitchFamily="18" charset="0"/>
                <a:cs typeface="Times New Roman" panose="02020603050405020304" pitchFamily="18" charset="0"/>
              </a:rPr>
              <a:t>,</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Moniteur politique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easyvote</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2017 : Baisse d’intérêt pour l’information et recul de la confiance témoignée - Les jeunes adultes et la politique à l’ère des Fake-News et du paysage médiatique en mutation », Fédération suisse des Parlements des jeunes, Berne, 2018. </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Thomas,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Hanitzsch</a:t>
            </a:r>
            <a:r>
              <a:rPr lang="fr-FR" sz="1100" dirty="0">
                <a:latin typeface="Gellix" panose="00000500000000000000" pitchFamily="2" charset="0"/>
                <a:ea typeface="Times New Roman" panose="02020603050405020304" pitchFamily="18" charset="0"/>
                <a:cs typeface="Times New Roman" panose="02020603050405020304" pitchFamily="18" charset="0"/>
              </a:rPr>
              <a:t> &amp;</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Tim P. Vos, «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Journalistic</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Roles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and the Struggle Over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Institutional</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Identity: The Discursive Constitution of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Journalism</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Communication Theory</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vol.27, n°2, 2017. </a:t>
            </a:r>
            <a:endParaRPr lang="fr-FR" sz="11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Manuel Hermann, Cédric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Stortz</a:t>
            </a:r>
            <a:r>
              <a:rPr lang="fr-FR" sz="1100" dirty="0">
                <a:latin typeface="Gellix" panose="00000500000000000000" pitchFamily="2" charset="0"/>
                <a:ea typeface="Times New Roman" panose="02020603050405020304" pitchFamily="18" charset="0"/>
                <a:cs typeface="Times New Roman" panose="02020603050405020304" pitchFamily="18" charset="0"/>
              </a:rPr>
              <a:t> &amp; </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Célestine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Perissinotto</a:t>
            </a:r>
            <a:r>
              <a:rPr lang="fr-FR" sz="1100" dirty="0">
                <a:latin typeface="Gellix" panose="00000500000000000000" pitchFamily="2" charset="0"/>
                <a:ea typeface="Times New Roman" panose="02020603050405020304" pitchFamily="18" charset="0"/>
                <a:cs typeface="Times New Roman" panose="02020603050405020304" pitchFamily="18" charset="0"/>
              </a:rPr>
              <a:t>,</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Utilisation problématique d’Internet en Suisse : Conclusions et recommandations du groupe d’experts “Cyberaddiction” - Rapport de synthèse 2018-2020 », Groupement romand d’études des addictions, Zurich/Lausanne, 2020. </a:t>
            </a:r>
            <a:endParaRPr lang="fr-FR" sz="11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Martin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Hermida</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EU Kids Online Suisse 2019 - Les enfants et les jeunes suisses sur Internet : risques et opportunités. Extraits des résultats », Haute école pédagogique de Schwyz,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Goldau</a:t>
            </a:r>
            <a:r>
              <a:rPr lang="fr-FR" sz="1100" dirty="0">
                <a:latin typeface="Gellix" panose="00000500000000000000" pitchFamily="2" charset="0"/>
                <a:ea typeface="Times New Roman" panose="02020603050405020304" pitchFamily="18" charset="0"/>
                <a:cs typeface="Times New Roman" panose="02020603050405020304" pitchFamily="18" charset="0"/>
              </a:rPr>
              <a:t>, </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2019. </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Maarit</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Jaakkola</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Journalists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as Media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Educators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Journalistic</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Media Education as Inclusive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Boundary</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Work ». </a:t>
            </a:r>
            <a:r>
              <a:rPr lang="fr-FR" sz="1100" i="1" dirty="0" err="1">
                <a:effectLst/>
                <a:latin typeface="Gellix" panose="00000500000000000000" pitchFamily="2" charset="0"/>
                <a:ea typeface="Times New Roman" panose="02020603050405020304" pitchFamily="18" charset="0"/>
                <a:cs typeface="Times New Roman" panose="02020603050405020304" pitchFamily="18" charset="0"/>
              </a:rPr>
              <a:t>Journalism</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 Practice</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november</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2020.</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Amandine Kervella, Céline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Matuszak</a:t>
            </a:r>
            <a:r>
              <a:rPr lang="fr-FR" sz="1100" dirty="0">
                <a:latin typeface="Gellix" panose="00000500000000000000" pitchFamily="2" charset="0"/>
                <a:ea typeface="Times New Roman" panose="02020603050405020304" pitchFamily="18" charset="0"/>
                <a:cs typeface="Times New Roman" panose="02020603050405020304" pitchFamily="18" charset="0"/>
              </a:rPr>
              <a:t> &amp;</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Béatrice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Micheau</a:t>
            </a:r>
            <a:r>
              <a:rPr lang="fr-FR" sz="1100" dirty="0">
                <a:latin typeface="Gellix" panose="00000500000000000000" pitchFamily="2" charset="0"/>
                <a:ea typeface="Times New Roman" panose="02020603050405020304" pitchFamily="18" charset="0"/>
                <a:cs typeface="Times New Roman" panose="02020603050405020304" pitchFamily="18" charset="0"/>
              </a:rPr>
              <a:t>,</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La place du journaliste dans l’éducation aux médias : témoin, expert ou éducateur ? Regard sur le nouveau dispositif de résidence-mission de journaliste », </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Les Cahiers de la SFSIC</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n</a:t>
            </a:r>
            <a:r>
              <a:rPr lang="fr-FR" sz="1100" baseline="30000" dirty="0">
                <a:effectLst/>
                <a:latin typeface="Gellix" panose="00000500000000000000" pitchFamily="2" charset="0"/>
                <a:ea typeface="Times New Roman" panose="02020603050405020304" pitchFamily="18" charset="0"/>
                <a:cs typeface="Times New Roman" panose="02020603050405020304" pitchFamily="18" charset="0"/>
              </a:rPr>
              <a:t>o</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14, 2017.</a:t>
            </a:r>
          </a:p>
          <a:p>
            <a:pPr marL="0" indent="0" algn="just">
              <a:lnSpc>
                <a:spcPct val="100000"/>
              </a:lnSpc>
              <a:spcBef>
                <a:spcPts val="0"/>
              </a:spcBef>
              <a:buNone/>
            </a:pPr>
            <a:r>
              <a:rPr lang="fr-FR" sz="1100" dirty="0">
                <a:latin typeface="Gellix" panose="00000500000000000000" pitchFamily="2" charset="0"/>
              </a:rPr>
              <a:t>- </a:t>
            </a:r>
            <a:r>
              <a:rPr lang="fr-FR" sz="1100" dirty="0" err="1">
                <a:latin typeface="Gellix" panose="00000500000000000000" pitchFamily="2" charset="0"/>
              </a:rPr>
              <a:t>Mariska</a:t>
            </a:r>
            <a:r>
              <a:rPr lang="fr-FR" sz="1100" dirty="0">
                <a:latin typeface="Gellix" panose="00000500000000000000" pitchFamily="2" charset="0"/>
              </a:rPr>
              <a:t> </a:t>
            </a:r>
            <a:r>
              <a:rPr lang="fr-FR" sz="1100" dirty="0" err="1">
                <a:latin typeface="Gellix" panose="00000500000000000000" pitchFamily="2" charset="0"/>
              </a:rPr>
              <a:t>Kleemans</a:t>
            </a:r>
            <a:r>
              <a:rPr lang="fr-FR" sz="1100" dirty="0">
                <a:latin typeface="Gellix" panose="00000500000000000000" pitchFamily="2" charset="0"/>
              </a:rPr>
              <a:t> &amp; </a:t>
            </a:r>
            <a:r>
              <a:rPr lang="fr-FR" sz="1100" dirty="0" err="1">
                <a:latin typeface="Gellix" panose="00000500000000000000" pitchFamily="2" charset="0"/>
              </a:rPr>
              <a:t>Gonnie</a:t>
            </a:r>
            <a:r>
              <a:rPr lang="fr-FR" sz="1100" dirty="0">
                <a:latin typeface="Gellix" panose="00000500000000000000" pitchFamily="2" charset="0"/>
              </a:rPr>
              <a:t> </a:t>
            </a:r>
            <a:r>
              <a:rPr lang="fr-FR" sz="1100" dirty="0" err="1">
                <a:latin typeface="Gellix" panose="00000500000000000000" pitchFamily="2" charset="0"/>
              </a:rPr>
              <a:t>Eggink</a:t>
            </a:r>
            <a:r>
              <a:rPr lang="fr-FR" sz="1100" dirty="0">
                <a:latin typeface="Gellix" panose="00000500000000000000" pitchFamily="2" charset="0"/>
              </a:rPr>
              <a:t>, « </a:t>
            </a:r>
            <a:r>
              <a:rPr lang="fr-FR" sz="1100" dirty="0" err="1">
                <a:latin typeface="Gellix" panose="00000500000000000000" pitchFamily="2" charset="0"/>
              </a:rPr>
              <a:t>Understanding</a:t>
            </a:r>
            <a:r>
              <a:rPr lang="fr-FR" sz="1100" dirty="0">
                <a:latin typeface="Gellix" panose="00000500000000000000" pitchFamily="2" charset="0"/>
              </a:rPr>
              <a:t> news: The impact of media </a:t>
            </a:r>
            <a:r>
              <a:rPr lang="fr-FR" sz="1100" dirty="0" err="1">
                <a:latin typeface="Gellix" panose="00000500000000000000" pitchFamily="2" charset="0"/>
              </a:rPr>
              <a:t>literacy</a:t>
            </a:r>
            <a:r>
              <a:rPr lang="fr-FR" sz="1100" dirty="0">
                <a:latin typeface="Gellix" panose="00000500000000000000" pitchFamily="2" charset="0"/>
              </a:rPr>
              <a:t> </a:t>
            </a:r>
            <a:r>
              <a:rPr lang="fr-FR" sz="1100" dirty="0" err="1">
                <a:latin typeface="Gellix" panose="00000500000000000000" pitchFamily="2" charset="0"/>
              </a:rPr>
              <a:t>education</a:t>
            </a:r>
            <a:r>
              <a:rPr lang="fr-FR" sz="1100" dirty="0">
                <a:latin typeface="Gellix" panose="00000500000000000000" pitchFamily="2" charset="0"/>
              </a:rPr>
              <a:t> on teenagers’ news </a:t>
            </a:r>
            <a:r>
              <a:rPr lang="fr-FR" sz="1100" dirty="0" err="1">
                <a:latin typeface="Gellix" panose="00000500000000000000" pitchFamily="2" charset="0"/>
              </a:rPr>
              <a:t>literacy</a:t>
            </a:r>
            <a:r>
              <a:rPr lang="fr-FR" sz="1100" dirty="0">
                <a:latin typeface="Gellix" panose="00000500000000000000" pitchFamily="2" charset="0"/>
              </a:rPr>
              <a:t> », </a:t>
            </a:r>
            <a:r>
              <a:rPr lang="fr-FR" sz="1100" i="1" dirty="0" err="1">
                <a:latin typeface="Gellix" panose="00000500000000000000" pitchFamily="2" charset="0"/>
              </a:rPr>
              <a:t>Journalism</a:t>
            </a:r>
            <a:r>
              <a:rPr lang="fr-FR" sz="1100" i="1" dirty="0">
                <a:latin typeface="Gellix" panose="00000500000000000000" pitchFamily="2" charset="0"/>
              </a:rPr>
              <a:t> Education</a:t>
            </a:r>
            <a:r>
              <a:rPr lang="fr-FR" sz="1100" dirty="0">
                <a:latin typeface="Gellix" panose="00000500000000000000" pitchFamily="2" charset="0"/>
              </a:rPr>
              <a:t>, vol.5, n°1, 2016.</a:t>
            </a:r>
            <a:endParaRPr lang="fr-FR" sz="1100" dirty="0">
              <a:effectLst/>
              <a:latin typeface="Gellix" panose="00000500000000000000" pitchFamily="2"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1100" dirty="0">
                <a:latin typeface="Gellix" panose="00000500000000000000" pitchFamily="2" charset="0"/>
              </a:rPr>
              <a:t>- </a:t>
            </a:r>
            <a:r>
              <a:rPr lang="en-US" sz="1100" dirty="0">
                <a:latin typeface="Gellix" panose="00000500000000000000" pitchFamily="2" charset="0"/>
              </a:rPr>
              <a:t>Kate Morris &amp; Frances Yeoman, « Teaching Future Journalists the News: The Role of Journalism Educators in the News Literacy Movement », </a:t>
            </a:r>
            <a:r>
              <a:rPr lang="en-US" sz="1100" i="1" dirty="0">
                <a:latin typeface="Gellix" panose="00000500000000000000" pitchFamily="2" charset="0"/>
              </a:rPr>
              <a:t>Journalism Practice</a:t>
            </a:r>
            <a:r>
              <a:rPr lang="en-US" sz="1100" dirty="0">
                <a:latin typeface="Gellix" panose="00000500000000000000" pitchFamily="2" charset="0"/>
              </a:rPr>
              <a:t>, </a:t>
            </a:r>
            <a:r>
              <a:rPr lang="en-US" sz="1100" dirty="0" err="1">
                <a:latin typeface="Gellix" panose="00000500000000000000" pitchFamily="2" charset="0"/>
              </a:rPr>
              <a:t>october</a:t>
            </a:r>
            <a:r>
              <a:rPr lang="en-US" sz="1100" dirty="0">
                <a:latin typeface="Gellix" panose="00000500000000000000" pitchFamily="2" charset="0"/>
              </a:rPr>
              <a:t> 2021.</a:t>
            </a:r>
            <a:endParaRPr lang="fr-FR" sz="1100" dirty="0">
              <a:latin typeface="Gellix" panose="00000500000000000000" pitchFamily="2" charset="0"/>
              <a:cs typeface="Times New Roman" panose="02020603050405020304" pitchFamily="18" charset="0"/>
            </a:endParaRPr>
          </a:p>
          <a:p>
            <a:pPr marL="0" indent="0" algn="just">
              <a:lnSpc>
                <a:spcPct val="100000"/>
              </a:lnSpc>
              <a:spcBef>
                <a:spcPts val="0"/>
              </a:spcBef>
              <a:buNone/>
            </a:pPr>
            <a:r>
              <a:rPr lang="fr-FR" sz="1100" dirty="0">
                <a:latin typeface="Gellix" panose="00000500000000000000" pitchFamily="2" charset="0"/>
              </a:rPr>
              <a:t>- </a:t>
            </a:r>
            <a:r>
              <a:rPr lang="fr-FR" sz="1100" dirty="0" err="1">
                <a:latin typeface="Gellix" panose="00000500000000000000" pitchFamily="2" charset="0"/>
              </a:rPr>
              <a:t>Iryna</a:t>
            </a:r>
            <a:r>
              <a:rPr lang="fr-FR" sz="1100" dirty="0">
                <a:latin typeface="Gellix" panose="00000500000000000000" pitchFamily="2" charset="0"/>
              </a:rPr>
              <a:t> </a:t>
            </a:r>
            <a:r>
              <a:rPr lang="fr-FR" sz="1100" dirty="0" err="1">
                <a:latin typeface="Gellix" panose="00000500000000000000" pitchFamily="2" charset="0"/>
              </a:rPr>
              <a:t>Negreyeva</a:t>
            </a:r>
            <a:r>
              <a:rPr lang="fr-FR" sz="1100" dirty="0">
                <a:latin typeface="Gellix" panose="00000500000000000000" pitchFamily="2" charset="0"/>
              </a:rPr>
              <a:t> &amp; </a:t>
            </a:r>
            <a:r>
              <a:rPr lang="fr-FR" sz="1100" dirty="0" err="1">
                <a:latin typeface="Gellix" panose="00000500000000000000" pitchFamily="2" charset="0"/>
              </a:rPr>
              <a:t>Revati</a:t>
            </a:r>
            <a:r>
              <a:rPr lang="fr-FR" sz="1100" dirty="0">
                <a:latin typeface="Gellix" panose="00000500000000000000" pitchFamily="2" charset="0"/>
              </a:rPr>
              <a:t> Prasad, « </a:t>
            </a:r>
            <a:r>
              <a:rPr lang="fr-FR" sz="1100" dirty="0" err="1">
                <a:latin typeface="Gellix" panose="00000500000000000000" pitchFamily="2" charset="0"/>
              </a:rPr>
              <a:t>Developing</a:t>
            </a:r>
            <a:r>
              <a:rPr lang="fr-FR" sz="1100" dirty="0">
                <a:latin typeface="Gellix" panose="00000500000000000000" pitchFamily="2" charset="0"/>
              </a:rPr>
              <a:t> Media </a:t>
            </a:r>
            <a:r>
              <a:rPr lang="fr-FR" sz="1100" dirty="0" err="1">
                <a:latin typeface="Gellix" panose="00000500000000000000" pitchFamily="2" charset="0"/>
              </a:rPr>
              <a:t>Literacy</a:t>
            </a:r>
            <a:r>
              <a:rPr lang="fr-FR" sz="1100" dirty="0">
                <a:latin typeface="Gellix" panose="00000500000000000000" pitchFamily="2" charset="0"/>
              </a:rPr>
              <a:t> by </a:t>
            </a:r>
            <a:r>
              <a:rPr lang="fr-FR" sz="1100" dirty="0" err="1">
                <a:latin typeface="Gellix" panose="00000500000000000000" pitchFamily="2" charset="0"/>
              </a:rPr>
              <a:t>Teaching</a:t>
            </a:r>
            <a:r>
              <a:rPr lang="fr-FR" sz="1100" dirty="0">
                <a:latin typeface="Gellix" panose="00000500000000000000" pitchFamily="2" charset="0"/>
              </a:rPr>
              <a:t> </a:t>
            </a:r>
            <a:r>
              <a:rPr lang="fr-FR" sz="1100" dirty="0" err="1">
                <a:latin typeface="Gellix" panose="00000500000000000000" pitchFamily="2" charset="0"/>
              </a:rPr>
              <a:t>Citizens</a:t>
            </a:r>
            <a:r>
              <a:rPr lang="fr-FR" sz="1100" dirty="0">
                <a:latin typeface="Gellix" panose="00000500000000000000" pitchFamily="2" charset="0"/>
              </a:rPr>
              <a:t> the Standards of Professional </a:t>
            </a:r>
            <a:r>
              <a:rPr lang="fr-FR" sz="1100" dirty="0" err="1">
                <a:latin typeface="Gellix" panose="00000500000000000000" pitchFamily="2" charset="0"/>
              </a:rPr>
              <a:t>Journalism</a:t>
            </a:r>
            <a:r>
              <a:rPr lang="fr-FR" sz="1100" dirty="0">
                <a:latin typeface="Gellix" panose="00000500000000000000" pitchFamily="2" charset="0"/>
              </a:rPr>
              <a:t> », </a:t>
            </a:r>
            <a:r>
              <a:rPr lang="fr-FR" sz="1100" i="1" dirty="0">
                <a:latin typeface="Gellix" panose="00000500000000000000" pitchFamily="2" charset="0"/>
              </a:rPr>
              <a:t>Journal of </a:t>
            </a:r>
            <a:r>
              <a:rPr lang="fr-FR" sz="1100" i="1" dirty="0" err="1">
                <a:latin typeface="Gellix" panose="00000500000000000000" pitchFamily="2" charset="0"/>
              </a:rPr>
              <a:t>Applied</a:t>
            </a:r>
            <a:r>
              <a:rPr lang="fr-FR" sz="1100" i="1" dirty="0">
                <a:latin typeface="Gellix" panose="00000500000000000000" pitchFamily="2" charset="0"/>
              </a:rPr>
              <a:t> </a:t>
            </a:r>
            <a:r>
              <a:rPr lang="fr-FR" sz="1100" i="1" dirty="0" err="1">
                <a:latin typeface="Gellix" panose="00000500000000000000" pitchFamily="2" charset="0"/>
              </a:rPr>
              <a:t>Journalism</a:t>
            </a:r>
            <a:r>
              <a:rPr lang="fr-FR" sz="1100" i="1" dirty="0">
                <a:latin typeface="Gellix" panose="00000500000000000000" pitchFamily="2" charset="0"/>
              </a:rPr>
              <a:t> &amp; Media </a:t>
            </a:r>
            <a:r>
              <a:rPr lang="fr-FR" sz="1100" i="1" dirty="0" err="1">
                <a:latin typeface="Gellix" panose="00000500000000000000" pitchFamily="2" charset="0"/>
              </a:rPr>
              <a:t>Studies</a:t>
            </a:r>
            <a:r>
              <a:rPr lang="fr-FR" sz="1100" dirty="0">
                <a:latin typeface="Gellix" panose="00000500000000000000" pitchFamily="2" charset="0"/>
              </a:rPr>
              <a:t>, vol.1, n°1, </a:t>
            </a:r>
            <a:r>
              <a:rPr lang="fr-FR" sz="1100" dirty="0" err="1">
                <a:latin typeface="Gellix" panose="00000500000000000000" pitchFamily="2" charset="0"/>
              </a:rPr>
              <a:t>march</a:t>
            </a:r>
            <a:r>
              <a:rPr lang="fr-FR" sz="1100" dirty="0">
                <a:latin typeface="Gellix" panose="00000500000000000000" pitchFamily="2" charset="0"/>
              </a:rPr>
              <a:t> 2012.</a:t>
            </a:r>
            <a:endParaRPr lang="fr-FR" sz="1100" dirty="0">
              <a:effectLst/>
              <a:latin typeface="Gellix" panose="00000500000000000000" pitchFamily="2"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Nicolas Pélissier, « La plume dans la toile : l’identité des journalistes à l’épreuve des réseaux numériques », </a:t>
            </a:r>
            <a:r>
              <a:rPr lang="fr-FR" sz="1100" i="1" dirty="0" err="1">
                <a:effectLst/>
                <a:latin typeface="Gellix" panose="00000500000000000000" pitchFamily="2" charset="0"/>
                <a:ea typeface="Times New Roman" panose="02020603050405020304" pitchFamily="18" charset="0"/>
                <a:cs typeface="Times New Roman" panose="02020603050405020304" pitchFamily="18" charset="0"/>
              </a:rPr>
              <a:t>MédiaMorphoses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n</a:t>
            </a:r>
            <a:r>
              <a:rPr lang="fr-FR" sz="1100" baseline="30000" dirty="0">
                <a:effectLst/>
                <a:latin typeface="Gellix" panose="00000500000000000000" pitchFamily="2" charset="0"/>
                <a:ea typeface="Times New Roman" panose="02020603050405020304" pitchFamily="18" charset="0"/>
                <a:cs typeface="Times New Roman" panose="02020603050405020304" pitchFamily="18" charset="0"/>
              </a:rPr>
              <a:t>o</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4, 2002.</a:t>
            </a:r>
          </a:p>
          <a:p>
            <a:pPr marL="0" indent="0" algn="just">
              <a:lnSpc>
                <a:spcPct val="100000"/>
              </a:lnSpc>
              <a:spcBef>
                <a:spcPts val="0"/>
              </a:spcBef>
              <a:buNone/>
            </a:pPr>
            <a:r>
              <a:rPr lang="fr-FR" sz="1100" dirty="0">
                <a:latin typeface="Gellix" panose="00000500000000000000" pitchFamily="2" charset="0"/>
              </a:rPr>
              <a:t>- Laurent Petit, </a:t>
            </a:r>
            <a:r>
              <a:rPr lang="fr-FR" sz="1100" dirty="0" err="1">
                <a:latin typeface="Gellix" panose="00000500000000000000" pitchFamily="2" charset="0"/>
              </a:rPr>
              <a:t>Melina</a:t>
            </a:r>
            <a:r>
              <a:rPr lang="fr-FR" sz="1100" dirty="0">
                <a:latin typeface="Gellix" panose="00000500000000000000" pitchFamily="2" charset="0"/>
              </a:rPr>
              <a:t> Solari </a:t>
            </a:r>
            <a:r>
              <a:rPr lang="fr-FR" sz="1100" dirty="0" err="1">
                <a:latin typeface="Gellix" panose="00000500000000000000" pitchFamily="2" charset="0"/>
              </a:rPr>
              <a:t>Landa</a:t>
            </a:r>
            <a:r>
              <a:rPr lang="fr-FR" sz="1100" dirty="0">
                <a:latin typeface="Gellix" panose="00000500000000000000" pitchFamily="2" charset="0"/>
              </a:rPr>
              <a:t>, Nathalie </a:t>
            </a:r>
            <a:r>
              <a:rPr lang="fr-FR" sz="1100" dirty="0" err="1">
                <a:latin typeface="Gellix" panose="00000500000000000000" pitchFamily="2" charset="0"/>
              </a:rPr>
              <a:t>Walczak</a:t>
            </a:r>
            <a:r>
              <a:rPr lang="fr-FR" sz="1100" dirty="0">
                <a:latin typeface="Gellix" panose="00000500000000000000" pitchFamily="2" charset="0"/>
              </a:rPr>
              <a:t> &amp; Mathieu Bégin, « Chercheurs et acteurs de l’EMI : tous dans le même bateau ? », </a:t>
            </a:r>
            <a:r>
              <a:rPr lang="fr-FR" sz="1100" i="1" dirty="0">
                <a:latin typeface="Gellix" panose="00000500000000000000" pitchFamily="2" charset="0"/>
              </a:rPr>
              <a:t>Communication &amp; langages</a:t>
            </a:r>
            <a:r>
              <a:rPr lang="fr-FR" sz="1100" dirty="0">
                <a:latin typeface="Gellix" panose="00000500000000000000" pitchFamily="2" charset="0"/>
              </a:rPr>
              <a:t>,</a:t>
            </a:r>
            <a:r>
              <a:rPr lang="fr-FR" sz="1100" i="1" dirty="0">
                <a:latin typeface="Gellix" panose="00000500000000000000" pitchFamily="2" charset="0"/>
              </a:rPr>
              <a:t> </a:t>
            </a:r>
            <a:r>
              <a:rPr lang="fr-FR" sz="1100" dirty="0">
                <a:latin typeface="Gellix" panose="00000500000000000000" pitchFamily="2" charset="0"/>
              </a:rPr>
              <a:t>vol.201, n°3, 2019.</a:t>
            </a:r>
            <a:endParaRPr lang="fr-FR" sz="1100" dirty="0">
              <a:effectLst/>
              <a:latin typeface="Gellix" panose="00000500000000000000" pitchFamily="2"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France Renucci, « Enseignants, journalistes : droits et devoirs », </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Médium</a:t>
            </a:r>
            <a:r>
              <a:rPr lang="fr-FR" sz="1100" dirty="0">
                <a:latin typeface="Gellix" panose="00000500000000000000" pitchFamily="2" charset="0"/>
                <a:ea typeface="Times New Roman" panose="02020603050405020304" pitchFamily="18" charset="0"/>
                <a:cs typeface="Times New Roman" panose="02020603050405020304" pitchFamily="18" charset="0"/>
              </a:rPr>
              <a:t>, vol.</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5, n°4, 2005. </a:t>
            </a:r>
            <a:endParaRPr lang="fr-FR" sz="11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Pia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Schoch</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Gregor Waller, Paulina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Domdey</a:t>
            </a:r>
            <a:r>
              <a:rPr lang="fr-FR" sz="1100" dirty="0">
                <a:latin typeface="Gellix" panose="00000500000000000000" pitchFamily="2" charset="0"/>
                <a:ea typeface="Times New Roman" panose="02020603050405020304" pitchFamily="18" charset="0"/>
                <a:cs typeface="Times New Roman" panose="02020603050405020304" pitchFamily="18" charset="0"/>
              </a:rPr>
              <a:t> &amp;</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Daniel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Süss</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ADELE - Activités, Digitales, Education, Loisirs, Enfants - Les médias numériques au sein des familles avec enfants âgés de 4 à 7 ans », Haute école des sciences appliquées de Zurich - Département de psychologie appliquée, Zurich, 2018.</a:t>
            </a:r>
          </a:p>
          <a:p>
            <a:pPr marL="0" indent="0" algn="just">
              <a:lnSpc>
                <a:spcPct val="100000"/>
              </a:lnSpc>
              <a:spcBef>
                <a:spcPts val="0"/>
              </a:spcBef>
              <a:buNone/>
            </a:pPr>
            <a:r>
              <a:rPr lang="fr-FR" sz="1100" dirty="0">
                <a:effectLst/>
                <a:latin typeface="Gellix" panose="00000500000000000000" pitchFamily="2" charset="0"/>
                <a:ea typeface="Times New Roman" panose="02020603050405020304" pitchFamily="18" charset="0"/>
                <a:cs typeface="Times New Roman" panose="02020603050405020304" pitchFamily="18" charset="0"/>
              </a:rPr>
              <a:t>- Jean-François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Tétu</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 Du “public </a:t>
            </a:r>
            <a:r>
              <a:rPr lang="fr-FR" sz="1100" dirty="0" err="1">
                <a:effectLst/>
                <a:latin typeface="Gellix" panose="00000500000000000000" pitchFamily="2" charset="0"/>
                <a:ea typeface="Times New Roman" panose="02020603050405020304" pitchFamily="18" charset="0"/>
                <a:cs typeface="Times New Roman" panose="02020603050405020304" pitchFamily="18" charset="0"/>
              </a:rPr>
              <a:t>journalism</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au “journalisme citoyen” », </a:t>
            </a:r>
            <a:r>
              <a:rPr lang="fr-FR" sz="1100" i="1" dirty="0">
                <a:effectLst/>
                <a:latin typeface="Gellix" panose="00000500000000000000" pitchFamily="2" charset="0"/>
                <a:ea typeface="Times New Roman" panose="02020603050405020304" pitchFamily="18" charset="0"/>
                <a:cs typeface="Times New Roman" panose="02020603050405020304" pitchFamily="18" charset="0"/>
              </a:rPr>
              <a:t>Questions de communication</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n</a:t>
            </a:r>
            <a:r>
              <a:rPr lang="fr-FR" sz="1100" baseline="30000" dirty="0">
                <a:effectLst/>
                <a:latin typeface="Gellix" panose="00000500000000000000" pitchFamily="2" charset="0"/>
                <a:ea typeface="Times New Roman" panose="02020603050405020304" pitchFamily="18" charset="0"/>
                <a:cs typeface="Times New Roman" panose="02020603050405020304" pitchFamily="18" charset="0"/>
              </a:rPr>
              <a:t>o</a:t>
            </a:r>
            <a:r>
              <a:rPr lang="fr-FR" sz="1100" dirty="0">
                <a:effectLst/>
                <a:latin typeface="Gellix" panose="00000500000000000000" pitchFamily="2" charset="0"/>
                <a:ea typeface="Times New Roman" panose="02020603050405020304" pitchFamily="18" charset="0"/>
                <a:cs typeface="Times New Roman" panose="02020603050405020304" pitchFamily="18" charset="0"/>
              </a:rPr>
              <a:t> 13, juillet 2008.</a:t>
            </a:r>
          </a:p>
        </p:txBody>
      </p:sp>
    </p:spTree>
    <p:extLst>
      <p:ext uri="{BB962C8B-B14F-4D97-AF65-F5344CB8AC3E}">
        <p14:creationId xmlns:p14="http://schemas.microsoft.com/office/powerpoint/2010/main" val="64527709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915F2-F1EA-243A-7945-699549253040}"/>
              </a:ext>
            </a:extLst>
          </p:cNvPr>
          <p:cNvSpPr>
            <a:spLocks noGrp="1"/>
          </p:cNvSpPr>
          <p:nvPr>
            <p:ph type="title"/>
          </p:nvPr>
        </p:nvSpPr>
        <p:spPr>
          <a:xfrm>
            <a:off x="838200" y="365125"/>
            <a:ext cx="10515600" cy="965305"/>
          </a:xfrm>
        </p:spPr>
        <p:txBody>
          <a:bodyPr/>
          <a:lstStyle/>
          <a:p>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To </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introduce</a:t>
            </a:r>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 </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myself</a:t>
            </a:r>
            <a:endParaRPr lang="fr-FR" b="1" dirty="0">
              <a:latin typeface="Gellix" panose="00000500000000000000" pitchFamily="2" charset="0"/>
            </a:endParaRPr>
          </a:p>
        </p:txBody>
      </p:sp>
      <p:sp>
        <p:nvSpPr>
          <p:cNvPr id="3" name="Espace réservé du contenu 2">
            <a:extLst>
              <a:ext uri="{FF2B5EF4-FFF2-40B4-BE49-F238E27FC236}">
                <a16:creationId xmlns:a16="http://schemas.microsoft.com/office/drawing/2014/main" id="{36516AAD-5296-AA22-F327-01BC890CE25D}"/>
              </a:ext>
            </a:extLst>
          </p:cNvPr>
          <p:cNvSpPr>
            <a:spLocks noGrp="1"/>
          </p:cNvSpPr>
          <p:nvPr>
            <p:ph idx="1"/>
          </p:nvPr>
        </p:nvSpPr>
        <p:spPr>
          <a:xfrm>
            <a:off x="838200" y="1464753"/>
            <a:ext cx="10515600" cy="4992384"/>
          </a:xfrm>
        </p:spPr>
        <p:txBody>
          <a:bodyPr>
            <a:noAutofit/>
          </a:bodyPr>
          <a:lstStyle/>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Julien Perrot, PhD assistant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Academy</a:t>
            </a:r>
            <a:r>
              <a:rPr lang="fr-FR" sz="2000" dirty="0">
                <a:effectLst/>
                <a:latin typeface="Gellix" panose="00000500000000000000" pitchFamily="2" charset="0"/>
                <a:ea typeface="Calibri" panose="020F0502020204030204" pitchFamily="34" charset="0"/>
                <a:cs typeface="Times New Roman" panose="02020603050405020304" pitchFamily="18" charset="0"/>
              </a:rPr>
              <a:t> of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Journalism</a:t>
            </a:r>
            <a:r>
              <a:rPr lang="fr-FR" sz="2000" dirty="0">
                <a:effectLst/>
                <a:latin typeface="Gellix" panose="00000500000000000000" pitchFamily="2" charset="0"/>
                <a:ea typeface="Calibri" panose="020F0502020204030204" pitchFamily="34" charset="0"/>
                <a:cs typeface="Times New Roman" panose="02020603050405020304" pitchFamily="18" charset="0"/>
              </a:rPr>
              <a:t> and Media,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2000" dirty="0">
                <a:effectLst/>
                <a:latin typeface="Gellix" panose="00000500000000000000" pitchFamily="2" charset="0"/>
                <a:ea typeface="Calibri" panose="020F0502020204030204" pitchFamily="34" charset="0"/>
                <a:cs typeface="Times New Roman" panose="02020603050405020304" pitchFamily="18" charset="0"/>
              </a:rPr>
              <a:t> of Neuchâtel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Switzerland</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Within</a:t>
            </a:r>
            <a:r>
              <a:rPr lang="fr-FR" sz="2000" dirty="0">
                <a:latin typeface="Gellix" panose="00000500000000000000" pitchFamily="2" charset="0"/>
                <a:ea typeface="Calibri" panose="020F0502020204030204" pitchFamily="34" charset="0"/>
                <a:cs typeface="Times New Roman" panose="02020603050405020304" pitchFamily="18" charset="0"/>
              </a:rPr>
              <a:t> the chair of Digital </a:t>
            </a:r>
            <a:r>
              <a:rPr lang="fr-FR" sz="2000" dirty="0" err="1">
                <a:latin typeface="Gellix" panose="00000500000000000000" pitchFamily="2" charset="0"/>
                <a:ea typeface="Calibri" panose="020F0502020204030204" pitchFamily="34" charset="0"/>
                <a:cs typeface="Times New Roman" panose="02020603050405020304" pitchFamily="18" charset="0"/>
              </a:rPr>
              <a:t>Journalism</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my</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work</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is</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under</a:t>
            </a:r>
            <a:r>
              <a:rPr lang="fr-FR" sz="2000" dirty="0">
                <a:latin typeface="Gellix" panose="00000500000000000000" pitchFamily="2" charset="0"/>
                <a:ea typeface="Calibri" panose="020F0502020204030204" pitchFamily="34" charset="0"/>
                <a:cs typeface="Times New Roman" panose="02020603050405020304" pitchFamily="18" charset="0"/>
              </a:rPr>
              <a:t> the supervision of prof. Nathalie </a:t>
            </a:r>
            <a:r>
              <a:rPr lang="fr-FR" sz="2000" dirty="0" err="1">
                <a:latin typeface="Gellix" panose="00000500000000000000" pitchFamily="2" charset="0"/>
                <a:ea typeface="Calibri" panose="020F0502020204030204" pitchFamily="34" charset="0"/>
                <a:cs typeface="Times New Roman" panose="02020603050405020304" pitchFamily="18" charset="0"/>
              </a:rPr>
              <a:t>Pignard-Cheynel</a:t>
            </a:r>
            <a:r>
              <a:rPr lang="fr-FR" sz="2000" dirty="0">
                <a:latin typeface="Gellix" panose="00000500000000000000" pitchFamily="2" charset="0"/>
                <a:ea typeface="Calibri" panose="020F0502020204030204" pitchFamily="34" charset="0"/>
                <a:cs typeface="Times New Roman" panose="02020603050405020304" pitchFamily="18" charset="0"/>
              </a:rPr>
              <a:t>.</a:t>
            </a:r>
            <a:endParaRPr lang="fr-FR" sz="2000" dirty="0">
              <a:effectLst/>
              <a:latin typeface="Gellix" panose="00000500000000000000" pitchFamily="2" charset="0"/>
              <a:ea typeface="Calibri" panose="020F0502020204030204" pitchFamily="34" charset="0"/>
              <a:cs typeface="Times New Roman" panose="02020603050405020304" pitchFamily="18" charset="0"/>
            </a:endParaRP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I’m</a:t>
            </a:r>
            <a:r>
              <a:rPr lang="fr-FR" sz="2000" dirty="0">
                <a:latin typeface="Gellix" panose="00000500000000000000" pitchFamily="2" charset="0"/>
                <a:ea typeface="Calibri" panose="020F0502020204030204" pitchFamily="34" charset="0"/>
                <a:cs typeface="Times New Roman" panose="02020603050405020304" pitchFamily="18" charset="0"/>
              </a:rPr>
              <a:t> a f</a:t>
            </a:r>
            <a:r>
              <a:rPr lang="fr-FR" sz="2000" dirty="0">
                <a:effectLst/>
                <a:latin typeface="Gellix" panose="00000500000000000000" pitchFamily="2" charset="0"/>
                <a:ea typeface="Calibri" panose="020F0502020204030204" pitchFamily="34" charset="0"/>
                <a:cs typeface="Times New Roman" panose="02020603050405020304" pitchFamily="18" charset="0"/>
              </a:rPr>
              <a:t>ormer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journalist</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written</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2000" dirty="0">
                <a:effectLst/>
                <a:latin typeface="Gellix" panose="00000500000000000000" pitchFamily="2" charset="0"/>
                <a:ea typeface="Calibri" panose="020F0502020204030204" pitchFamily="34" charset="0"/>
                <a:cs typeface="Times New Roman" panose="02020603050405020304" pitchFamily="18" charset="0"/>
              </a:rPr>
              <a:t> for 10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and French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teacher</a:t>
            </a:r>
            <a:r>
              <a:rPr lang="fr-FR" sz="2000" dirty="0">
                <a:effectLst/>
                <a:latin typeface="Gellix" panose="00000500000000000000" pitchFamily="2" charset="0"/>
                <a:ea typeface="Calibri" panose="020F0502020204030204" pitchFamily="34" charset="0"/>
                <a:cs typeface="Times New Roman" panose="02020603050405020304" pitchFamily="18" charset="0"/>
              </a:rPr>
              <a:t> for 3 ½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in France (and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its</a:t>
            </a:r>
            <a:r>
              <a:rPr lang="fr-FR" sz="2000" dirty="0">
                <a:effectLst/>
                <a:latin typeface="Gellix" panose="00000500000000000000" pitchFamily="2" charset="0"/>
                <a:ea typeface="Calibri" panose="020F0502020204030204" pitchFamily="34" charset="0"/>
                <a:cs typeface="Times New Roman" panose="02020603050405020304" pitchFamily="18" charset="0"/>
              </a:rPr>
              <a:t> Overseas).</a:t>
            </a:r>
          </a:p>
          <a:p>
            <a:pPr algn="just">
              <a:lnSpc>
                <a:spcPct val="100000"/>
              </a:lnSpc>
              <a:spcAft>
                <a:spcPts val="800"/>
              </a:spcAft>
            </a:pPr>
            <a:r>
              <a:rPr lang="fr-FR" sz="2000" dirty="0" err="1">
                <a:effectLst/>
                <a:latin typeface="Gellix" panose="00000500000000000000" pitchFamily="2" charset="0"/>
                <a:ea typeface="Calibri" panose="020F0502020204030204" pitchFamily="34" charset="0"/>
                <a:cs typeface="Times New Roman" panose="02020603050405020304" pitchFamily="18" charset="0"/>
              </a:rPr>
              <a:t>I’ve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started</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this</a:t>
            </a:r>
            <a:r>
              <a:rPr lang="fr-FR" sz="2000" dirty="0">
                <a:latin typeface="Gellix" panose="00000500000000000000" pitchFamily="2" charset="0"/>
                <a:ea typeface="Calibri" panose="020F0502020204030204" pitchFamily="34" charset="0"/>
                <a:cs typeface="Times New Roman" panose="02020603050405020304" pitchFamily="18" charset="0"/>
              </a:rPr>
              <a:t> doctoral </a:t>
            </a:r>
            <a:r>
              <a:rPr lang="fr-FR" sz="2000" dirty="0" err="1">
                <a:latin typeface="Gellix" panose="00000500000000000000" pitchFamily="2" charset="0"/>
                <a:ea typeface="Calibri" panose="020F0502020204030204" pitchFamily="34" charset="0"/>
                <a:cs typeface="Times New Roman" panose="02020603050405020304" pitchFamily="18" charset="0"/>
              </a:rPr>
              <a:t>research</a:t>
            </a:r>
            <a:r>
              <a:rPr lang="fr-FR" sz="2000" dirty="0">
                <a:effectLst/>
                <a:latin typeface="Gellix" panose="00000500000000000000" pitchFamily="2" charset="0"/>
                <a:ea typeface="Calibri" panose="020F0502020204030204" pitchFamily="34" charset="0"/>
                <a:cs typeface="Times New Roman" panose="02020603050405020304" pitchFamily="18" charset="0"/>
              </a:rPr>
              <a:t> 6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months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ago</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half</a:t>
            </a:r>
            <a:r>
              <a:rPr lang="fr-FR" sz="2000" dirty="0">
                <a:effectLst/>
                <a:latin typeface="Gellix" panose="00000500000000000000" pitchFamily="2" charset="0"/>
                <a:ea typeface="Calibri" panose="020F0502020204030204" pitchFamily="34" charset="0"/>
                <a:cs typeface="Times New Roman" panose="02020603050405020304" pitchFamily="18" charset="0"/>
              </a:rPr>
              <a:t>-time.</a:t>
            </a:r>
          </a:p>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2000" dirty="0">
                <a:effectLst/>
                <a:latin typeface="Gellix" panose="00000500000000000000" pitchFamily="2" charset="0"/>
                <a:ea typeface="Calibri" panose="020F0502020204030204" pitchFamily="34" charset="0"/>
                <a:cs typeface="Times New Roman" panose="02020603050405020304" pitchFamily="18" charset="0"/>
              </a:rPr>
              <a:t>, the PhD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lasts</a:t>
            </a:r>
            <a:r>
              <a:rPr lang="fr-FR" sz="2000" dirty="0">
                <a:effectLst/>
                <a:latin typeface="Gellix" panose="00000500000000000000" pitchFamily="2" charset="0"/>
                <a:ea typeface="Calibri" panose="020F0502020204030204" pitchFamily="34" charset="0"/>
                <a:cs typeface="Times New Roman" panose="02020603050405020304" pitchFamily="18" charset="0"/>
              </a:rPr>
              <a:t> 4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and i have to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depose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thesis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project</a:t>
            </a:r>
            <a:r>
              <a:rPr lang="fr-FR" sz="2000" dirty="0">
                <a:effectLst/>
                <a:latin typeface="Gellix" panose="00000500000000000000" pitchFamily="2" charset="0"/>
                <a:ea typeface="Calibri" panose="020F0502020204030204" pitchFamily="34" charset="0"/>
                <a:cs typeface="Times New Roman" panose="02020603050405020304" pitchFamily="18" charset="0"/>
              </a:rPr>
              <a:t> in 1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As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is</a:t>
            </a:r>
            <a:r>
              <a:rPr lang="fr-FR" sz="2000" dirty="0">
                <a:effectLst/>
                <a:latin typeface="Gellix" panose="00000500000000000000" pitchFamily="2" charset="0"/>
                <a:ea typeface="Calibri" panose="020F0502020204030204" pitchFamily="34" charset="0"/>
                <a:cs typeface="Times New Roman" panose="02020603050405020304" pitchFamily="18" charset="0"/>
              </a:rPr>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norm</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Switzerland</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thesis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will</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be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composed</a:t>
            </a:r>
            <a:r>
              <a:rPr lang="fr-FR" sz="2000" dirty="0">
                <a:effectLst/>
                <a:latin typeface="Gellix" panose="00000500000000000000" pitchFamily="2" charset="0"/>
                <a:ea typeface="Calibri" panose="020F0502020204030204" pitchFamily="34" charset="0"/>
                <a:cs typeface="Times New Roman" panose="02020603050405020304" pitchFamily="18" charset="0"/>
              </a:rPr>
              <a:t> of 3 or 4 articles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published</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scientific</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journals</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I’ve</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got</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also</a:t>
            </a:r>
            <a:r>
              <a:rPr lang="fr-FR" sz="2000" dirty="0">
                <a:latin typeface="Gellix" panose="00000500000000000000" pitchFamily="2" charset="0"/>
                <a:ea typeface="Calibri" panose="020F0502020204030204" pitchFamily="34" charset="0"/>
                <a:cs typeface="Times New Roman" panose="02020603050405020304" pitchFamily="18" charset="0"/>
              </a:rPr>
              <a:t> a mandate for 1 </a:t>
            </a:r>
            <a:r>
              <a:rPr lang="fr-FR" sz="2000" dirty="0" err="1">
                <a:latin typeface="Gellix" panose="00000500000000000000" pitchFamily="2" charset="0"/>
                <a:ea typeface="Calibri" panose="020F0502020204030204" pitchFamily="34" charset="0"/>
                <a:cs typeface="Times New Roman" panose="02020603050405020304" pitchFamily="18" charset="0"/>
              </a:rPr>
              <a:t>year</a:t>
            </a:r>
            <a:r>
              <a:rPr lang="fr-FR" sz="2000" dirty="0">
                <a:latin typeface="Gellix" panose="00000500000000000000" pitchFamily="2" charset="0"/>
                <a:ea typeface="Calibri" panose="020F0502020204030204" pitchFamily="34" charset="0"/>
                <a:cs typeface="Times New Roman" panose="02020603050405020304" pitchFamily="18" charset="0"/>
              </a:rPr>
              <a:t>, in quarter-time, for Worlds of </a:t>
            </a:r>
            <a:r>
              <a:rPr lang="fr-FR" sz="2000" dirty="0" err="1">
                <a:latin typeface="Gellix" panose="00000500000000000000" pitchFamily="2" charset="0"/>
                <a:ea typeface="Calibri" panose="020F0502020204030204" pitchFamily="34" charset="0"/>
                <a:cs typeface="Times New Roman" panose="02020603050405020304" pitchFamily="18" charset="0"/>
              </a:rPr>
              <a:t>Journalism</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Studies</a:t>
            </a:r>
            <a:r>
              <a:rPr lang="fr-FR" sz="2000" dirty="0">
                <a:latin typeface="Gellix" panose="00000500000000000000" pitchFamily="2" charset="0"/>
                <a:ea typeface="Calibri" panose="020F0502020204030204" pitchFamily="34" charset="0"/>
                <a:cs typeface="Times New Roman" panose="02020603050405020304" pitchFamily="18" charset="0"/>
              </a:rPr>
              <a:t>.</a:t>
            </a:r>
          </a:p>
        </p:txBody>
      </p:sp>
      <p:pic>
        <p:nvPicPr>
          <p:cNvPr id="5" name="Image 4">
            <a:extLst>
              <a:ext uri="{FF2B5EF4-FFF2-40B4-BE49-F238E27FC236}">
                <a16:creationId xmlns:a16="http://schemas.microsoft.com/office/drawing/2014/main" id="{254752FF-C285-8AA5-1D85-A8039D89F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039" y="230802"/>
            <a:ext cx="2007924" cy="1187350"/>
          </a:xfrm>
          <a:prstGeom prst="rect">
            <a:avLst/>
          </a:prstGeom>
        </p:spPr>
      </p:pic>
    </p:spTree>
    <p:extLst>
      <p:ext uri="{BB962C8B-B14F-4D97-AF65-F5344CB8AC3E}">
        <p14:creationId xmlns:p14="http://schemas.microsoft.com/office/powerpoint/2010/main" val="328045519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9A2AC8-9AC8-04F8-AA2A-2C802575C1EE}"/>
              </a:ext>
            </a:extLst>
          </p:cNvPr>
          <p:cNvSpPr>
            <a:spLocks noGrp="1"/>
          </p:cNvSpPr>
          <p:nvPr>
            <p:ph type="title"/>
          </p:nvPr>
        </p:nvSpPr>
        <p:spPr/>
        <p:txBody>
          <a:bodyPr/>
          <a:lstStyle/>
          <a:p>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Research</a:t>
            </a:r>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 questions</a:t>
            </a:r>
            <a:endParaRPr lang="fr-FR" dirty="0"/>
          </a:p>
        </p:txBody>
      </p:sp>
      <p:sp>
        <p:nvSpPr>
          <p:cNvPr id="3" name="Espace réservé du contenu 2">
            <a:extLst>
              <a:ext uri="{FF2B5EF4-FFF2-40B4-BE49-F238E27FC236}">
                <a16:creationId xmlns:a16="http://schemas.microsoft.com/office/drawing/2014/main" id="{895EE0D4-B93E-95E4-2474-EAE991F8BB9C}"/>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What is the role of journalists when they engage in MIL actions in French-speaking Switzerland ?</a:t>
            </a:r>
          </a:p>
          <a:p>
            <a:pPr algn="just">
              <a:lnSpc>
                <a:spcPct val="100000"/>
              </a:lnSpc>
            </a:pPr>
            <a:r>
              <a:rPr lang="en-US" sz="2000" dirty="0">
                <a:latin typeface="Gellix" panose="00000500000000000000" pitchFamily="2" charset="0"/>
              </a:rPr>
              <a:t>What are their motivations, expectations, aims of interventions and pedagogical practices ?</a:t>
            </a:r>
          </a:p>
          <a:p>
            <a:pPr algn="just">
              <a:lnSpc>
                <a:spcPct val="100000"/>
              </a:lnSpc>
            </a:pPr>
            <a:r>
              <a:rPr lang="en-US" sz="2000" dirty="0">
                <a:latin typeface="Gellix" panose="00000500000000000000" pitchFamily="2" charset="0"/>
              </a:rPr>
              <a:t>What balance do journalists strike between protecting the most vulnerable audiences and stimulating their digital creativity ?</a:t>
            </a:r>
          </a:p>
          <a:p>
            <a:pPr algn="just">
              <a:lnSpc>
                <a:spcPct val="100000"/>
              </a:lnSpc>
            </a:pPr>
            <a:r>
              <a:rPr lang="en-US" sz="2000" dirty="0">
                <a:latin typeface="Gellix" panose="00000500000000000000" pitchFamily="2" charset="0"/>
              </a:rPr>
              <a:t>How do journalists and their partners (teachers, institutions, associations) manage to co-construct MIL devices ? </a:t>
            </a:r>
          </a:p>
          <a:p>
            <a:pPr algn="just">
              <a:lnSpc>
                <a:spcPct val="100000"/>
              </a:lnSpc>
            </a:pPr>
            <a:r>
              <a:rPr lang="en-US" sz="2000" dirty="0">
                <a:latin typeface="Gellix" panose="00000500000000000000" pitchFamily="2" charset="0"/>
              </a:rPr>
              <a:t>Is the approach that the journalists want to promote in MIL devices the same as that of their partners ?</a:t>
            </a:r>
          </a:p>
          <a:p>
            <a:pPr algn="just">
              <a:lnSpc>
                <a:spcPct val="100000"/>
              </a:lnSpc>
            </a:pPr>
            <a:r>
              <a:rPr lang="en-US" sz="2000" dirty="0">
                <a:latin typeface="Gellix" panose="00000500000000000000" pitchFamily="2" charset="0"/>
              </a:rPr>
              <a:t>What role(s) journalists want to play in MIL devices and that they effectively play ?</a:t>
            </a:r>
          </a:p>
        </p:txBody>
      </p:sp>
    </p:spTree>
    <p:extLst>
      <p:ext uri="{BB962C8B-B14F-4D97-AF65-F5344CB8AC3E}">
        <p14:creationId xmlns:p14="http://schemas.microsoft.com/office/powerpoint/2010/main" val="2587357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8A5D3-F211-877A-9DDE-34D66D2EA7D5}"/>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Academic </a:t>
            </a:r>
            <a:r>
              <a:rPr lang="fr-FR" u="heavy" dirty="0" err="1">
                <a:solidFill>
                  <a:srgbClr val="000000"/>
                </a:solidFill>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c</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ontext</a:t>
            </a:r>
            <a:endParaRPr lang="fr-FR" dirty="0"/>
          </a:p>
        </p:txBody>
      </p:sp>
      <p:sp>
        <p:nvSpPr>
          <p:cNvPr id="3" name="Espace réservé du contenu 2">
            <a:extLst>
              <a:ext uri="{FF2B5EF4-FFF2-40B4-BE49-F238E27FC236}">
                <a16:creationId xmlns:a16="http://schemas.microsoft.com/office/drawing/2014/main" id="{9D3989C5-50E4-853E-1BB9-5A3046F9EEEC}"/>
              </a:ext>
            </a:extLst>
          </p:cNvPr>
          <p:cNvSpPr>
            <a:spLocks noGrp="1"/>
          </p:cNvSpPr>
          <p:nvPr>
            <p:ph idx="1"/>
          </p:nvPr>
        </p:nvSpPr>
        <p:spPr>
          <a:xfrm>
            <a:off x="838200" y="1798464"/>
            <a:ext cx="10515600" cy="4298981"/>
          </a:xfrm>
        </p:spPr>
        <p:txBody>
          <a:bodyPr>
            <a:noAutofit/>
          </a:bodyPr>
          <a:lstStyle/>
          <a:p>
            <a:pPr algn="just">
              <a:lnSpc>
                <a:spcPct val="100000"/>
              </a:lnSpc>
            </a:pPr>
            <a:r>
              <a:rPr lang="en-US" sz="2000" dirty="0">
                <a:latin typeface="Gellix" panose="00000500000000000000" pitchFamily="2" charset="0"/>
              </a:rPr>
              <a:t>In the Swiss academic world, very few qualitative studies are concerned with the MIL, either in or out of school. </a:t>
            </a:r>
            <a:r>
              <a:rPr lang="en-US" sz="2000" b="1" dirty="0">
                <a:latin typeface="Gellix" panose="00000500000000000000" pitchFamily="2" charset="0"/>
              </a:rPr>
              <a:t>Quantitative approaches on the young public are preferred</a:t>
            </a:r>
            <a:r>
              <a:rPr lang="en-US" sz="2000" dirty="0">
                <a:latin typeface="Gellix" panose="00000500000000000000" pitchFamily="2" charset="0"/>
              </a:rPr>
              <a:t>, such as the </a:t>
            </a:r>
            <a:r>
              <a:rPr lang="en-US" sz="2000" dirty="0" err="1">
                <a:latin typeface="Gellix" panose="00000500000000000000" pitchFamily="2" charset="0"/>
              </a:rPr>
              <a:t>Easyvote</a:t>
            </a:r>
            <a:r>
              <a:rPr lang="en-US" sz="2000" dirty="0">
                <a:latin typeface="Gellix" panose="00000500000000000000" pitchFamily="2" charset="0"/>
              </a:rPr>
              <a:t> political monitor of </a:t>
            </a:r>
            <a:r>
              <a:rPr lang="en-US" sz="2000" dirty="0" err="1">
                <a:latin typeface="Gellix" panose="00000500000000000000" pitchFamily="2" charset="0"/>
              </a:rPr>
              <a:t>Gfs.bern</a:t>
            </a:r>
            <a:r>
              <a:rPr lang="en-US" sz="2000" dirty="0">
                <a:latin typeface="Gellix" panose="00000500000000000000" pitchFamily="2" charset="0"/>
              </a:rPr>
              <a:t>, the JAMES studies of the Zurich University of Applied Sciences or the publications of the </a:t>
            </a:r>
            <a:r>
              <a:rPr lang="en-US" sz="2000" dirty="0" err="1">
                <a:latin typeface="Gellix" panose="00000500000000000000" pitchFamily="2" charset="0"/>
              </a:rPr>
              <a:t>Fög</a:t>
            </a:r>
            <a:r>
              <a:rPr lang="en-US" sz="2000" dirty="0">
                <a:latin typeface="Gellix" panose="00000500000000000000" pitchFamily="2" charset="0"/>
              </a:rPr>
              <a:t> research institute, which all have a rather </a:t>
            </a:r>
            <a:r>
              <a:rPr lang="en-US" sz="2000" b="1" dirty="0">
                <a:latin typeface="Gellix" panose="00000500000000000000" pitchFamily="2" charset="0"/>
              </a:rPr>
              <a:t>depreciatory view of youth information practices</a:t>
            </a:r>
            <a:r>
              <a:rPr lang="en-US" sz="2000" dirty="0">
                <a:latin typeface="Gellix" panose="00000500000000000000" pitchFamily="2" charset="0"/>
              </a:rPr>
              <a:t>. They indeed highlight a fragmentation of information practices and even a weakening of them.</a:t>
            </a:r>
          </a:p>
          <a:p>
            <a:pPr algn="just">
              <a:lnSpc>
                <a:spcPct val="100000"/>
              </a:lnSpc>
            </a:pPr>
            <a:r>
              <a:rPr lang="en-US" sz="2000" dirty="0">
                <a:latin typeface="Gellix" panose="00000500000000000000" pitchFamily="2" charset="0"/>
              </a:rPr>
              <a:t>Indeed, for these institutions, this public, </a:t>
            </a:r>
            <a:r>
              <a:rPr lang="en-US" sz="2000" b="1" dirty="0">
                <a:latin typeface="Gellix" panose="00000500000000000000" pitchFamily="2" charset="0"/>
              </a:rPr>
              <a:t>by privileging "on-demand" information </a:t>
            </a:r>
            <a:r>
              <a:rPr lang="en-US" sz="2000" dirty="0">
                <a:latin typeface="Gellix" panose="00000500000000000000" pitchFamily="2" charset="0"/>
              </a:rPr>
              <a:t>channels from platforms or digital social networks (DSN) providing constantly searchable information and directly responding to </a:t>
            </a:r>
            <a:r>
              <a:rPr lang="en-US" sz="2000" b="1" dirty="0">
                <a:latin typeface="Gellix" panose="00000500000000000000" pitchFamily="2" charset="0"/>
              </a:rPr>
              <a:t>individual preferences </a:t>
            </a:r>
            <a:r>
              <a:rPr lang="en-US" sz="2000" dirty="0">
                <a:latin typeface="Gellix" panose="00000500000000000000" pitchFamily="2" charset="0"/>
              </a:rPr>
              <a:t>(the most popular being </a:t>
            </a:r>
            <a:r>
              <a:rPr lang="en-US" sz="2000" dirty="0" err="1">
                <a:latin typeface="Gellix" panose="00000500000000000000" pitchFamily="2" charset="0"/>
              </a:rPr>
              <a:t>Youtube</a:t>
            </a:r>
            <a:r>
              <a:rPr lang="en-US" sz="2000" dirty="0">
                <a:latin typeface="Gellix" panose="00000500000000000000" pitchFamily="2" charset="0"/>
              </a:rPr>
              <a:t>, Instagram, Tik Tok, Twitter, Facebook, Snapchat, Google, Netflix and Wikipedia), </a:t>
            </a:r>
            <a:r>
              <a:rPr lang="en-US" sz="2000" b="1" dirty="0">
                <a:latin typeface="Gellix" panose="00000500000000000000" pitchFamily="2" charset="0"/>
              </a:rPr>
              <a:t>would turn away from information</a:t>
            </a:r>
            <a:r>
              <a:rPr lang="en-US" sz="2000" dirty="0">
                <a:latin typeface="Gellix" panose="00000500000000000000" pitchFamily="2" charset="0"/>
              </a:rPr>
              <a:t> in the noble sense of the term, that is to say verified and produced by professional journalists (</a:t>
            </a:r>
            <a:r>
              <a:rPr lang="fr-FR" sz="2000" dirty="0" err="1">
                <a:latin typeface="Gellix" panose="00000500000000000000" pitchFamily="2" charset="0"/>
                <a:ea typeface="Times New Roman" panose="02020603050405020304" pitchFamily="18" charset="0"/>
                <a:cs typeface="Times New Roman" panose="02020603050405020304" pitchFamily="18" charset="0"/>
              </a:rPr>
              <a:t>Jael</a:t>
            </a:r>
            <a:r>
              <a:rPr lang="fr-FR" sz="2000" dirty="0">
                <a:latin typeface="Gellix" panose="00000500000000000000" pitchFamily="2" charset="0"/>
                <a:ea typeface="Times New Roman" panose="02020603050405020304" pitchFamily="18" charset="0"/>
                <a:cs typeface="Times New Roman" panose="02020603050405020304" pitchFamily="18" charset="0"/>
              </a:rPr>
              <a:t> </a:t>
            </a:r>
            <a:r>
              <a:rPr lang="fr-FR" sz="2000" dirty="0" err="1">
                <a:latin typeface="Gellix" panose="00000500000000000000" pitchFamily="2" charset="0"/>
                <a:ea typeface="Times New Roman" panose="02020603050405020304" pitchFamily="18" charset="0"/>
                <a:cs typeface="Times New Roman" panose="02020603050405020304" pitchFamily="18" charset="0"/>
              </a:rPr>
              <a:t>Bernath</a:t>
            </a:r>
            <a:r>
              <a:rPr lang="fr-FR" sz="2000" dirty="0">
                <a:latin typeface="Gellix" panose="00000500000000000000" pitchFamily="2" charset="0"/>
                <a:ea typeface="Times New Roman" panose="02020603050405020304" pitchFamily="18" charset="0"/>
                <a:cs typeface="Times New Roman" panose="02020603050405020304" pitchFamily="18" charset="0"/>
              </a:rPr>
              <a:t> </a:t>
            </a:r>
            <a:r>
              <a:rPr lang="fr-FR" sz="2000" i="1" dirty="0">
                <a:latin typeface="Gellix" panose="00000500000000000000" pitchFamily="2" charset="0"/>
                <a:ea typeface="Times New Roman" panose="02020603050405020304" pitchFamily="18" charset="0"/>
                <a:cs typeface="Times New Roman" panose="02020603050405020304" pitchFamily="18" charset="0"/>
              </a:rPr>
              <a:t>et al.</a:t>
            </a:r>
            <a:r>
              <a:rPr lang="fr-FR" sz="2000" dirty="0">
                <a:latin typeface="Gellix" panose="00000500000000000000" pitchFamily="2" charset="0"/>
                <a:ea typeface="Times New Roman" panose="02020603050405020304" pitchFamily="18" charset="0"/>
                <a:cs typeface="Times New Roman" panose="02020603050405020304" pitchFamily="18" charset="0"/>
              </a:rPr>
              <a:t>,</a:t>
            </a:r>
            <a:r>
              <a:rPr lang="fr-FR" sz="2000" i="1" dirty="0">
                <a:latin typeface="Gellix" panose="00000500000000000000" pitchFamily="2" charset="0"/>
                <a:ea typeface="Times New Roman" panose="02020603050405020304" pitchFamily="18" charset="0"/>
                <a:cs typeface="Times New Roman" panose="02020603050405020304" pitchFamily="18" charset="0"/>
              </a:rPr>
              <a:t> </a:t>
            </a:r>
            <a:r>
              <a:rPr lang="fr-FR" sz="2000" dirty="0">
                <a:latin typeface="Gellix" panose="00000500000000000000" pitchFamily="2" charset="0"/>
                <a:ea typeface="Times New Roman" panose="02020603050405020304" pitchFamily="18" charset="0"/>
                <a:cs typeface="Times New Roman" panose="02020603050405020304" pitchFamily="18" charset="0"/>
              </a:rPr>
              <a:t>2020). </a:t>
            </a:r>
            <a:endParaRPr lang="en-US" sz="2000" dirty="0">
              <a:latin typeface="Gellix" panose="00000500000000000000" pitchFamily="2" charset="0"/>
            </a:endParaRPr>
          </a:p>
        </p:txBody>
      </p:sp>
    </p:spTree>
    <p:extLst>
      <p:ext uri="{BB962C8B-B14F-4D97-AF65-F5344CB8AC3E}">
        <p14:creationId xmlns:p14="http://schemas.microsoft.com/office/powerpoint/2010/main" val="995403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4BF921-CAC5-2B92-2832-EB7F6756E50D}"/>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Academic </a:t>
            </a:r>
            <a:r>
              <a:rPr lang="fr-FR" u="heavy" dirty="0" err="1">
                <a:solidFill>
                  <a:srgbClr val="000000"/>
                </a:solidFill>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c</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ontext</a:t>
            </a:r>
            <a:endParaRPr lang="fr-FR" dirty="0"/>
          </a:p>
        </p:txBody>
      </p:sp>
      <p:sp>
        <p:nvSpPr>
          <p:cNvPr id="3" name="Espace réservé du contenu 2">
            <a:extLst>
              <a:ext uri="{FF2B5EF4-FFF2-40B4-BE49-F238E27FC236}">
                <a16:creationId xmlns:a16="http://schemas.microsoft.com/office/drawing/2014/main" id="{8EAD05EC-69FD-43F3-D5CB-45B16EA9856A}"/>
              </a:ext>
            </a:extLst>
          </p:cNvPr>
          <p:cNvSpPr>
            <a:spLocks noGrp="1"/>
          </p:cNvSpPr>
          <p:nvPr>
            <p:ph idx="1"/>
          </p:nvPr>
        </p:nvSpPr>
        <p:spPr>
          <a:xfrm>
            <a:off x="838200" y="1825625"/>
            <a:ext cx="10515600" cy="4063804"/>
          </a:xfrm>
        </p:spPr>
        <p:txBody>
          <a:bodyPr>
            <a:noAutofit/>
          </a:bodyPr>
          <a:lstStyle/>
          <a:p>
            <a:pPr algn="just">
              <a:lnSpc>
                <a:spcPct val="100000"/>
              </a:lnSpc>
            </a:pPr>
            <a:r>
              <a:rPr lang="en-US" sz="2000" dirty="0">
                <a:latin typeface="Gellix" panose="00000500000000000000" pitchFamily="2" charset="0"/>
              </a:rPr>
              <a:t>Suggested by </a:t>
            </a:r>
            <a:r>
              <a:rPr lang="en-US" sz="2000" b="1" dirty="0">
                <a:latin typeface="Gellix" panose="00000500000000000000" pitchFamily="2" charset="0"/>
              </a:rPr>
              <a:t>algorithms</a:t>
            </a:r>
            <a:r>
              <a:rPr lang="en-US" sz="2000" dirty="0">
                <a:latin typeface="Gellix" panose="00000500000000000000" pitchFamily="2" charset="0"/>
              </a:rPr>
              <a:t>, the information consumed by young people would thus be more and </a:t>
            </a:r>
            <a:r>
              <a:rPr lang="en-US" sz="2000" b="1" dirty="0">
                <a:latin typeface="Gellix" panose="00000500000000000000" pitchFamily="2" charset="0"/>
              </a:rPr>
              <a:t>more segmented </a:t>
            </a:r>
            <a:r>
              <a:rPr lang="en-US" sz="2000" dirty="0">
                <a:latin typeface="Gellix" panose="00000500000000000000" pitchFamily="2" charset="0"/>
              </a:rPr>
              <a:t>and atomized, less generalized and more focused on their interests, their expectations and the virtual communities to which they belong. </a:t>
            </a:r>
            <a:r>
              <a:rPr lang="en-US" sz="2000" b="1" dirty="0">
                <a:latin typeface="Gellix" panose="00000500000000000000" pitchFamily="2" charset="0"/>
              </a:rPr>
              <a:t>Forsaking traditional media</a:t>
            </a:r>
            <a:r>
              <a:rPr lang="en-US" sz="2000" dirty="0">
                <a:latin typeface="Gellix" panose="00000500000000000000" pitchFamily="2" charset="0"/>
              </a:rPr>
              <a:t>, young people would rather turn to pure players favoring short video formats such as Buzzfeed, Brut or </a:t>
            </a:r>
            <a:r>
              <a:rPr lang="en-US" sz="2000" dirty="0" err="1">
                <a:latin typeface="Gellix" panose="00000500000000000000" pitchFamily="2" charset="0"/>
              </a:rPr>
              <a:t>Konbini</a:t>
            </a:r>
            <a:r>
              <a:rPr lang="en-US" sz="2000" dirty="0">
                <a:latin typeface="Gellix" panose="00000500000000000000" pitchFamily="2" charset="0"/>
              </a:rPr>
              <a:t>, or information portals such as Watson.</a:t>
            </a:r>
          </a:p>
          <a:p>
            <a:pPr algn="just">
              <a:lnSpc>
                <a:spcPct val="100000"/>
              </a:lnSpc>
            </a:pPr>
            <a:r>
              <a:rPr lang="en-US" sz="2000" dirty="0">
                <a:latin typeface="Gellix" panose="00000500000000000000" pitchFamily="2" charset="0"/>
              </a:rPr>
              <a:t>In this context of </a:t>
            </a:r>
            <a:r>
              <a:rPr lang="en-US" sz="2000" b="1" dirty="0">
                <a:latin typeface="Gellix" panose="00000500000000000000" pitchFamily="2" charset="0"/>
              </a:rPr>
              <a:t>supposed mistrust and growing disaffection </a:t>
            </a:r>
            <a:r>
              <a:rPr lang="en-US" sz="2000" dirty="0">
                <a:latin typeface="Gellix" panose="00000500000000000000" pitchFamily="2" charset="0"/>
              </a:rPr>
              <a:t>with traditional media (</a:t>
            </a:r>
            <a:r>
              <a:rPr lang="en-US" sz="2000" dirty="0" err="1">
                <a:latin typeface="Gellix" panose="00000500000000000000" pitchFamily="2" charset="0"/>
              </a:rPr>
              <a:t>gfs.bern</a:t>
            </a:r>
            <a:r>
              <a:rPr lang="en-US" sz="2000" dirty="0">
                <a:latin typeface="Gellix" panose="00000500000000000000" pitchFamily="2" charset="0"/>
              </a:rPr>
              <a:t>, 2017), MIL is now taking on greater importance in the training of citizenship, at school but also and above all </a:t>
            </a:r>
            <a:r>
              <a:rPr lang="en-US" sz="2000" b="1" dirty="0">
                <a:latin typeface="Gellix" panose="00000500000000000000" pitchFamily="2" charset="0"/>
              </a:rPr>
              <a:t>outside the school setting</a:t>
            </a:r>
            <a:r>
              <a:rPr lang="en-US" sz="2000" dirty="0">
                <a:latin typeface="Gellix" panose="00000500000000000000" pitchFamily="2" charset="0"/>
              </a:rPr>
              <a:t>, where young people but also adults diffuse and produce their own information on the DSN. Indeed, as the international texts promoted by the </a:t>
            </a:r>
            <a:r>
              <a:rPr lang="en-US" sz="2000" dirty="0" err="1">
                <a:latin typeface="Gellix" panose="00000500000000000000" pitchFamily="2" charset="0"/>
              </a:rPr>
              <a:t>Unesco</a:t>
            </a:r>
            <a:r>
              <a:rPr lang="en-US" sz="2000" dirty="0">
                <a:latin typeface="Gellix" panose="00000500000000000000" pitchFamily="2" charset="0"/>
              </a:rPr>
              <a:t> for the last twenty years underline, MIL does not only concern young people but has to be a </a:t>
            </a:r>
            <a:r>
              <a:rPr lang="en-US" sz="2000" b="1" dirty="0">
                <a:latin typeface="Gellix" panose="00000500000000000000" pitchFamily="2" charset="0"/>
              </a:rPr>
              <a:t>lifelong training </a:t>
            </a:r>
            <a:r>
              <a:rPr lang="en-US" sz="2000" dirty="0">
                <a:latin typeface="Gellix" panose="00000500000000000000" pitchFamily="2" charset="0"/>
              </a:rPr>
              <a:t>for all individuals.</a:t>
            </a:r>
          </a:p>
        </p:txBody>
      </p:sp>
    </p:spTree>
    <p:extLst>
      <p:ext uri="{BB962C8B-B14F-4D97-AF65-F5344CB8AC3E}">
        <p14:creationId xmlns:p14="http://schemas.microsoft.com/office/powerpoint/2010/main" val="552898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C23551-B5A8-215E-13B2-52927F759C9C}"/>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Research</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methods</a:t>
            </a:r>
            <a:endParaRPr lang="fr-FR" dirty="0"/>
          </a:p>
        </p:txBody>
      </p:sp>
      <p:sp>
        <p:nvSpPr>
          <p:cNvPr id="3" name="Espace réservé du contenu 2">
            <a:extLst>
              <a:ext uri="{FF2B5EF4-FFF2-40B4-BE49-F238E27FC236}">
                <a16:creationId xmlns:a16="http://schemas.microsoft.com/office/drawing/2014/main" id="{EFAD9D26-D04C-C178-708E-48AEE74B020B}"/>
              </a:ext>
            </a:extLst>
          </p:cNvPr>
          <p:cNvSpPr>
            <a:spLocks noGrp="1"/>
          </p:cNvSpPr>
          <p:nvPr>
            <p:ph idx="1"/>
          </p:nvPr>
        </p:nvSpPr>
        <p:spPr>
          <a:xfrm>
            <a:off x="838200" y="1690688"/>
            <a:ext cx="10515600" cy="4486275"/>
          </a:xfrm>
        </p:spPr>
        <p:txBody>
          <a:bodyPr>
            <a:noAutofit/>
          </a:bodyPr>
          <a:lstStyle/>
          <a:p>
            <a:pPr marL="0" indent="0" algn="just">
              <a:lnSpc>
                <a:spcPct val="100000"/>
              </a:lnSpc>
              <a:buNone/>
            </a:pPr>
            <a:r>
              <a:rPr lang="en-US" sz="1800" dirty="0">
                <a:latin typeface="Gellix" panose="00000500000000000000" pitchFamily="2" charset="0"/>
              </a:rPr>
              <a:t>Following a </a:t>
            </a:r>
            <a:r>
              <a:rPr lang="en-US" sz="1800" b="1" dirty="0">
                <a:latin typeface="Gellix" panose="00000500000000000000" pitchFamily="2" charset="0"/>
              </a:rPr>
              <a:t>qualitative and "</a:t>
            </a:r>
            <a:r>
              <a:rPr lang="en-US" sz="1800" b="1" dirty="0" err="1">
                <a:latin typeface="Gellix" panose="00000500000000000000" pitchFamily="2" charset="0"/>
              </a:rPr>
              <a:t>transliterative</a:t>
            </a:r>
            <a:r>
              <a:rPr lang="en-US" sz="1800" b="1" dirty="0">
                <a:latin typeface="Gellix" panose="00000500000000000000" pitchFamily="2" charset="0"/>
              </a:rPr>
              <a:t>" approach </a:t>
            </a:r>
            <a:r>
              <a:rPr lang="en-US" sz="1800" dirty="0">
                <a:latin typeface="Gellix" panose="00000500000000000000" pitchFamily="2" charset="0"/>
              </a:rPr>
              <a:t>combining media, information and digital literacies with the 7C (comprehension, criticism, creativity, citizenship, conflict, consumption, communication) competences of MIL (Divina Frau-Meigs, 2019), our research will be based on :</a:t>
            </a:r>
          </a:p>
          <a:p>
            <a:pPr marL="0" indent="0" algn="just">
              <a:lnSpc>
                <a:spcPct val="100000"/>
              </a:lnSpc>
              <a:buNone/>
            </a:pPr>
            <a:r>
              <a:rPr lang="en-US" sz="1800" dirty="0">
                <a:latin typeface="Gellix" panose="00000500000000000000" pitchFamily="2" charset="0"/>
              </a:rPr>
              <a:t>1) the </a:t>
            </a:r>
            <a:r>
              <a:rPr lang="en-US" sz="1800" i="1" dirty="0">
                <a:latin typeface="Gellix" panose="00000500000000000000" pitchFamily="2" charset="0"/>
              </a:rPr>
              <a:t>in situ </a:t>
            </a:r>
            <a:r>
              <a:rPr lang="en-US" sz="1800" b="1" dirty="0">
                <a:latin typeface="Gellix" panose="00000500000000000000" pitchFamily="2" charset="0"/>
              </a:rPr>
              <a:t>observation</a:t>
            </a:r>
            <a:r>
              <a:rPr lang="en-US" sz="1800" dirty="0">
                <a:latin typeface="Gellix" panose="00000500000000000000" pitchFamily="2" charset="0"/>
              </a:rPr>
              <a:t> of various </a:t>
            </a:r>
            <a:r>
              <a:rPr lang="en-US" sz="1800" b="1" dirty="0">
                <a:latin typeface="Gellix" panose="00000500000000000000" pitchFamily="2" charset="0"/>
              </a:rPr>
              <a:t>educational experiences </a:t>
            </a:r>
            <a:r>
              <a:rPr lang="en-US" sz="1800" dirty="0">
                <a:latin typeface="Gellix" panose="00000500000000000000" pitchFamily="2" charset="0"/>
              </a:rPr>
              <a:t>with the participation of professional journalists, i.e. of MIL </a:t>
            </a:r>
            <a:r>
              <a:rPr lang="en-US" sz="1800" b="1" i="1" dirty="0">
                <a:latin typeface="Gellix" panose="00000500000000000000" pitchFamily="2" charset="0"/>
              </a:rPr>
              <a:t>on</a:t>
            </a:r>
            <a:r>
              <a:rPr lang="en-US" sz="1800" b="1" dirty="0">
                <a:latin typeface="Gellix" panose="00000500000000000000" pitchFamily="2" charset="0"/>
              </a:rPr>
              <a:t>, </a:t>
            </a:r>
            <a:r>
              <a:rPr lang="en-US" sz="1800" b="1" i="1" dirty="0">
                <a:latin typeface="Gellix" panose="00000500000000000000" pitchFamily="2" charset="0"/>
              </a:rPr>
              <a:t>in</a:t>
            </a:r>
            <a:r>
              <a:rPr lang="en-US" sz="1800" b="1" dirty="0">
                <a:latin typeface="Gellix" panose="00000500000000000000" pitchFamily="2" charset="0"/>
              </a:rPr>
              <a:t> and </a:t>
            </a:r>
            <a:r>
              <a:rPr lang="en-US" sz="1800" b="1" i="1" dirty="0">
                <a:latin typeface="Gellix" panose="00000500000000000000" pitchFamily="2" charset="0"/>
              </a:rPr>
              <a:t>via</a:t>
            </a:r>
            <a:r>
              <a:rPr lang="en-US" sz="1800" b="1" dirty="0">
                <a:latin typeface="Gellix" panose="00000500000000000000" pitchFamily="2" charset="0"/>
              </a:rPr>
              <a:t> journalism</a:t>
            </a:r>
            <a:r>
              <a:rPr lang="en-US" sz="1800" dirty="0">
                <a:latin typeface="Gellix" panose="00000500000000000000" pitchFamily="2" charset="0"/>
              </a:rPr>
              <a:t> (</a:t>
            </a:r>
            <a:r>
              <a:rPr lang="en-US" sz="1800" dirty="0" err="1">
                <a:latin typeface="Gellix" panose="00000500000000000000" pitchFamily="2" charset="0"/>
              </a:rPr>
              <a:t>Maarit</a:t>
            </a:r>
            <a:r>
              <a:rPr lang="en-US" sz="1800" dirty="0">
                <a:latin typeface="Gellix" panose="00000500000000000000" pitchFamily="2" charset="0"/>
              </a:rPr>
              <a:t> </a:t>
            </a:r>
            <a:r>
              <a:rPr lang="en-US" sz="1800" dirty="0" err="1">
                <a:latin typeface="Gellix" panose="00000500000000000000" pitchFamily="2" charset="0"/>
              </a:rPr>
              <a:t>Jaakola’s</a:t>
            </a:r>
            <a:r>
              <a:rPr lang="en-US" sz="1800" dirty="0">
                <a:latin typeface="Gellix" panose="00000500000000000000" pitchFamily="2" charset="0"/>
              </a:rPr>
              <a:t>, 2020) :</a:t>
            </a:r>
          </a:p>
          <a:p>
            <a:pPr algn="just">
              <a:lnSpc>
                <a:spcPct val="100000"/>
              </a:lnSpc>
              <a:buFontTx/>
              <a:buChar char="-"/>
            </a:pPr>
            <a:r>
              <a:rPr lang="en-US" sz="1800" dirty="0">
                <a:latin typeface="Gellix" panose="00000500000000000000" pitchFamily="2" charset="0"/>
              </a:rPr>
              <a:t>in </a:t>
            </a:r>
            <a:r>
              <a:rPr lang="en-US" sz="1800" b="1" dirty="0">
                <a:latin typeface="Gellix" panose="00000500000000000000" pitchFamily="2" charset="0"/>
              </a:rPr>
              <a:t>school lessons</a:t>
            </a:r>
            <a:r>
              <a:rPr lang="en-US" sz="1800" dirty="0">
                <a:latin typeface="Gellix" panose="00000500000000000000" pitchFamily="2" charset="0"/>
              </a:rPr>
              <a:t>, the </a:t>
            </a:r>
            <a:r>
              <a:rPr lang="en-US" sz="1800" b="1" dirty="0">
                <a:latin typeface="Gellix" panose="00000500000000000000" pitchFamily="2" charset="0"/>
              </a:rPr>
              <a:t>school media week </a:t>
            </a:r>
            <a:r>
              <a:rPr lang="en-US" sz="1800" dirty="0">
                <a:latin typeface="Gellix" panose="00000500000000000000" pitchFamily="2" charset="0"/>
              </a:rPr>
              <a:t>(organized at the end of November by the </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Intercantonal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Conference</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on Public Education for French-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speaking</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Switzerland</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Ticino </a:t>
            </a:r>
            <a:r>
              <a:rPr lang="fr-FR" sz="1800" dirty="0">
                <a:solidFill>
                  <a:srgbClr val="000000"/>
                </a:solidFill>
                <a:latin typeface="Gellix" panose="00000500000000000000" pitchFamily="2" charset="0"/>
                <a:ea typeface="Calibri" panose="020F0502020204030204" pitchFamily="34" charset="0"/>
                <a:cs typeface="Gellix" panose="00000500000000000000" pitchFamily="2" charset="0"/>
              </a:rPr>
              <a:t>- </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CIIP</a:t>
            </a:r>
            <a:r>
              <a:rPr lang="en-US" sz="1800" dirty="0">
                <a:latin typeface="Gellix" panose="00000500000000000000" pitchFamily="2" charset="0"/>
              </a:rPr>
              <a:t>), the </a:t>
            </a:r>
            <a:r>
              <a:rPr lang="en-US" sz="1800" b="1" dirty="0">
                <a:latin typeface="Gellix" panose="00000500000000000000" pitchFamily="2" charset="0"/>
              </a:rPr>
              <a:t>visits of students </a:t>
            </a:r>
            <a:r>
              <a:rPr lang="en-US" sz="1800" dirty="0">
                <a:latin typeface="Gellix" panose="00000500000000000000" pitchFamily="2" charset="0"/>
              </a:rPr>
              <a:t>to media offices or the </a:t>
            </a:r>
            <a:r>
              <a:rPr lang="en-US" sz="1800" b="1" dirty="0">
                <a:latin typeface="Gellix" panose="00000500000000000000" pitchFamily="2" charset="0"/>
              </a:rPr>
              <a:t>uses of youth media </a:t>
            </a:r>
            <a:r>
              <a:rPr lang="en-US" sz="1800" b="1" dirty="0" err="1">
                <a:latin typeface="Gellix" panose="00000500000000000000" pitchFamily="2" charset="0"/>
              </a:rPr>
              <a:t>programmes</a:t>
            </a:r>
            <a:r>
              <a:rPr lang="en-US" sz="1800" dirty="0">
                <a:latin typeface="Gellix" panose="00000500000000000000" pitchFamily="2" charset="0"/>
              </a:rPr>
              <a:t> on this issue, especially those produced by the public channel RTS Discover,</a:t>
            </a:r>
          </a:p>
          <a:p>
            <a:pPr algn="just">
              <a:lnSpc>
                <a:spcPct val="100000"/>
              </a:lnSpc>
              <a:buFontTx/>
              <a:buChar char="-"/>
            </a:pPr>
            <a:r>
              <a:rPr lang="en-US" sz="1800" dirty="0">
                <a:latin typeface="Gellix" panose="00000500000000000000" pitchFamily="2" charset="0"/>
              </a:rPr>
              <a:t>but also </a:t>
            </a:r>
            <a:r>
              <a:rPr lang="en-US" sz="1800" b="1" dirty="0">
                <a:latin typeface="Gellix" panose="00000500000000000000" pitchFamily="2" charset="0"/>
              </a:rPr>
              <a:t>towards adults </a:t>
            </a:r>
            <a:r>
              <a:rPr lang="en-US" sz="1800" dirty="0">
                <a:latin typeface="Gellix" panose="00000500000000000000" pitchFamily="2" charset="0"/>
              </a:rPr>
              <a:t>with </a:t>
            </a:r>
            <a:r>
              <a:rPr lang="en-US" sz="1800" b="1" dirty="0">
                <a:latin typeface="Gellix" panose="00000500000000000000" pitchFamily="2" charset="0"/>
              </a:rPr>
              <a:t>thematic workshops </a:t>
            </a:r>
            <a:r>
              <a:rPr lang="en-US" sz="1800" dirty="0">
                <a:latin typeface="Gellix" panose="00000500000000000000" pitchFamily="2" charset="0"/>
              </a:rPr>
              <a:t>organized by the association of French-speaking listeners and viewers (RTSR), and </a:t>
            </a:r>
            <a:r>
              <a:rPr lang="en-US" sz="1800" b="1" dirty="0">
                <a:latin typeface="Gellix" panose="00000500000000000000" pitchFamily="2" charset="0"/>
              </a:rPr>
              <a:t>training actions </a:t>
            </a:r>
            <a:r>
              <a:rPr lang="en-US" sz="1800" dirty="0">
                <a:latin typeface="Gellix" panose="00000500000000000000" pitchFamily="2" charset="0"/>
              </a:rPr>
              <a:t>towards teachers, librarians or social workers, particularly in the pedagogical colleges (HEP-</a:t>
            </a:r>
            <a:r>
              <a:rPr lang="en-US" sz="1800" dirty="0" err="1">
                <a:latin typeface="Gellix" panose="00000500000000000000" pitchFamily="2" charset="0"/>
              </a:rPr>
              <a:t>Bejune</a:t>
            </a:r>
            <a:r>
              <a:rPr lang="en-US" sz="1800" dirty="0">
                <a:latin typeface="Gellix" panose="00000500000000000000" pitchFamily="2" charset="0"/>
              </a:rPr>
              <a:t> – cantons of Jura, Neuchâtel and Bernese Jura, HEP-FR – Fribourg, HEP-VS – Valais, HEP Vaud, and IUFE – University institute of teacher education of Geneva).</a:t>
            </a:r>
          </a:p>
        </p:txBody>
      </p:sp>
    </p:spTree>
    <p:extLst>
      <p:ext uri="{BB962C8B-B14F-4D97-AF65-F5344CB8AC3E}">
        <p14:creationId xmlns:p14="http://schemas.microsoft.com/office/powerpoint/2010/main" val="3635350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F589F-BFC6-81A3-152F-51BFB0834F19}"/>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Research</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methods</a:t>
            </a:r>
            <a:endParaRPr lang="fr-FR" dirty="0"/>
          </a:p>
        </p:txBody>
      </p:sp>
      <p:sp>
        <p:nvSpPr>
          <p:cNvPr id="3" name="Espace réservé du contenu 2">
            <a:extLst>
              <a:ext uri="{FF2B5EF4-FFF2-40B4-BE49-F238E27FC236}">
                <a16:creationId xmlns:a16="http://schemas.microsoft.com/office/drawing/2014/main" id="{3C36FDF6-27D7-F0F9-644B-8EC2777FD01C}"/>
              </a:ext>
            </a:extLst>
          </p:cNvPr>
          <p:cNvSpPr>
            <a:spLocks noGrp="1"/>
          </p:cNvSpPr>
          <p:nvPr>
            <p:ph idx="1"/>
          </p:nvPr>
        </p:nvSpPr>
        <p:spPr/>
        <p:txBody>
          <a:bodyPr>
            <a:normAutofit/>
          </a:bodyPr>
          <a:lstStyle/>
          <a:p>
            <a:pPr marL="0" indent="0" algn="just">
              <a:lnSpc>
                <a:spcPct val="100000"/>
              </a:lnSpc>
              <a:buNone/>
            </a:pPr>
            <a:r>
              <a:rPr lang="en-US" sz="2000" dirty="0">
                <a:latin typeface="Gellix" panose="00000500000000000000" pitchFamily="2" charset="0"/>
              </a:rPr>
              <a:t>2) </a:t>
            </a:r>
            <a:r>
              <a:rPr lang="en-US" sz="2000" b="1" dirty="0">
                <a:latin typeface="Gellix" panose="00000500000000000000" pitchFamily="2" charset="0"/>
              </a:rPr>
              <a:t>semi-structured interviews </a:t>
            </a:r>
            <a:r>
              <a:rPr lang="en-US" sz="2000" dirty="0">
                <a:latin typeface="Gellix" panose="00000500000000000000" pitchFamily="2" charset="0"/>
              </a:rPr>
              <a:t>conducted mainly with journalists, but also with their institutional or associative partners.</a:t>
            </a:r>
          </a:p>
          <a:p>
            <a:pPr marL="0" indent="0" algn="just">
              <a:lnSpc>
                <a:spcPct val="100000"/>
              </a:lnSpc>
              <a:buNone/>
            </a:pPr>
            <a:r>
              <a:rPr lang="en-US" sz="2000" dirty="0">
                <a:latin typeface="Gellix" panose="00000500000000000000" pitchFamily="2" charset="0"/>
              </a:rPr>
              <a:t>To analyze the interviews with the journalists, we will draw on the model developed by Thomas </a:t>
            </a:r>
            <a:r>
              <a:rPr lang="en-US" sz="2000" dirty="0" err="1">
                <a:latin typeface="Gellix" panose="00000500000000000000" pitchFamily="2" charset="0"/>
              </a:rPr>
              <a:t>Hanitzsch</a:t>
            </a:r>
            <a:r>
              <a:rPr lang="en-US" sz="2000" dirty="0">
                <a:latin typeface="Gellix" panose="00000500000000000000" pitchFamily="2" charset="0"/>
              </a:rPr>
              <a:t> and Tim Vos (2017), who consider journalists' roles as consisting of a </a:t>
            </a:r>
            <a:r>
              <a:rPr lang="en-US" sz="2000" b="1" dirty="0">
                <a:latin typeface="Gellix" panose="00000500000000000000" pitchFamily="2" charset="0"/>
              </a:rPr>
              <a:t>renegotiating discourse</a:t>
            </a:r>
            <a:r>
              <a:rPr lang="en-US" sz="2000" dirty="0">
                <a:latin typeface="Gellix" panose="00000500000000000000" pitchFamily="2" charset="0"/>
              </a:rPr>
              <a:t> in which actors struggle to preserve or transform journalistic identity along </a:t>
            </a:r>
            <a:r>
              <a:rPr lang="en-US" sz="2000" b="1" dirty="0">
                <a:latin typeface="Gellix" panose="00000500000000000000" pitchFamily="2" charset="0"/>
              </a:rPr>
              <a:t>four overlapping dimensions</a:t>
            </a:r>
            <a:r>
              <a:rPr lang="en-US" sz="2000" dirty="0">
                <a:latin typeface="Gellix" panose="00000500000000000000" pitchFamily="2" charset="0"/>
              </a:rPr>
              <a:t>.</a:t>
            </a:r>
          </a:p>
          <a:p>
            <a:pPr marL="0" indent="0" algn="just">
              <a:lnSpc>
                <a:spcPct val="100000"/>
              </a:lnSpc>
              <a:buNone/>
            </a:pPr>
            <a:r>
              <a:rPr lang="en-US" sz="2000" dirty="0">
                <a:latin typeface="Gellix" panose="00000500000000000000" pitchFamily="2" charset="0"/>
              </a:rPr>
              <a:t>Journalists’ roles may be studied with regard to :</a:t>
            </a:r>
          </a:p>
          <a:p>
            <a:pPr marL="0" indent="0" algn="just">
              <a:lnSpc>
                <a:spcPct val="100000"/>
              </a:lnSpc>
              <a:buNone/>
            </a:pPr>
            <a:r>
              <a:rPr lang="en-US" sz="2000" dirty="0">
                <a:latin typeface="Gellix" panose="00000500000000000000" pitchFamily="2" charset="0"/>
              </a:rPr>
              <a:t>	1)   </a:t>
            </a:r>
            <a:r>
              <a:rPr lang="en-US" sz="2000" b="1" dirty="0">
                <a:latin typeface="Gellix" panose="00000500000000000000" pitchFamily="2" charset="0"/>
              </a:rPr>
              <a:t>normative ideas </a:t>
            </a:r>
            <a:r>
              <a:rPr lang="en-US" sz="2000" dirty="0">
                <a:latin typeface="Gellix" panose="00000500000000000000" pitchFamily="2" charset="0"/>
              </a:rPr>
              <a:t>(what journalists </a:t>
            </a:r>
            <a:r>
              <a:rPr lang="en-US" sz="2000" i="1" dirty="0">
                <a:latin typeface="Gellix" panose="00000500000000000000" pitchFamily="2" charset="0"/>
              </a:rPr>
              <a:t>should </a:t>
            </a:r>
            <a:r>
              <a:rPr lang="en-US" sz="2000" dirty="0">
                <a:latin typeface="Gellix" panose="00000500000000000000" pitchFamily="2" charset="0"/>
              </a:rPr>
              <a:t>do),</a:t>
            </a:r>
          </a:p>
          <a:p>
            <a:pPr marL="0" indent="0" algn="just">
              <a:lnSpc>
                <a:spcPct val="100000"/>
              </a:lnSpc>
              <a:buNone/>
            </a:pPr>
            <a:r>
              <a:rPr lang="en-US" sz="2000" dirty="0">
                <a:latin typeface="Gellix" panose="00000500000000000000" pitchFamily="2" charset="0"/>
              </a:rPr>
              <a:t>	2)   </a:t>
            </a:r>
            <a:r>
              <a:rPr lang="en-US" sz="2000" b="1" dirty="0">
                <a:latin typeface="Gellix" panose="00000500000000000000" pitchFamily="2" charset="0"/>
              </a:rPr>
              <a:t>cognitive orientations </a:t>
            </a:r>
            <a:r>
              <a:rPr lang="en-US" sz="2000" dirty="0">
                <a:latin typeface="Gellix" panose="00000500000000000000" pitchFamily="2" charset="0"/>
              </a:rPr>
              <a:t>(what they </a:t>
            </a:r>
            <a:r>
              <a:rPr lang="en-US" sz="2000" i="1" dirty="0">
                <a:latin typeface="Gellix" panose="00000500000000000000" pitchFamily="2" charset="0"/>
              </a:rPr>
              <a:t>want</a:t>
            </a:r>
            <a:r>
              <a:rPr lang="en-US" sz="2000" dirty="0">
                <a:latin typeface="Gellix" panose="00000500000000000000" pitchFamily="2" charset="0"/>
              </a:rPr>
              <a:t> to do),</a:t>
            </a:r>
          </a:p>
          <a:p>
            <a:pPr marL="0" indent="0" algn="just">
              <a:lnSpc>
                <a:spcPct val="100000"/>
              </a:lnSpc>
              <a:buNone/>
            </a:pPr>
            <a:r>
              <a:rPr lang="en-US" sz="2000" dirty="0">
                <a:latin typeface="Gellix" panose="00000500000000000000" pitchFamily="2" charset="0"/>
              </a:rPr>
              <a:t>	3)   </a:t>
            </a:r>
            <a:r>
              <a:rPr lang="en-US" sz="2000" b="1" dirty="0">
                <a:latin typeface="Gellix" panose="00000500000000000000" pitchFamily="2" charset="0"/>
              </a:rPr>
              <a:t>professional practice </a:t>
            </a:r>
            <a:r>
              <a:rPr lang="en-US" sz="2000" dirty="0">
                <a:latin typeface="Gellix" panose="00000500000000000000" pitchFamily="2" charset="0"/>
              </a:rPr>
              <a:t>(what they </a:t>
            </a:r>
            <a:r>
              <a:rPr lang="en-US" sz="2000" i="1" dirty="0">
                <a:latin typeface="Gellix" panose="00000500000000000000" pitchFamily="2" charset="0"/>
              </a:rPr>
              <a:t>really </a:t>
            </a:r>
            <a:r>
              <a:rPr lang="en-US" sz="2000" dirty="0">
                <a:latin typeface="Gellix" panose="00000500000000000000" pitchFamily="2" charset="0"/>
              </a:rPr>
              <a:t>do),</a:t>
            </a:r>
          </a:p>
          <a:p>
            <a:pPr marL="0" indent="0" algn="just">
              <a:lnSpc>
                <a:spcPct val="100000"/>
              </a:lnSpc>
              <a:buNone/>
            </a:pPr>
            <a:r>
              <a:rPr lang="en-US" sz="2000" dirty="0">
                <a:latin typeface="Gellix" panose="00000500000000000000" pitchFamily="2" charset="0"/>
              </a:rPr>
              <a:t>	4)   </a:t>
            </a:r>
            <a:r>
              <a:rPr lang="en-US" sz="2000" b="1" dirty="0">
                <a:latin typeface="Gellix" panose="00000500000000000000" pitchFamily="2" charset="0"/>
              </a:rPr>
              <a:t>narrated performance </a:t>
            </a:r>
            <a:r>
              <a:rPr lang="en-US" sz="2000" dirty="0">
                <a:latin typeface="Gellix" panose="00000500000000000000" pitchFamily="2" charset="0"/>
              </a:rPr>
              <a:t>(what they </a:t>
            </a:r>
            <a:r>
              <a:rPr lang="en-US" sz="2000" i="1" dirty="0">
                <a:latin typeface="Gellix" panose="00000500000000000000" pitchFamily="2" charset="0"/>
              </a:rPr>
              <a:t>say</a:t>
            </a:r>
            <a:r>
              <a:rPr lang="en-US" sz="2000" dirty="0">
                <a:latin typeface="Gellix" panose="00000500000000000000" pitchFamily="2" charset="0"/>
              </a:rPr>
              <a:t> they do).</a:t>
            </a:r>
          </a:p>
        </p:txBody>
      </p:sp>
    </p:spTree>
    <p:extLst>
      <p:ext uri="{BB962C8B-B14F-4D97-AF65-F5344CB8AC3E}">
        <p14:creationId xmlns:p14="http://schemas.microsoft.com/office/powerpoint/2010/main" val="28931726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1C110-0CF5-AA6E-F0D4-5C7CFFFCBF57}"/>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Research</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methods</a:t>
            </a:r>
            <a:endParaRPr lang="fr-FR" dirty="0"/>
          </a:p>
        </p:txBody>
      </p:sp>
      <p:sp>
        <p:nvSpPr>
          <p:cNvPr id="3" name="Espace réservé du contenu 2">
            <a:extLst>
              <a:ext uri="{FF2B5EF4-FFF2-40B4-BE49-F238E27FC236}">
                <a16:creationId xmlns:a16="http://schemas.microsoft.com/office/drawing/2014/main" id="{12CF7841-E233-7E15-D5D0-00C59C693890}"/>
              </a:ext>
            </a:extLst>
          </p:cNvPr>
          <p:cNvSpPr>
            <a:spLocks noGrp="1"/>
          </p:cNvSpPr>
          <p:nvPr>
            <p:ph idx="1"/>
          </p:nvPr>
        </p:nvSpPr>
        <p:spPr/>
        <p:txBody>
          <a:bodyPr>
            <a:noAutofit/>
          </a:bodyPr>
          <a:lstStyle/>
          <a:p>
            <a:pPr algn="just">
              <a:lnSpc>
                <a:spcPct val="100000"/>
              </a:lnSpc>
            </a:pPr>
            <a:r>
              <a:rPr lang="en-US" sz="2000" dirty="0">
                <a:latin typeface="Gellix" panose="00000500000000000000" pitchFamily="2" charset="0"/>
              </a:rPr>
              <a:t>As journalism is a </a:t>
            </a:r>
            <a:r>
              <a:rPr lang="en-US" sz="2000" b="1" dirty="0">
                <a:latin typeface="Gellix" panose="00000500000000000000" pitchFamily="2" charset="0"/>
              </a:rPr>
              <a:t>socio-discursive practice</a:t>
            </a:r>
            <a:r>
              <a:rPr lang="en-US" sz="2000" dirty="0">
                <a:latin typeface="Gellix" panose="00000500000000000000" pitchFamily="2" charset="0"/>
              </a:rPr>
              <a:t>, the researcher has to make a constant effort to situate himself at the level of </a:t>
            </a:r>
            <a:r>
              <a:rPr lang="en-US" sz="2000" b="1" dirty="0">
                <a:latin typeface="Gellix" panose="00000500000000000000" pitchFamily="2" charset="0"/>
              </a:rPr>
              <a:t>unveiling the conditions of production </a:t>
            </a:r>
            <a:r>
              <a:rPr lang="en-US" sz="2000" dirty="0">
                <a:latin typeface="Gellix" panose="00000500000000000000" pitchFamily="2" charset="0"/>
              </a:rPr>
              <a:t>of the journalists' discourse, its content, its effects and its intentions (Jean Charron &amp; </a:t>
            </a:r>
            <a:r>
              <a:rPr lang="en-US" sz="2000" dirty="0" err="1">
                <a:latin typeface="Gellix" panose="00000500000000000000" pitchFamily="2" charset="0"/>
              </a:rPr>
              <a:t>Loïc</a:t>
            </a:r>
            <a:r>
              <a:rPr lang="en-US" sz="2000" dirty="0">
                <a:latin typeface="Gellix" panose="00000500000000000000" pitchFamily="2" charset="0"/>
              </a:rPr>
              <a:t> Jacob, 1999).</a:t>
            </a:r>
          </a:p>
          <a:p>
            <a:pPr algn="just">
              <a:lnSpc>
                <a:spcPct val="100000"/>
              </a:lnSpc>
            </a:pPr>
            <a:r>
              <a:rPr lang="en-US" sz="2000" dirty="0">
                <a:latin typeface="Gellix" panose="00000500000000000000" pitchFamily="2" charset="0"/>
              </a:rPr>
              <a:t>So the interview as a method necessarily entails a </a:t>
            </a:r>
            <a:r>
              <a:rPr lang="en-US" sz="2000" b="1" dirty="0">
                <a:latin typeface="Gellix" panose="00000500000000000000" pitchFamily="2" charset="0"/>
              </a:rPr>
              <a:t>“re-staging” </a:t>
            </a:r>
            <a:r>
              <a:rPr lang="en-US" sz="2000" dirty="0">
                <a:latin typeface="Gellix" panose="00000500000000000000" pitchFamily="2" charset="0"/>
              </a:rPr>
              <a:t>of how the data came about, the relationships that were formed, the stages and the places given to the materials collected (</a:t>
            </a:r>
            <a:r>
              <a:rPr lang="en-US" sz="2000" dirty="0" err="1">
                <a:latin typeface="Gellix" panose="00000500000000000000" pitchFamily="2" charset="0"/>
              </a:rPr>
              <a:t>Maryvonne</a:t>
            </a:r>
            <a:r>
              <a:rPr lang="en-US" sz="2000" dirty="0">
                <a:latin typeface="Gellix" panose="00000500000000000000" pitchFamily="2" charset="0"/>
              </a:rPr>
              <a:t> </a:t>
            </a:r>
            <a:r>
              <a:rPr lang="en-US" sz="2000" dirty="0" err="1">
                <a:latin typeface="Gellix" panose="00000500000000000000" pitchFamily="2" charset="0"/>
              </a:rPr>
              <a:t>Charmillot</a:t>
            </a:r>
            <a:r>
              <a:rPr lang="en-US" sz="2000" dirty="0">
                <a:latin typeface="Gellix" panose="00000500000000000000" pitchFamily="2" charset="0"/>
              </a:rPr>
              <a:t> &amp; Caroline </a:t>
            </a:r>
            <a:r>
              <a:rPr lang="en-US" sz="2000" dirty="0" err="1">
                <a:latin typeface="Gellix" panose="00000500000000000000" pitchFamily="2" charset="0"/>
              </a:rPr>
              <a:t>Dayer</a:t>
            </a:r>
            <a:r>
              <a:rPr lang="en-US" sz="2000" dirty="0">
                <a:latin typeface="Gellix" panose="00000500000000000000" pitchFamily="2" charset="0"/>
              </a:rPr>
              <a:t>, 2007).</a:t>
            </a:r>
          </a:p>
          <a:p>
            <a:pPr algn="just">
              <a:lnSpc>
                <a:spcPct val="100000"/>
              </a:lnSpc>
            </a:pPr>
            <a:r>
              <a:rPr lang="en-US" sz="2000" dirty="0">
                <a:latin typeface="Gellix" panose="00000500000000000000" pitchFamily="2" charset="0"/>
              </a:rPr>
              <a:t>The interaction situation during the interview can indeed be a playground for activating or reactivating interaction </a:t>
            </a:r>
            <a:r>
              <a:rPr lang="en-US" sz="2000" b="1" dirty="0">
                <a:latin typeface="Gellix" panose="00000500000000000000" pitchFamily="2" charset="0"/>
              </a:rPr>
              <a:t>modalities of domination </a:t>
            </a:r>
            <a:r>
              <a:rPr lang="en-US" sz="2000" dirty="0">
                <a:latin typeface="Gellix" panose="00000500000000000000" pitchFamily="2" charset="0"/>
              </a:rPr>
              <a:t>(depending on the gender, age, trajectory of the actors, the media or the university for which they work) : the researcher can then analyze </a:t>
            </a:r>
            <a:r>
              <a:rPr lang="en-US" sz="2000" b="1" dirty="0">
                <a:latin typeface="Gellix" panose="00000500000000000000" pitchFamily="2" charset="0"/>
              </a:rPr>
              <a:t>ideological determinants </a:t>
            </a:r>
            <a:r>
              <a:rPr lang="en-US" sz="2000" dirty="0">
                <a:latin typeface="Gellix" panose="00000500000000000000" pitchFamily="2" charset="0"/>
              </a:rPr>
              <a:t>and the journalist can stage </a:t>
            </a:r>
            <a:r>
              <a:rPr lang="en-US" sz="2000" b="1" dirty="0">
                <a:latin typeface="Gellix" panose="00000500000000000000" pitchFamily="2" charset="0"/>
              </a:rPr>
              <a:t>common attitudes </a:t>
            </a:r>
            <a:r>
              <a:rPr lang="en-US" sz="2000" dirty="0">
                <a:latin typeface="Gellix" panose="00000500000000000000" pitchFamily="2" charset="0"/>
              </a:rPr>
              <a:t>to his professional field (</a:t>
            </a:r>
            <a:r>
              <a:rPr lang="en-US" sz="2000" dirty="0" err="1">
                <a:latin typeface="Gellix" panose="00000500000000000000" pitchFamily="2" charset="0"/>
              </a:rPr>
              <a:t>Nadège</a:t>
            </a:r>
            <a:r>
              <a:rPr lang="en-US" sz="2000" dirty="0">
                <a:latin typeface="Gellix" panose="00000500000000000000" pitchFamily="2" charset="0"/>
              </a:rPr>
              <a:t> </a:t>
            </a:r>
            <a:r>
              <a:rPr lang="en-US" sz="2000" dirty="0" err="1">
                <a:latin typeface="Gellix" panose="00000500000000000000" pitchFamily="2" charset="0"/>
              </a:rPr>
              <a:t>Brousteau</a:t>
            </a:r>
            <a:r>
              <a:rPr lang="en-US" sz="2000" dirty="0">
                <a:latin typeface="Gellix" panose="00000500000000000000" pitchFamily="2" charset="0"/>
              </a:rPr>
              <a:t> </a:t>
            </a:r>
            <a:r>
              <a:rPr lang="en-US" sz="2000" i="1" dirty="0">
                <a:latin typeface="Gellix" panose="00000500000000000000" pitchFamily="2" charset="0"/>
              </a:rPr>
              <a:t>et al.</a:t>
            </a:r>
            <a:r>
              <a:rPr lang="en-US" sz="2000" dirty="0">
                <a:latin typeface="Gellix" panose="00000500000000000000" pitchFamily="2" charset="0"/>
              </a:rPr>
              <a:t>,</a:t>
            </a:r>
            <a:r>
              <a:rPr lang="en-US" sz="2000" i="1" dirty="0">
                <a:latin typeface="Gellix" panose="00000500000000000000" pitchFamily="2" charset="0"/>
              </a:rPr>
              <a:t> </a:t>
            </a:r>
            <a:r>
              <a:rPr lang="en-US" sz="2000" dirty="0">
                <a:latin typeface="Gellix" panose="00000500000000000000" pitchFamily="2" charset="0"/>
              </a:rPr>
              <a:t>2012).</a:t>
            </a:r>
          </a:p>
          <a:p>
            <a:pPr algn="just">
              <a:lnSpc>
                <a:spcPct val="100000"/>
              </a:lnSpc>
            </a:pPr>
            <a:endParaRPr lang="en-US" sz="2000" dirty="0">
              <a:latin typeface="Gellix" panose="00000500000000000000" pitchFamily="2" charset="0"/>
            </a:endParaRPr>
          </a:p>
          <a:p>
            <a:pPr algn="just">
              <a:lnSpc>
                <a:spcPct val="100000"/>
              </a:lnSpc>
            </a:pPr>
            <a:endParaRPr lang="en-US" sz="2000" dirty="0">
              <a:latin typeface="Gellix" panose="00000500000000000000" pitchFamily="2" charset="0"/>
            </a:endParaRPr>
          </a:p>
          <a:p>
            <a:pPr algn="just">
              <a:lnSpc>
                <a:spcPct val="100000"/>
              </a:lnSpc>
            </a:pPr>
            <a:endParaRPr lang="en-US" sz="2000" dirty="0">
              <a:latin typeface="Gellix" panose="00000500000000000000" pitchFamily="2" charset="0"/>
            </a:endParaRPr>
          </a:p>
          <a:p>
            <a:pPr algn="just">
              <a:lnSpc>
                <a:spcPct val="100000"/>
              </a:lnSpc>
            </a:pPr>
            <a:endParaRPr lang="en-US" sz="2000" dirty="0">
              <a:latin typeface="Gellix" panose="00000500000000000000" pitchFamily="2" charset="0"/>
            </a:endParaRPr>
          </a:p>
          <a:p>
            <a:pPr algn="just">
              <a:lnSpc>
                <a:spcPct val="100000"/>
              </a:lnSpc>
            </a:pPr>
            <a:endParaRPr lang="en-US" sz="2000" dirty="0">
              <a:latin typeface="Gellix" panose="00000500000000000000" pitchFamily="2" charset="0"/>
            </a:endParaRPr>
          </a:p>
        </p:txBody>
      </p:sp>
    </p:spTree>
    <p:extLst>
      <p:ext uri="{BB962C8B-B14F-4D97-AF65-F5344CB8AC3E}">
        <p14:creationId xmlns:p14="http://schemas.microsoft.com/office/powerpoint/2010/main" val="9564984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5E9A4-66C2-869F-A55C-7A0AB062E03F}"/>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Research</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methods</a:t>
            </a:r>
            <a:endParaRPr lang="fr-FR" dirty="0"/>
          </a:p>
        </p:txBody>
      </p:sp>
      <p:sp>
        <p:nvSpPr>
          <p:cNvPr id="3" name="Espace réservé du contenu 2">
            <a:extLst>
              <a:ext uri="{FF2B5EF4-FFF2-40B4-BE49-F238E27FC236}">
                <a16:creationId xmlns:a16="http://schemas.microsoft.com/office/drawing/2014/main" id="{BD3FA02D-0BF3-001F-AFAF-3B044647C0DF}"/>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The interview with the journalists is a </a:t>
            </a:r>
            <a:r>
              <a:rPr lang="en-US" sz="2000" b="1" dirty="0">
                <a:latin typeface="Gellix" panose="00000500000000000000" pitchFamily="2" charset="0"/>
              </a:rPr>
              <a:t>game of mirror exchanges </a:t>
            </a:r>
            <a:r>
              <a:rPr lang="en-US" sz="2000" dirty="0">
                <a:latin typeface="Gellix" panose="00000500000000000000" pitchFamily="2" charset="0"/>
              </a:rPr>
              <a:t>with subjects who are themselves frequently asked to conduct interviews with their sources and who find themselves in an </a:t>
            </a:r>
            <a:r>
              <a:rPr lang="en-US" sz="2000" b="1" dirty="0">
                <a:latin typeface="Gellix" panose="00000500000000000000" pitchFamily="2" charset="0"/>
              </a:rPr>
              <a:t>inverted position </a:t>
            </a:r>
            <a:r>
              <a:rPr lang="en-US" sz="2000" dirty="0">
                <a:latin typeface="Gellix" panose="00000500000000000000" pitchFamily="2" charset="0"/>
              </a:rPr>
              <a:t>compared to their traditional interactions. The challenge would be thus for both the researcher and the journalist to increase their </a:t>
            </a:r>
            <a:r>
              <a:rPr lang="en-US" sz="2000" b="1" dirty="0">
                <a:latin typeface="Gellix" panose="00000500000000000000" pitchFamily="2" charset="0"/>
              </a:rPr>
              <a:t>reflective judgement </a:t>
            </a:r>
            <a:r>
              <a:rPr lang="en-US" sz="2000" dirty="0">
                <a:latin typeface="Gellix" panose="00000500000000000000" pitchFamily="2" charset="0"/>
              </a:rPr>
              <a:t>on their professional practice (</a:t>
            </a:r>
            <a:r>
              <a:rPr lang="en-US" sz="2000" dirty="0" err="1">
                <a:latin typeface="Gellix" panose="00000500000000000000" pitchFamily="2" charset="0"/>
              </a:rPr>
              <a:t>Nadège</a:t>
            </a:r>
            <a:r>
              <a:rPr lang="en-US" sz="2000" dirty="0">
                <a:latin typeface="Gellix" panose="00000500000000000000" pitchFamily="2" charset="0"/>
              </a:rPr>
              <a:t> </a:t>
            </a:r>
            <a:r>
              <a:rPr lang="en-US" sz="2000" dirty="0" err="1">
                <a:latin typeface="Gellix" panose="00000500000000000000" pitchFamily="2" charset="0"/>
              </a:rPr>
              <a:t>Brousteau</a:t>
            </a:r>
            <a:r>
              <a:rPr lang="en-US" sz="2000" dirty="0">
                <a:latin typeface="Gellix" panose="00000500000000000000" pitchFamily="2" charset="0"/>
              </a:rPr>
              <a:t> </a:t>
            </a:r>
            <a:r>
              <a:rPr lang="en-US" sz="2000" i="1" dirty="0">
                <a:latin typeface="Gellix" panose="00000500000000000000" pitchFamily="2" charset="0"/>
              </a:rPr>
              <a:t>et al.</a:t>
            </a:r>
            <a:r>
              <a:rPr lang="en-US" sz="2000" dirty="0">
                <a:latin typeface="Gellix" panose="00000500000000000000" pitchFamily="2" charset="0"/>
              </a:rPr>
              <a:t>,</a:t>
            </a:r>
            <a:r>
              <a:rPr lang="en-US" sz="2000" i="1" dirty="0">
                <a:latin typeface="Gellix" panose="00000500000000000000" pitchFamily="2" charset="0"/>
              </a:rPr>
              <a:t> </a:t>
            </a:r>
            <a:r>
              <a:rPr lang="en-US" sz="2000" dirty="0">
                <a:latin typeface="Gellix" panose="00000500000000000000" pitchFamily="2" charset="0"/>
              </a:rPr>
              <a:t>2012).</a:t>
            </a:r>
          </a:p>
          <a:p>
            <a:pPr algn="just">
              <a:lnSpc>
                <a:spcPct val="100000"/>
              </a:lnSpc>
            </a:pPr>
            <a:r>
              <a:rPr lang="en-US" sz="2000" dirty="0">
                <a:latin typeface="Gellix" panose="00000500000000000000" pitchFamily="2" charset="0"/>
              </a:rPr>
              <a:t>The interview should then be seen in </a:t>
            </a:r>
            <a:r>
              <a:rPr lang="en-US" sz="2000" b="1" dirty="0">
                <a:latin typeface="Gellix" panose="00000500000000000000" pitchFamily="2" charset="0"/>
              </a:rPr>
              <a:t>relational terms </a:t>
            </a:r>
            <a:r>
              <a:rPr lang="en-US" sz="2000" dirty="0">
                <a:latin typeface="Gellix" panose="00000500000000000000" pitchFamily="2" charset="0"/>
              </a:rPr>
              <a:t>: the researcher has to </a:t>
            </a:r>
            <a:r>
              <a:rPr lang="en-US" sz="2000" dirty="0" err="1">
                <a:latin typeface="Gellix" panose="00000500000000000000" pitchFamily="2" charset="0"/>
              </a:rPr>
              <a:t>analyse</a:t>
            </a:r>
            <a:r>
              <a:rPr lang="en-US" sz="2000" dirty="0">
                <a:latin typeface="Gellix" panose="00000500000000000000" pitchFamily="2" charset="0"/>
              </a:rPr>
              <a:t> how the respondents understand the request, interpret the survey situation and invest a place in the enunciation, and what discursive registers they actualize in the interaction with the researcher, who thus must adopt </a:t>
            </a:r>
            <a:r>
              <a:rPr lang="en-US" sz="2000" b="1" dirty="0">
                <a:latin typeface="Gellix" panose="00000500000000000000" pitchFamily="2" charset="0"/>
              </a:rPr>
              <a:t>pragmatic postures</a:t>
            </a:r>
            <a:r>
              <a:rPr lang="en-US" sz="2000" dirty="0">
                <a:latin typeface="Gellix" panose="00000500000000000000" pitchFamily="2" charset="0"/>
              </a:rPr>
              <a:t> related to the </a:t>
            </a:r>
            <a:r>
              <a:rPr lang="en-US" sz="2000" b="1" dirty="0">
                <a:latin typeface="Gellix" panose="00000500000000000000" pitchFamily="2" charset="0"/>
              </a:rPr>
              <a:t>interpretive and counter-interpretive activities </a:t>
            </a:r>
            <a:r>
              <a:rPr lang="en-US" sz="2000" dirty="0">
                <a:latin typeface="Gellix" panose="00000500000000000000" pitchFamily="2" charset="0"/>
              </a:rPr>
              <a:t>conducted by the respondents, and not only empathy or neutrality (Didier </a:t>
            </a:r>
            <a:r>
              <a:rPr lang="en-US" sz="2000" dirty="0" err="1">
                <a:latin typeface="Gellix" panose="00000500000000000000" pitchFamily="2" charset="0"/>
              </a:rPr>
              <a:t>Demazières</a:t>
            </a:r>
            <a:r>
              <a:rPr lang="en-US" sz="2000" dirty="0">
                <a:latin typeface="Gellix" panose="00000500000000000000" pitchFamily="2" charset="0"/>
              </a:rPr>
              <a:t>, 2012).</a:t>
            </a:r>
          </a:p>
        </p:txBody>
      </p:sp>
    </p:spTree>
    <p:extLst>
      <p:ext uri="{BB962C8B-B14F-4D97-AF65-F5344CB8AC3E}">
        <p14:creationId xmlns:p14="http://schemas.microsoft.com/office/powerpoint/2010/main" val="3204512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ADB149-97CA-4845-86CD-0551102AB41A}"/>
</file>

<file path=customXml/itemProps2.xml><?xml version="1.0" encoding="utf-8"?>
<ds:datastoreItem xmlns:ds="http://schemas.openxmlformats.org/officeDocument/2006/customXml" ds:itemID="{F3B64410-977E-43DC-922F-17D6AFD4E49D}"/>
</file>

<file path=docProps/app.xml><?xml version="1.0" encoding="utf-8"?>
<Properties xmlns="http://schemas.openxmlformats.org/officeDocument/2006/extended-properties" xmlns:vt="http://schemas.openxmlformats.org/officeDocument/2006/docPropsVTypes">
  <Template/>
  <TotalTime>1198</TotalTime>
  <Words>2777</Words>
  <Application>Microsoft Office PowerPoint</Application>
  <PresentationFormat>Grand écran</PresentationFormat>
  <Paragraphs>92</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Calibri Light</vt:lpstr>
      <vt:lpstr>Gellix</vt:lpstr>
      <vt:lpstr>Gellix SemiBold</vt:lpstr>
      <vt:lpstr>Thème Office</vt:lpstr>
      <vt:lpstr>Journalist’s role in MIL</vt:lpstr>
      <vt:lpstr>To introduce myself</vt:lpstr>
      <vt:lpstr>Research questions</vt:lpstr>
      <vt:lpstr>Academic context</vt:lpstr>
      <vt:lpstr>Academic context</vt:lpstr>
      <vt:lpstr>Research methods</vt:lpstr>
      <vt:lpstr>Research methods</vt:lpstr>
      <vt:lpstr>Research methods</vt:lpstr>
      <vt:lpstr>Research methods</vt:lpstr>
      <vt:lpstr>Discussion of methodological choices</vt:lpstr>
      <vt:lpstr>Discussion of methodological choices</vt:lpstr>
      <vt:lpstr>Epistemological position</vt:lpstr>
      <vt:lpstr>Digital literacy according to the PER</vt:lpstr>
      <vt:lpstr>Some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Journalist’s role in MIL</dc:title>
  <dc:creator>Julien Perrot</dc:creator>
  <cp:lastModifiedBy>Julien Perrot</cp:lastModifiedBy>
  <cp:revision>66</cp:revision>
  <dcterms:created xsi:type="dcterms:W3CDTF">2022-09-03T11:59:54Z</dcterms:created>
  <dcterms:modified xsi:type="dcterms:W3CDTF">2022-09-08T17:06:24Z</dcterms:modified>
</cp:coreProperties>
</file>