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9A0209F-F71B-4E93-A7E0-66E037A3ABF7}">
  <a:tblStyle styleId="{E9A0209F-F71B-4E93-A7E0-66E037A3ABF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3" Type="http://schemas.openxmlformats.org/officeDocument/2006/relationships/slide" Target="slides/slide7.xml"/><Relationship Id="rId39" Type="http://schemas.openxmlformats.org/officeDocument/2006/relationships/slide" Target="slides/slide33.xml"/><Relationship Id="rId18" Type="http://schemas.openxmlformats.org/officeDocument/2006/relationships/slide" Target="slides/slide12.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0" Type="http://schemas.openxmlformats.org/officeDocument/2006/relationships/slide" Target="slides/slide14.xml"/><Relationship Id="rId2" Type="http://schemas.openxmlformats.org/officeDocument/2006/relationships/viewProps" Target="viewProps.xml"/><Relationship Id="rId29" Type="http://schemas.openxmlformats.org/officeDocument/2006/relationships/slide" Target="slides/slide23.xml"/><Relationship Id="rId16" Type="http://schemas.openxmlformats.org/officeDocument/2006/relationships/slide" Target="slides/slide10.xml"/><Relationship Id="rId41" Type="http://schemas.openxmlformats.org/officeDocument/2006/relationships/customXml" Target="../customXml/item2.xml"/><Relationship Id="rId24" Type="http://schemas.openxmlformats.org/officeDocument/2006/relationships/slide" Target="slides/slide18.xml"/><Relationship Id="rId1" Type="http://schemas.openxmlformats.org/officeDocument/2006/relationships/theme" Target="theme/theme2.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customXml" Target="../customXml/item1.xml"/><Relationship Id="rId23" Type="http://schemas.openxmlformats.org/officeDocument/2006/relationships/slide" Target="slides/slide17.xml"/><Relationship Id="rId28" Type="http://schemas.openxmlformats.org/officeDocument/2006/relationships/slide" Target="slides/slide22.xml"/><Relationship Id="rId5" Type="http://schemas.openxmlformats.org/officeDocument/2006/relationships/slideMaster" Target="slideMasters/slideMaster1.xml"/><Relationship Id="rId15" Type="http://schemas.openxmlformats.org/officeDocument/2006/relationships/slide" Target="slides/slide9.xml"/><Relationship Id="rId36" Type="http://schemas.openxmlformats.org/officeDocument/2006/relationships/slide" Target="slides/slide30.xml"/><Relationship Id="rId31" Type="http://schemas.openxmlformats.org/officeDocument/2006/relationships/slide" Target="slides/slide25.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 Type="http://schemas.openxmlformats.org/officeDocument/2006/relationships/tableStyles" Target="tableStyles.xml"/><Relationship Id="rId9" Type="http://schemas.openxmlformats.org/officeDocument/2006/relationships/slide" Target="slides/slide3.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14" Type="http://schemas.openxmlformats.org/officeDocument/2006/relationships/slide" Target="slides/slide8.xml"/><Relationship Id="rId8" Type="http://schemas.openxmlformats.org/officeDocument/2006/relationships/slide" Target="slides/slide2.xml"/><Relationship Id="rId3" Type="http://schemas.openxmlformats.org/officeDocument/2006/relationships/presProps" Target="presProps.xml"/><Relationship Id="rId25" Type="http://schemas.openxmlformats.org/officeDocument/2006/relationships/slide" Target="slides/slide19.xml"/><Relationship Id="rId33" Type="http://schemas.openxmlformats.org/officeDocument/2006/relationships/slide" Target="slides/slide27.xml"/><Relationship Id="rId12" Type="http://schemas.openxmlformats.org/officeDocument/2006/relationships/slide" Target="slides/slide6.xml"/><Relationship Id="rId17" Type="http://schemas.openxmlformats.org/officeDocument/2006/relationships/slide" Target="slides/slide11.xml"/><Relationship Id="rId38"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38c3a80567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38c3a80567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38c3a80567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38c3a80567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38c3a80567_0_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38c3a80567_0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38c3a80567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38c3a80567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38c3a80567_0_4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38c3a80567_0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38c3a80567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38c3a80567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38c3a80567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38c3a80567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38c3a80567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38c3a80567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38c3a80567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38c3a80567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38c3a80567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38c3a80567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38c3a8056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38c3a8056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38c3a80567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38c3a80567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38c3a80567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38c3a80567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38c3a80567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38c3a80567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38c3a80567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38c3a80567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38c3a80567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38c3a80567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38c3a80567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38c3a80567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38c3a80567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38c3a80567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38c3a80567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38c3a80567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38c3a80567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138c3a80567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38c3a80567_0_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38c3a80567_0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138c3a80567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138c3a80567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138c3a80567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138c3a80567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138c3a80567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138c3a80567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138c3a80567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138c3a80567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138c3a80567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138c3a80567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138c3a80567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138c3a80567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38c3a80567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38c3a80567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38c3a80567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38c3a80567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38c3a80567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38c3a80567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138c3a80567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38c3a80567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38c3a80567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38c3a80567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3.jpg"/><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7.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GB"/>
              <a:t>In Silico: Design, use and meaning of an educational app</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GB"/>
              <a:t>Gavin Duffy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GB"/>
              <a:t>Research</a:t>
            </a:r>
            <a:r>
              <a:rPr lang="en-GB"/>
              <a:t> axiology and relevance </a:t>
            </a:r>
            <a:endParaRPr/>
          </a:p>
        </p:txBody>
      </p:sp>
      <p:sp>
        <p:nvSpPr>
          <p:cNvPr id="116" name="Google Shape;116;p22"/>
          <p:cNvSpPr txBox="1"/>
          <p:nvPr>
            <p:ph idx="4294967295"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20"/>
              <a:t>Digital imaginaries: What should guide new media research?</a:t>
            </a:r>
            <a:endParaRPr sz="2420"/>
          </a:p>
          <a:p>
            <a:pPr indent="0" lvl="0" marL="0" rtl="0" algn="l">
              <a:spcBef>
                <a:spcPts val="0"/>
              </a:spcBef>
              <a:spcAft>
                <a:spcPts val="0"/>
              </a:spcAft>
              <a:buSzPts val="990"/>
              <a:buNone/>
            </a:pPr>
            <a:r>
              <a:t/>
            </a:r>
            <a:endParaRPr sz="2520"/>
          </a:p>
        </p:txBody>
      </p:sp>
      <p:sp>
        <p:nvSpPr>
          <p:cNvPr id="122" name="Google Shape;122;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GB">
                <a:solidFill>
                  <a:schemeClr val="dk1"/>
                </a:solidFill>
              </a:rPr>
              <a:t>Recentring the human, both as producers and audiences. </a:t>
            </a:r>
            <a:endParaRPr>
              <a:solidFill>
                <a:schemeClr val="dk1"/>
              </a:solidFill>
            </a:endParaRPr>
          </a:p>
          <a:p>
            <a:pPr indent="0" lvl="0" marL="914400" rtl="0" algn="l">
              <a:spcBef>
                <a:spcPts val="1200"/>
              </a:spcBef>
              <a:spcAft>
                <a:spcPts val="0"/>
              </a:spcAft>
              <a:buNone/>
            </a:pPr>
            <a:r>
              <a:t/>
            </a:r>
            <a:endParaRPr>
              <a:solidFill>
                <a:schemeClr val="dk1"/>
              </a:solidFill>
            </a:endParaRPr>
          </a:p>
          <a:p>
            <a:pPr indent="-342900" lvl="0" marL="457200" rtl="0" algn="l">
              <a:spcBef>
                <a:spcPts val="1200"/>
              </a:spcBef>
              <a:spcAft>
                <a:spcPts val="0"/>
              </a:spcAft>
              <a:buClr>
                <a:schemeClr val="dk1"/>
              </a:buClr>
              <a:buSzPts val="1800"/>
              <a:buChar char="●"/>
            </a:pPr>
            <a:r>
              <a:rPr lang="en-GB">
                <a:solidFill>
                  <a:schemeClr val="dk1"/>
                </a:solidFill>
              </a:rPr>
              <a:t>Advocates for a range of knowledges, across profession and age ranges. Focuses on the voice of on-the-ground staff and young people. </a:t>
            </a:r>
            <a:endParaRPr>
              <a:solidFill>
                <a:schemeClr val="dk1"/>
              </a:solidFill>
            </a:endParaRPr>
          </a:p>
          <a:p>
            <a:pPr indent="0" lvl="0" marL="914400" rtl="0" algn="l">
              <a:spcBef>
                <a:spcPts val="1200"/>
              </a:spcBef>
              <a:spcAft>
                <a:spcPts val="0"/>
              </a:spcAft>
              <a:buNone/>
            </a:pPr>
            <a:r>
              <a:t/>
            </a:r>
            <a:endParaRPr>
              <a:solidFill>
                <a:schemeClr val="dk1"/>
              </a:solidFill>
            </a:endParaRPr>
          </a:p>
          <a:p>
            <a:pPr indent="-342900" lvl="0" marL="457200" rtl="0" algn="l">
              <a:spcBef>
                <a:spcPts val="1200"/>
              </a:spcBef>
              <a:spcAft>
                <a:spcPts val="0"/>
              </a:spcAft>
              <a:buClr>
                <a:schemeClr val="dk1"/>
              </a:buClr>
              <a:buSzPts val="1800"/>
              <a:buChar char="●"/>
            </a:pPr>
            <a:r>
              <a:rPr lang="en-GB">
                <a:solidFill>
                  <a:schemeClr val="dk1"/>
                </a:solidFill>
              </a:rPr>
              <a:t>Conscious</a:t>
            </a:r>
            <a:r>
              <a:rPr lang="en-GB">
                <a:solidFill>
                  <a:schemeClr val="dk1"/>
                </a:solidFill>
              </a:rPr>
              <a:t> consideration of participants as knowledge holders and research</a:t>
            </a:r>
            <a:r>
              <a:rPr lang="en-GB">
                <a:solidFill>
                  <a:schemeClr val="dk1"/>
                </a:solidFill>
              </a:rPr>
              <a:t> </a:t>
            </a:r>
            <a:r>
              <a:rPr lang="en-GB">
                <a:solidFill>
                  <a:schemeClr val="dk1"/>
                </a:solidFill>
              </a:rPr>
              <a:t>as a </a:t>
            </a:r>
            <a:r>
              <a:rPr lang="en-GB">
                <a:solidFill>
                  <a:schemeClr val="dk1"/>
                </a:solidFill>
              </a:rPr>
              <a:t>reciprocal</a:t>
            </a:r>
            <a:r>
              <a:rPr lang="en-GB">
                <a:solidFill>
                  <a:schemeClr val="dk1"/>
                </a:solidFill>
              </a:rPr>
              <a:t> process. </a:t>
            </a:r>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4"/>
          <p:cNvSpPr txBox="1"/>
          <p:nvPr>
            <p:ph type="title"/>
          </p:nvPr>
        </p:nvSpPr>
        <p:spPr>
          <a:xfrm>
            <a:off x="311700" y="215085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GB"/>
              <a:t>Who is this research for?</a:t>
            </a:r>
            <a:endParaRPr/>
          </a:p>
          <a:p>
            <a:pPr indent="0" lvl="0" marL="0" rtl="0" algn="ctr">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Schools and school communities</a:t>
            </a:r>
            <a:endParaRPr/>
          </a:p>
        </p:txBody>
      </p:sp>
      <p:sp>
        <p:nvSpPr>
          <p:cNvPr id="133" name="Google Shape;133;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b="1" lang="en-GB">
                <a:solidFill>
                  <a:schemeClr val="dk1"/>
                </a:solidFill>
              </a:rPr>
              <a:t>Principals and purchasing committees</a:t>
            </a:r>
            <a:endParaRPr b="1">
              <a:solidFill>
                <a:schemeClr val="dk1"/>
              </a:solidFill>
            </a:endParaRPr>
          </a:p>
          <a:p>
            <a:pPr indent="0" lvl="0" marL="0" rtl="0" algn="l">
              <a:spcBef>
                <a:spcPts val="1200"/>
              </a:spcBef>
              <a:spcAft>
                <a:spcPts val="0"/>
              </a:spcAft>
              <a:buNone/>
            </a:pPr>
            <a:r>
              <a:rPr lang="en-GB">
                <a:solidFill>
                  <a:schemeClr val="dk1"/>
                </a:solidFill>
              </a:rPr>
              <a:t>schools have limited resources; technological churn has an economic toll.</a:t>
            </a:r>
            <a:endParaRPr>
              <a:solidFill>
                <a:schemeClr val="dk1"/>
              </a:solidFill>
            </a:endParaRPr>
          </a:p>
          <a:p>
            <a:pPr indent="0" lvl="0" marL="45720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b="1" lang="en-GB">
                <a:solidFill>
                  <a:schemeClr val="dk1"/>
                </a:solidFill>
              </a:rPr>
              <a:t>Teaching and admin staff</a:t>
            </a:r>
            <a:endParaRPr b="1">
              <a:solidFill>
                <a:schemeClr val="dk1"/>
              </a:solidFill>
            </a:endParaRPr>
          </a:p>
          <a:p>
            <a:pPr indent="0" lvl="0" marL="0" rtl="0" algn="l">
              <a:spcBef>
                <a:spcPts val="1200"/>
              </a:spcBef>
              <a:spcAft>
                <a:spcPts val="0"/>
              </a:spcAft>
              <a:buNone/>
            </a:pPr>
            <a:r>
              <a:rPr lang="en-GB">
                <a:solidFill>
                  <a:schemeClr val="dk1"/>
                </a:solidFill>
              </a:rPr>
              <a:t>staff are universally time poor; many feel their work is not seen or understood by others; technological churn is poor for morale. </a:t>
            </a:r>
            <a:endParaRPr>
              <a:solidFill>
                <a:schemeClr val="dk1"/>
              </a:solidFill>
            </a:endParaRPr>
          </a:p>
          <a:p>
            <a:pPr indent="0" lvl="0" marL="45720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b="1" lang="en-GB">
                <a:solidFill>
                  <a:schemeClr val="dk1"/>
                </a:solidFill>
              </a:rPr>
              <a:t>Students</a:t>
            </a:r>
            <a:endParaRPr b="1">
              <a:solidFill>
                <a:schemeClr val="dk1"/>
              </a:solidFill>
            </a:endParaRPr>
          </a:p>
          <a:p>
            <a:pPr indent="0" lvl="0" marL="0" rtl="0" algn="l">
              <a:spcBef>
                <a:spcPts val="1200"/>
              </a:spcBef>
              <a:spcAft>
                <a:spcPts val="1200"/>
              </a:spcAft>
              <a:buNone/>
            </a:pPr>
            <a:r>
              <a:rPr lang="en-GB">
                <a:solidFill>
                  <a:schemeClr val="dk1"/>
                </a:solidFill>
              </a:rPr>
              <a:t>young people are inundated with technology and the myth of the ‘digital native’ persists; thus, few people actually </a:t>
            </a:r>
            <a:r>
              <a:rPr i="1" lang="en-GB">
                <a:solidFill>
                  <a:schemeClr val="dk1"/>
                </a:solidFill>
              </a:rPr>
              <a:t>ask </a:t>
            </a:r>
            <a:r>
              <a:rPr lang="en-GB">
                <a:solidFill>
                  <a:schemeClr val="dk1"/>
                </a:solidFill>
              </a:rPr>
              <a:t>students</a:t>
            </a:r>
            <a:r>
              <a:rPr lang="en-GB">
                <a:solidFill>
                  <a:schemeClr val="dk1"/>
                </a:solidFill>
              </a:rPr>
              <a:t> about their technological experiences.</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App development </a:t>
            </a:r>
            <a:r>
              <a:rPr lang="en-GB"/>
              <a:t>companies</a:t>
            </a:r>
            <a:r>
              <a:rPr lang="en-GB"/>
              <a:t> </a:t>
            </a:r>
            <a:endParaRPr/>
          </a:p>
        </p:txBody>
      </p:sp>
      <p:sp>
        <p:nvSpPr>
          <p:cNvPr id="139" name="Google Shape;139;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0"/>
              </a:spcAft>
              <a:buNone/>
            </a:pPr>
            <a:r>
              <a:rPr b="1" lang="en-GB">
                <a:solidFill>
                  <a:schemeClr val="dk1"/>
                </a:solidFill>
              </a:rPr>
              <a:t>Public facing benefit:</a:t>
            </a:r>
            <a:endParaRPr b="1">
              <a:solidFill>
                <a:schemeClr val="dk1"/>
              </a:solidFill>
            </a:endParaRPr>
          </a:p>
          <a:p>
            <a:pPr indent="0" lvl="0" marL="457200" rtl="0" algn="l">
              <a:spcBef>
                <a:spcPts val="1200"/>
              </a:spcBef>
              <a:spcAft>
                <a:spcPts val="0"/>
              </a:spcAft>
              <a:buNone/>
            </a:pPr>
            <a:r>
              <a:rPr lang="en-GB">
                <a:solidFill>
                  <a:schemeClr val="dk1"/>
                </a:solidFill>
              </a:rPr>
              <a:t>Many companies posit a legitimate desire to </a:t>
            </a:r>
            <a:r>
              <a:rPr i="1" lang="en-GB">
                <a:solidFill>
                  <a:schemeClr val="dk1"/>
                </a:solidFill>
              </a:rPr>
              <a:t>help </a:t>
            </a:r>
            <a:r>
              <a:rPr lang="en-GB">
                <a:solidFill>
                  <a:schemeClr val="dk1"/>
                </a:solidFill>
              </a:rPr>
              <a:t>schools, largely through reducing ‘busy work’. Without data on the issues real users are having, this desire </a:t>
            </a:r>
            <a:r>
              <a:rPr lang="en-GB">
                <a:solidFill>
                  <a:schemeClr val="dk1"/>
                </a:solidFill>
              </a:rPr>
              <a:t>remains</a:t>
            </a:r>
            <a:r>
              <a:rPr lang="en-GB">
                <a:solidFill>
                  <a:schemeClr val="dk1"/>
                </a:solidFill>
              </a:rPr>
              <a:t> </a:t>
            </a:r>
            <a:r>
              <a:rPr i="1" lang="en-GB">
                <a:solidFill>
                  <a:schemeClr val="dk1"/>
                </a:solidFill>
              </a:rPr>
              <a:t>only </a:t>
            </a:r>
            <a:r>
              <a:rPr lang="en-GB">
                <a:solidFill>
                  <a:schemeClr val="dk1"/>
                </a:solidFill>
              </a:rPr>
              <a:t>as a desire.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457200" rtl="0" algn="l">
              <a:spcBef>
                <a:spcPts val="1200"/>
              </a:spcBef>
              <a:spcAft>
                <a:spcPts val="0"/>
              </a:spcAft>
              <a:buNone/>
            </a:pPr>
            <a:r>
              <a:rPr b="1" lang="en-GB">
                <a:solidFill>
                  <a:schemeClr val="dk1"/>
                </a:solidFill>
              </a:rPr>
              <a:t>Internal company benefit: </a:t>
            </a:r>
            <a:endParaRPr b="1">
              <a:solidFill>
                <a:schemeClr val="dk1"/>
              </a:solidFill>
            </a:endParaRPr>
          </a:p>
          <a:p>
            <a:pPr indent="0" lvl="0" marL="457200" rtl="0" algn="l">
              <a:spcBef>
                <a:spcPts val="1200"/>
              </a:spcBef>
              <a:spcAft>
                <a:spcPts val="1200"/>
              </a:spcAft>
              <a:buNone/>
            </a:pPr>
            <a:r>
              <a:rPr lang="en-GB">
                <a:solidFill>
                  <a:schemeClr val="dk1"/>
                </a:solidFill>
              </a:rPr>
              <a:t>Companies appear disunified in their own understandings of their product. Without data on these contentions, many staff feel unheard or misunderstood.</a:t>
            </a:r>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7"/>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GB"/>
              <a:t>Expected findings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Case 1 - English language app</a:t>
            </a:r>
            <a:endParaRPr/>
          </a:p>
        </p:txBody>
      </p:sp>
      <p:graphicFrame>
        <p:nvGraphicFramePr>
          <p:cNvPr id="150" name="Google Shape;150;p28"/>
          <p:cNvGraphicFramePr/>
          <p:nvPr/>
        </p:nvGraphicFramePr>
        <p:xfrm>
          <a:off x="4076413" y="1164025"/>
          <a:ext cx="3000000" cy="3000000"/>
        </p:xfrm>
        <a:graphic>
          <a:graphicData uri="http://schemas.openxmlformats.org/drawingml/2006/table">
            <a:tbl>
              <a:tblPr>
                <a:noFill/>
                <a:tableStyleId>{E9A0209F-F71B-4E93-A7E0-66E037A3ABF7}</a:tableStyleId>
              </a:tblPr>
              <a:tblGrid>
                <a:gridCol w="2511750"/>
                <a:gridCol w="2503800"/>
              </a:tblGrid>
              <a:tr h="190500">
                <a:tc>
                  <a:txBody>
                    <a:bodyPr/>
                    <a:lstStyle/>
                    <a:p>
                      <a:pPr indent="0" lvl="0" marL="0" rtl="0" algn="l">
                        <a:lnSpc>
                          <a:spcPct val="115000"/>
                        </a:lnSpc>
                        <a:spcBef>
                          <a:spcPts val="0"/>
                        </a:spcBef>
                        <a:spcAft>
                          <a:spcPts val="0"/>
                        </a:spcAft>
                        <a:buNone/>
                      </a:pPr>
                      <a:r>
                        <a:rPr b="1" lang="en-GB" sz="1100"/>
                        <a:t>Participants</a:t>
                      </a:r>
                      <a:endParaRPr b="1" sz="1100"/>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b="1" lang="en-GB" sz="1100"/>
                        <a:t>Number</a:t>
                      </a:r>
                      <a:endParaRPr b="1" sz="1100"/>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r>
              <a:tr h="190500">
                <a:tc>
                  <a:txBody>
                    <a:bodyPr/>
                    <a:lstStyle/>
                    <a:p>
                      <a:pPr indent="0" lvl="0" marL="0" rtl="0" algn="l">
                        <a:lnSpc>
                          <a:spcPct val="115000"/>
                        </a:lnSpc>
                        <a:spcBef>
                          <a:spcPts val="0"/>
                        </a:spcBef>
                        <a:spcAft>
                          <a:spcPts val="0"/>
                        </a:spcAft>
                        <a:buNone/>
                      </a:pPr>
                      <a:r>
                        <a:rPr lang="en-GB"/>
                        <a:t>Developers</a:t>
                      </a:r>
                      <a:endParaRPr/>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lang="en-GB"/>
                        <a:t>7</a:t>
                      </a:r>
                      <a:endParaRPr/>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r>
              <a:tr h="190500">
                <a:tc>
                  <a:txBody>
                    <a:bodyPr/>
                    <a:lstStyle/>
                    <a:p>
                      <a:pPr indent="0" lvl="0" marL="0" rtl="0" algn="l">
                        <a:lnSpc>
                          <a:spcPct val="115000"/>
                        </a:lnSpc>
                        <a:spcBef>
                          <a:spcPts val="0"/>
                        </a:spcBef>
                        <a:spcAft>
                          <a:spcPts val="0"/>
                        </a:spcAft>
                        <a:buNone/>
                      </a:pPr>
                      <a:r>
                        <a:rPr lang="en-GB"/>
                        <a:t>School staff</a:t>
                      </a:r>
                      <a:endParaRPr/>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lang="en-GB"/>
                        <a:t>5</a:t>
                      </a:r>
                      <a:endParaRPr/>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r>
              <a:tr h="190500">
                <a:tc>
                  <a:txBody>
                    <a:bodyPr/>
                    <a:lstStyle/>
                    <a:p>
                      <a:pPr indent="0" lvl="0" marL="0" rtl="0" algn="l">
                        <a:lnSpc>
                          <a:spcPct val="115000"/>
                        </a:lnSpc>
                        <a:spcBef>
                          <a:spcPts val="0"/>
                        </a:spcBef>
                        <a:spcAft>
                          <a:spcPts val="0"/>
                        </a:spcAft>
                        <a:buNone/>
                      </a:pPr>
                      <a:r>
                        <a:rPr lang="en-GB"/>
                        <a:t>Students</a:t>
                      </a:r>
                      <a:endParaRPr/>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lang="en-GB"/>
                        <a:t>10</a:t>
                      </a:r>
                      <a:endParaRPr/>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r>
              <a:tr h="190500">
                <a:tc>
                  <a:txBody>
                    <a:bodyPr/>
                    <a:lstStyle/>
                    <a:p>
                      <a:pPr indent="0" lvl="0" marL="0" rtl="0" algn="l">
                        <a:lnSpc>
                          <a:spcPct val="115000"/>
                        </a:lnSpc>
                        <a:spcBef>
                          <a:spcPts val="0"/>
                        </a:spcBef>
                        <a:spcAft>
                          <a:spcPts val="0"/>
                        </a:spcAft>
                        <a:buNone/>
                      </a:pPr>
                      <a:r>
                        <a:rPr lang="en-GB"/>
                        <a:t>Parents</a:t>
                      </a:r>
                      <a:endParaRPr/>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accent6"/>
                    </a:solidFill>
                  </a:tcPr>
                </a:tc>
                <a:tc>
                  <a:txBody>
                    <a:bodyPr/>
                    <a:lstStyle/>
                    <a:p>
                      <a:pPr indent="0" lvl="0" marL="0" rtl="0" algn="l">
                        <a:lnSpc>
                          <a:spcPct val="115000"/>
                        </a:lnSpc>
                        <a:spcBef>
                          <a:spcPts val="0"/>
                        </a:spcBef>
                        <a:spcAft>
                          <a:spcPts val="0"/>
                        </a:spcAft>
                        <a:buNone/>
                      </a:pPr>
                      <a:r>
                        <a:rPr lang="en-GB"/>
                        <a:t>0</a:t>
                      </a:r>
                      <a:endParaRPr/>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accent6"/>
                    </a:solidFill>
                  </a:tcPr>
                </a:tc>
              </a:tr>
              <a:tr h="190500">
                <a:tc>
                  <a:txBody>
                    <a:bodyPr/>
                    <a:lstStyle/>
                    <a:p>
                      <a:pPr indent="0" lvl="0" marL="0" rtl="0" algn="l">
                        <a:lnSpc>
                          <a:spcPct val="115000"/>
                        </a:lnSpc>
                        <a:spcBef>
                          <a:spcPts val="0"/>
                        </a:spcBef>
                        <a:spcAft>
                          <a:spcPts val="0"/>
                        </a:spcAft>
                        <a:buNone/>
                      </a:pPr>
                      <a:r>
                        <a:rPr b="1" lang="en-GB" sz="1100"/>
                        <a:t>Total</a:t>
                      </a:r>
                      <a:endParaRPr b="1" sz="1100"/>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b="1" lang="en-GB" sz="1100"/>
                        <a:t>22</a:t>
                      </a:r>
                      <a:endParaRPr b="1" sz="1100"/>
                    </a:p>
                  </a:txBody>
                  <a:tcPr marT="91425" marB="91425" marR="68575" marL="68575">
                    <a:lnL cap="flat" cmpd="sng" w="12575">
                      <a:solidFill>
                        <a:schemeClr val="lt1"/>
                      </a:solidFill>
                      <a:prstDash val="solid"/>
                      <a:round/>
                      <a:headEnd len="sm" w="sm" type="none"/>
                      <a:tailEnd len="sm" w="sm" type="none"/>
                    </a:lnL>
                    <a:lnR cap="flat" cmpd="sng" w="12575">
                      <a:solidFill>
                        <a:schemeClr val="lt1"/>
                      </a:solidFill>
                      <a:prstDash val="solid"/>
                      <a:round/>
                      <a:headEnd len="sm" w="sm" type="none"/>
                      <a:tailEnd len="sm" w="sm" type="none"/>
                    </a:lnR>
                    <a:lnT cap="flat" cmpd="sng" w="12575">
                      <a:solidFill>
                        <a:schemeClr val="lt1"/>
                      </a:solidFill>
                      <a:prstDash val="solid"/>
                      <a:round/>
                      <a:headEnd len="sm" w="sm" type="none"/>
                      <a:tailEnd len="sm" w="sm" type="none"/>
                    </a:lnT>
                    <a:lnB cap="flat" cmpd="sng" w="12575">
                      <a:solidFill>
                        <a:schemeClr val="lt1"/>
                      </a:solidFill>
                      <a:prstDash val="solid"/>
                      <a:round/>
                      <a:headEnd len="sm" w="sm" type="none"/>
                      <a:tailEnd len="sm" w="sm" type="none"/>
                    </a:lnB>
                    <a:solidFill>
                      <a:schemeClr val="dk1"/>
                    </a:solidFill>
                  </a:tcPr>
                </a:tc>
              </a:tr>
            </a:tbl>
          </a:graphicData>
        </a:graphic>
      </p:graphicFrame>
      <p:sp>
        <p:nvSpPr>
          <p:cNvPr id="151" name="Google Shape;151;p28"/>
          <p:cNvSpPr txBox="1"/>
          <p:nvPr/>
        </p:nvSpPr>
        <p:spPr>
          <a:xfrm>
            <a:off x="256925" y="1164025"/>
            <a:ext cx="36993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solidFill>
                  <a:schemeClr val="dk1"/>
                </a:solidFill>
              </a:rPr>
              <a:t>App one:</a:t>
            </a:r>
            <a:endParaRPr>
              <a:solidFill>
                <a:schemeClr val="dk1"/>
              </a:solidFill>
            </a:endParaRPr>
          </a:p>
          <a:p>
            <a:pPr indent="0" lvl="0" marL="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Small, for-profit company</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Queensland based</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‘Educator focused’</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In-class ‘learning’ app</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Highly stylised/strong art direction</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Personalised experience </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Target audience: K-12</a:t>
            </a:r>
            <a:endParaRPr>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Mapping the company </a:t>
            </a:r>
            <a:endParaRPr/>
          </a:p>
        </p:txBody>
      </p:sp>
      <p:sp>
        <p:nvSpPr>
          <p:cNvPr id="157" name="Google Shape;157;p29"/>
          <p:cNvSpPr txBox="1"/>
          <p:nvPr>
            <p:ph idx="1" type="body"/>
          </p:nvPr>
        </p:nvSpPr>
        <p:spPr>
          <a:xfrm>
            <a:off x="311700" y="1152475"/>
            <a:ext cx="38454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8" name="Google Shape;158;p29"/>
          <p:cNvPicPr preferRelativeResize="0"/>
          <p:nvPr/>
        </p:nvPicPr>
        <p:blipFill>
          <a:blip r:embed="rId3">
            <a:alphaModFix/>
          </a:blip>
          <a:stretch>
            <a:fillRect/>
          </a:stretch>
        </p:blipFill>
        <p:spPr>
          <a:xfrm>
            <a:off x="4283775" y="394575"/>
            <a:ext cx="4548525" cy="42613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Mapping the school</a:t>
            </a:r>
            <a:endParaRPr/>
          </a:p>
        </p:txBody>
      </p:sp>
      <p:sp>
        <p:nvSpPr>
          <p:cNvPr id="164" name="Google Shape;164;p30"/>
          <p:cNvSpPr txBox="1"/>
          <p:nvPr>
            <p:ph idx="1" type="body"/>
          </p:nvPr>
        </p:nvSpPr>
        <p:spPr>
          <a:xfrm>
            <a:off x="311700" y="1152475"/>
            <a:ext cx="3179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solidFill>
                  <a:schemeClr val="dk1"/>
                </a:solidFill>
              </a:rPr>
              <a:t>Data for case 1 comes primarily from one, small primary school in Melbourne. Thus, I have been able to ‘map’ how the app trickles down/spirals out within a singular school. </a:t>
            </a:r>
            <a:endParaRPr>
              <a:solidFill>
                <a:schemeClr val="dk1"/>
              </a:solidFill>
            </a:endParaRPr>
          </a:p>
        </p:txBody>
      </p:sp>
      <p:pic>
        <p:nvPicPr>
          <p:cNvPr id="165" name="Google Shape;165;p30"/>
          <p:cNvPicPr preferRelativeResize="0"/>
          <p:nvPr/>
        </p:nvPicPr>
        <p:blipFill>
          <a:blip r:embed="rId3">
            <a:alphaModFix/>
          </a:blip>
          <a:stretch>
            <a:fillRect/>
          </a:stretch>
        </p:blipFill>
        <p:spPr>
          <a:xfrm>
            <a:off x="5300575" y="28249"/>
            <a:ext cx="3813652" cy="2772726"/>
          </a:xfrm>
          <a:prstGeom prst="rect">
            <a:avLst/>
          </a:prstGeom>
          <a:noFill/>
          <a:ln>
            <a:noFill/>
          </a:ln>
        </p:spPr>
      </p:pic>
      <p:pic>
        <p:nvPicPr>
          <p:cNvPr id="166" name="Google Shape;166;p30"/>
          <p:cNvPicPr preferRelativeResize="0"/>
          <p:nvPr/>
        </p:nvPicPr>
        <p:blipFill>
          <a:blip r:embed="rId4">
            <a:alphaModFix/>
          </a:blip>
          <a:stretch>
            <a:fillRect/>
          </a:stretch>
        </p:blipFill>
        <p:spPr>
          <a:xfrm>
            <a:off x="5300575" y="2841944"/>
            <a:ext cx="3813652" cy="277273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b="1" lang="en-GB">
                <a:solidFill>
                  <a:schemeClr val="dk1"/>
                </a:solidFill>
              </a:rPr>
              <a:t>Company data:</a:t>
            </a:r>
            <a:endParaRPr b="1">
              <a:solidFill>
                <a:schemeClr val="dk1"/>
              </a:solidFill>
            </a:endParaRPr>
          </a:p>
          <a:p>
            <a:pPr indent="0" lvl="0" marL="0" rtl="0" algn="l">
              <a:spcBef>
                <a:spcPts val="1200"/>
              </a:spcBef>
              <a:spcAft>
                <a:spcPts val="0"/>
              </a:spcAft>
              <a:buNone/>
            </a:pPr>
            <a:r>
              <a:rPr lang="en-GB">
                <a:solidFill>
                  <a:schemeClr val="dk1"/>
                </a:solidFill>
              </a:rPr>
              <a:t>As seen in the company map, there is a top-down, founder-driven vision for the company. This aesthetically-grounded vision drives the rest of the company.</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lang="en-GB">
                <a:solidFill>
                  <a:schemeClr val="dk1"/>
                </a:solidFill>
              </a:rPr>
              <a:t>The app has recently moved from Flash to HTML; described by one coder as biting off more than they could chew but staff were adamant that the app functioned fine.</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None/>
            </a:pPr>
            <a:r>
              <a:rPr lang="en-GB">
                <a:solidFill>
                  <a:schemeClr val="dk1"/>
                </a:solidFill>
              </a:rPr>
              <a:t>Most staff frame the company as ‘educator-focused’ (including having educators on staff). Community management discuss ranking customers based on income and coders complain of marketing winning out over all else. This discord was supposedly bridged by company’s Product Manager/‘dev wrangler’.</a:t>
            </a:r>
            <a:endParaRPr>
              <a:solidFill>
                <a:schemeClr val="dk1"/>
              </a:solidFill>
            </a:endParaRPr>
          </a:p>
        </p:txBody>
      </p:sp>
      <p:sp>
        <p:nvSpPr>
          <p:cNvPr id="172" name="Google Shape;172;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Shared signs or dramaturgical failures?</a:t>
            </a:r>
            <a:endParaRPr/>
          </a:p>
        </p:txBody>
      </p:sp>
      <p:sp>
        <p:nvSpPr>
          <p:cNvPr id="173" name="Google Shape;173;p3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b="1" lang="en-GB">
                <a:solidFill>
                  <a:schemeClr val="dk1"/>
                </a:solidFill>
              </a:rPr>
              <a:t>School data:</a:t>
            </a:r>
            <a:endParaRPr b="1">
              <a:solidFill>
                <a:schemeClr val="dk1"/>
              </a:solidFill>
            </a:endParaRPr>
          </a:p>
          <a:p>
            <a:pPr indent="0" lvl="0" marL="0" rtl="0" algn="l">
              <a:spcBef>
                <a:spcPts val="1200"/>
              </a:spcBef>
              <a:spcAft>
                <a:spcPts val="0"/>
              </a:spcAft>
              <a:buNone/>
            </a:pPr>
            <a:r>
              <a:rPr lang="en-GB">
                <a:solidFill>
                  <a:schemeClr val="dk1"/>
                </a:solidFill>
              </a:rPr>
              <a:t>Top-down approach taken in the participant school: principal believes in the ‘science’ of the app but leaves it to the teachers to use it. Teachers used the app in a perfunctory manner; students did not care about art design.</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lang="en-GB">
                <a:solidFill>
                  <a:schemeClr val="dk1"/>
                </a:solidFill>
              </a:rPr>
              <a:t>Teachers appeared frustrated by the changes to the app; quick to point out that the app </a:t>
            </a:r>
            <a:r>
              <a:rPr i="1" lang="en-GB">
                <a:solidFill>
                  <a:schemeClr val="dk1"/>
                </a:solidFill>
              </a:rPr>
              <a:t>does not function fine</a:t>
            </a:r>
            <a:r>
              <a:rPr lang="en-GB">
                <a:solidFill>
                  <a:schemeClr val="dk1"/>
                </a:solidFill>
              </a:rPr>
              <a:t>. Core ‘search’ function has been removed.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lang="en-GB">
                <a:solidFill>
                  <a:schemeClr val="dk1"/>
                </a:solidFill>
              </a:rPr>
              <a:t>School staff did not feel a connection to the company at all. No in-person PD sessions, while another, similar app ran </a:t>
            </a:r>
            <a:r>
              <a:rPr i="1" lang="en-GB">
                <a:solidFill>
                  <a:schemeClr val="dk1"/>
                </a:solidFill>
              </a:rPr>
              <a:t>one </a:t>
            </a:r>
            <a:r>
              <a:rPr lang="en-GB">
                <a:solidFill>
                  <a:schemeClr val="dk1"/>
                </a:solidFill>
              </a:rPr>
              <a:t>session in the school, creating a lot of good-will with staff. </a:t>
            </a:r>
            <a:endParaRPr>
              <a:solidFill>
                <a:schemeClr val="dk1"/>
              </a:solidFill>
            </a:endParaRPr>
          </a:p>
          <a:p>
            <a:pPr indent="0" lvl="0" marL="0" rtl="0" algn="l">
              <a:spcBef>
                <a:spcPts val="1200"/>
              </a:spcBef>
              <a:spcAft>
                <a:spcPts val="1200"/>
              </a:spcAft>
              <a:buNone/>
            </a:pPr>
            <a:r>
              <a:rPr lang="en-GB">
                <a:solidFill>
                  <a:schemeClr val="dk1"/>
                </a:solidFill>
              </a:rPr>
              <a:t>Students were ambivalent overall but found the app difficult to use. Students also worried that their performance now will follow them into the future (including university admission).</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Societal Problem Addressed</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solidFill>
                  <a:schemeClr val="dk1"/>
                </a:solidFill>
              </a:rPr>
              <a:t>Research problem: lack of understanding around ‘meanings’ attributed to educational apps; thus, disunified meanings of educational apps between actors.</a:t>
            </a:r>
            <a:endParaRPr>
              <a:solidFill>
                <a:schemeClr val="dk1"/>
              </a:solidFill>
            </a:endParaRPr>
          </a:p>
          <a:p>
            <a:pPr indent="0" lvl="0" marL="0" rtl="0" algn="l">
              <a:spcBef>
                <a:spcPts val="1200"/>
              </a:spcBef>
              <a:spcAft>
                <a:spcPts val="0"/>
              </a:spcAft>
              <a:buNone/>
            </a:pPr>
            <a:r>
              <a:t/>
            </a:r>
            <a:endParaRPr>
              <a:solidFill>
                <a:schemeClr val="dk1"/>
              </a:solidFill>
            </a:endParaRPr>
          </a:p>
          <a:p>
            <a:pPr indent="-342900" lvl="0" marL="457200" rtl="0" algn="l">
              <a:spcBef>
                <a:spcPts val="1200"/>
              </a:spcBef>
              <a:spcAft>
                <a:spcPts val="0"/>
              </a:spcAft>
              <a:buSzPts val="1800"/>
              <a:buChar char="●"/>
            </a:pPr>
            <a:r>
              <a:rPr lang="en-GB">
                <a:solidFill>
                  <a:schemeClr val="dk1"/>
                </a:solidFill>
              </a:rPr>
              <a:t>Research aim: chart the development and changing of an educational app’s meaning throughout its lifecycle; seeking a means to create unity (or coherency) in the meaning given to apps by different actors.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Key company example: data sharing</a:t>
            </a:r>
            <a:endParaRPr/>
          </a:p>
        </p:txBody>
      </p:sp>
      <p:sp>
        <p:nvSpPr>
          <p:cNvPr id="179" name="Google Shape;179;p3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i="1" lang="en-GB" sz="1650">
                <a:solidFill>
                  <a:schemeClr val="dk1"/>
                </a:solidFill>
              </a:rPr>
              <a:t>Customer success manager:</a:t>
            </a:r>
            <a:endParaRPr i="1" sz="2000"/>
          </a:p>
          <a:p>
            <a:pPr indent="0" lvl="0" marL="0" rtl="0" algn="l">
              <a:lnSpc>
                <a:spcPct val="95000"/>
              </a:lnSpc>
              <a:spcBef>
                <a:spcPts val="1200"/>
              </a:spcBef>
              <a:spcAft>
                <a:spcPts val="0"/>
              </a:spcAft>
              <a:buNone/>
            </a:pPr>
            <a:r>
              <a:rPr lang="en-GB" sz="1650">
                <a:solidFill>
                  <a:schemeClr val="dk1"/>
                </a:solidFill>
              </a:rPr>
              <a:t>‘Here in Australia and New Zealand, we're a lot more relaxed around, you know, what we can and we can't do. So for instance, you know, a school will email us a spreadsheet of all of their student names and classes and things like that…  In Europe, you're not allowed to share that information or send that information between organizations…Here we just email it backwards and forwards.’</a:t>
            </a:r>
            <a:endParaRPr sz="1650">
              <a:solidFill>
                <a:schemeClr val="dk1"/>
              </a:solidFill>
            </a:endParaRPr>
          </a:p>
          <a:p>
            <a:pPr indent="0" lvl="0" marL="0" rtl="0" algn="l">
              <a:spcBef>
                <a:spcPts val="1200"/>
              </a:spcBef>
              <a:spcAft>
                <a:spcPts val="1200"/>
              </a:spcAft>
              <a:buNone/>
            </a:pPr>
            <a:r>
              <a:t/>
            </a:r>
            <a:endParaRPr/>
          </a:p>
        </p:txBody>
      </p:sp>
      <p:sp>
        <p:nvSpPr>
          <p:cNvPr id="180" name="Google Shape;180;p3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sz="1800">
                <a:solidFill>
                  <a:schemeClr val="dk1"/>
                </a:solidFill>
              </a:rPr>
              <a:t>CEO:</a:t>
            </a:r>
            <a:endParaRPr i="1" sz="1800">
              <a:solidFill>
                <a:schemeClr val="dk1"/>
              </a:solidFill>
            </a:endParaRPr>
          </a:p>
          <a:p>
            <a:pPr indent="0" lvl="0" marL="0" rtl="0" algn="l">
              <a:spcBef>
                <a:spcPts val="1200"/>
              </a:spcBef>
              <a:spcAft>
                <a:spcPts val="0"/>
              </a:spcAft>
              <a:buNone/>
            </a:pPr>
            <a:r>
              <a:rPr lang="en-GB" sz="1800">
                <a:solidFill>
                  <a:schemeClr val="dk1"/>
                </a:solidFill>
              </a:rPr>
              <a:t>‘Do other companies that you're partnered with, do you have data sharing programs with or anything like that?</a:t>
            </a:r>
            <a:endParaRPr sz="1800">
              <a:solidFill>
                <a:schemeClr val="dk1"/>
              </a:solidFill>
            </a:endParaRPr>
          </a:p>
          <a:p>
            <a:pPr indent="0" lvl="0" marL="0" rtl="0" algn="l">
              <a:spcBef>
                <a:spcPts val="1200"/>
              </a:spcBef>
              <a:spcAft>
                <a:spcPts val="0"/>
              </a:spcAft>
              <a:buNone/>
            </a:pPr>
            <a:r>
              <a:rPr lang="en-GB" sz="1800">
                <a:solidFill>
                  <a:schemeClr val="dk1"/>
                </a:solidFill>
              </a:rPr>
              <a:t>No. We don't share data.’</a:t>
            </a:r>
            <a:endParaRPr sz="1800">
              <a:solidFill>
                <a:schemeClr val="dk1"/>
              </a:solidFill>
            </a:endParaRPr>
          </a:p>
          <a:p>
            <a:pPr indent="0" lvl="0" marL="0" rtl="0" algn="l">
              <a:spcBef>
                <a:spcPts val="1200"/>
              </a:spcBef>
              <a:spcAft>
                <a:spcPts val="1200"/>
              </a:spcAft>
              <a:buNone/>
            </a:pPr>
            <a:r>
              <a:t/>
            </a:r>
            <a:endParaRPr sz="12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Key school example: data use</a:t>
            </a:r>
            <a:endParaRPr/>
          </a:p>
        </p:txBody>
      </p:sp>
      <p:sp>
        <p:nvSpPr>
          <p:cNvPr id="186" name="Google Shape;186;p3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i="1" lang="en-GB" sz="1800">
                <a:solidFill>
                  <a:schemeClr val="dk1"/>
                </a:solidFill>
              </a:rPr>
              <a:t>Principal:</a:t>
            </a:r>
            <a:endParaRPr i="1" sz="1800">
              <a:solidFill>
                <a:schemeClr val="dk1"/>
              </a:solidFill>
            </a:endParaRPr>
          </a:p>
          <a:p>
            <a:pPr indent="0" lvl="0" marL="0" rtl="0" algn="l">
              <a:spcBef>
                <a:spcPts val="1200"/>
              </a:spcBef>
              <a:spcAft>
                <a:spcPts val="0"/>
              </a:spcAft>
              <a:buNone/>
            </a:pPr>
            <a:r>
              <a:rPr lang="en-GB" sz="1800">
                <a:solidFill>
                  <a:schemeClr val="dk1"/>
                </a:solidFill>
              </a:rPr>
              <a:t>‘We're trying to use programs and teaching that are aligned with best practice and evidence. So that was, yeah, that was the reason for the switch over. Everything that we're using currently is backed by science and research and evidence. So we follow the science of reading and science of teaching.’</a:t>
            </a:r>
            <a:endParaRPr sz="1800">
              <a:solidFill>
                <a:schemeClr val="dk1"/>
              </a:solidFill>
            </a:endParaRPr>
          </a:p>
          <a:p>
            <a:pPr indent="0" lvl="0" marL="0" rtl="0" algn="l">
              <a:spcBef>
                <a:spcPts val="1200"/>
              </a:spcBef>
              <a:spcAft>
                <a:spcPts val="1200"/>
              </a:spcAft>
              <a:buNone/>
            </a:pPr>
            <a:r>
              <a:t/>
            </a:r>
            <a:endParaRPr/>
          </a:p>
        </p:txBody>
      </p:sp>
      <p:sp>
        <p:nvSpPr>
          <p:cNvPr id="187" name="Google Shape;187;p3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sz="1787">
                <a:solidFill>
                  <a:schemeClr val="dk1"/>
                </a:solidFill>
              </a:rPr>
              <a:t>Classroom teachers:</a:t>
            </a:r>
            <a:endParaRPr i="1" sz="1787">
              <a:solidFill>
                <a:schemeClr val="dk1"/>
              </a:solidFill>
            </a:endParaRPr>
          </a:p>
          <a:p>
            <a:pPr indent="0" lvl="0" marL="0" rtl="0" algn="l">
              <a:spcBef>
                <a:spcPts val="1200"/>
              </a:spcBef>
              <a:spcAft>
                <a:spcPts val="0"/>
              </a:spcAft>
              <a:buNone/>
            </a:pPr>
            <a:r>
              <a:rPr lang="en-GB" sz="1800">
                <a:solidFill>
                  <a:schemeClr val="dk1"/>
                </a:solidFill>
              </a:rPr>
              <a:t>‘Yeah, everything else is missing. I can't access anything… Can you see what I've got? I don't have access to anything. The classroom, setting of assignments, it's this mission area… There's no classroom. I can't assign any books or. I can’t get into spelling’.</a:t>
            </a:r>
            <a:endParaRPr sz="18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Case 2 - administrative app </a:t>
            </a:r>
            <a:endParaRPr/>
          </a:p>
        </p:txBody>
      </p:sp>
      <p:graphicFrame>
        <p:nvGraphicFramePr>
          <p:cNvPr id="193" name="Google Shape;193;p34"/>
          <p:cNvGraphicFramePr/>
          <p:nvPr/>
        </p:nvGraphicFramePr>
        <p:xfrm>
          <a:off x="4230888" y="1233075"/>
          <a:ext cx="3000000" cy="3000000"/>
        </p:xfrm>
        <a:graphic>
          <a:graphicData uri="http://schemas.openxmlformats.org/drawingml/2006/table">
            <a:tbl>
              <a:tblPr>
                <a:noFill/>
                <a:tableStyleId>{E9A0209F-F71B-4E93-A7E0-66E037A3ABF7}</a:tableStyleId>
              </a:tblPr>
              <a:tblGrid>
                <a:gridCol w="2405200"/>
                <a:gridCol w="2397575"/>
              </a:tblGrid>
              <a:tr h="190500">
                <a:tc>
                  <a:txBody>
                    <a:bodyPr/>
                    <a:lstStyle/>
                    <a:p>
                      <a:pPr indent="0" lvl="0" marL="0" rtl="0" algn="l">
                        <a:lnSpc>
                          <a:spcPct val="115000"/>
                        </a:lnSpc>
                        <a:spcBef>
                          <a:spcPts val="0"/>
                        </a:spcBef>
                        <a:spcAft>
                          <a:spcPts val="0"/>
                        </a:spcAft>
                        <a:buNone/>
                      </a:pPr>
                      <a:r>
                        <a:rPr b="1" lang="en-GB" sz="1100"/>
                        <a:t>Participants</a:t>
                      </a:r>
                      <a:endParaRPr b="1" sz="1100"/>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b="1" lang="en-GB" sz="1100"/>
                        <a:t>Number</a:t>
                      </a:r>
                      <a:endParaRPr b="1" sz="1100"/>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dk1"/>
                    </a:solidFill>
                  </a:tcPr>
                </a:tc>
              </a:tr>
              <a:tr h="190500">
                <a:tc>
                  <a:txBody>
                    <a:bodyPr/>
                    <a:lstStyle/>
                    <a:p>
                      <a:pPr indent="0" lvl="0" marL="0" rtl="0" algn="l">
                        <a:lnSpc>
                          <a:spcPct val="115000"/>
                        </a:lnSpc>
                        <a:spcBef>
                          <a:spcPts val="0"/>
                        </a:spcBef>
                        <a:spcAft>
                          <a:spcPts val="0"/>
                        </a:spcAft>
                        <a:buNone/>
                      </a:pPr>
                      <a:r>
                        <a:rPr lang="en-GB"/>
                        <a:t>Developers</a:t>
                      </a:r>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lang="en-GB"/>
                        <a:t>7</a:t>
                      </a:r>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dk1"/>
                    </a:solidFill>
                  </a:tcPr>
                </a:tc>
              </a:tr>
              <a:tr h="190500">
                <a:tc>
                  <a:txBody>
                    <a:bodyPr/>
                    <a:lstStyle/>
                    <a:p>
                      <a:pPr indent="0" lvl="0" marL="0" rtl="0" algn="l">
                        <a:lnSpc>
                          <a:spcPct val="115000"/>
                        </a:lnSpc>
                        <a:spcBef>
                          <a:spcPts val="0"/>
                        </a:spcBef>
                        <a:spcAft>
                          <a:spcPts val="0"/>
                        </a:spcAft>
                        <a:buNone/>
                      </a:pPr>
                      <a:r>
                        <a:rPr lang="en-GB"/>
                        <a:t>School staff</a:t>
                      </a:r>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lang="en-GB"/>
                        <a:t>4</a:t>
                      </a:r>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dk1"/>
                    </a:solidFill>
                  </a:tcPr>
                </a:tc>
              </a:tr>
              <a:tr h="190500">
                <a:tc>
                  <a:txBody>
                    <a:bodyPr/>
                    <a:lstStyle/>
                    <a:p>
                      <a:pPr indent="0" lvl="0" marL="0" rtl="0" algn="l">
                        <a:lnSpc>
                          <a:spcPct val="115000"/>
                        </a:lnSpc>
                        <a:spcBef>
                          <a:spcPts val="0"/>
                        </a:spcBef>
                        <a:spcAft>
                          <a:spcPts val="0"/>
                        </a:spcAft>
                        <a:buNone/>
                      </a:pPr>
                      <a:r>
                        <a:rPr lang="en-GB"/>
                        <a:t>Students</a:t>
                      </a:r>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accent6"/>
                    </a:solidFill>
                  </a:tcPr>
                </a:tc>
                <a:tc>
                  <a:txBody>
                    <a:bodyPr/>
                    <a:lstStyle/>
                    <a:p>
                      <a:pPr indent="0" lvl="0" marL="0" rtl="0" algn="l">
                        <a:lnSpc>
                          <a:spcPct val="115000"/>
                        </a:lnSpc>
                        <a:spcBef>
                          <a:spcPts val="0"/>
                        </a:spcBef>
                        <a:spcAft>
                          <a:spcPts val="0"/>
                        </a:spcAft>
                        <a:buNone/>
                      </a:pPr>
                      <a:r>
                        <a:rPr lang="en-GB"/>
                        <a:t>0</a:t>
                      </a:r>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accent6"/>
                    </a:solidFill>
                  </a:tcPr>
                </a:tc>
              </a:tr>
              <a:tr h="190500">
                <a:tc>
                  <a:txBody>
                    <a:bodyPr/>
                    <a:lstStyle/>
                    <a:p>
                      <a:pPr indent="0" lvl="0" marL="0" rtl="0" algn="l">
                        <a:lnSpc>
                          <a:spcPct val="115000"/>
                        </a:lnSpc>
                        <a:spcBef>
                          <a:spcPts val="0"/>
                        </a:spcBef>
                        <a:spcAft>
                          <a:spcPts val="0"/>
                        </a:spcAft>
                        <a:buNone/>
                      </a:pPr>
                      <a:r>
                        <a:rPr lang="en-GB"/>
                        <a:t>Parents</a:t>
                      </a:r>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accent6"/>
                    </a:solidFill>
                  </a:tcPr>
                </a:tc>
                <a:tc>
                  <a:txBody>
                    <a:bodyPr/>
                    <a:lstStyle/>
                    <a:p>
                      <a:pPr indent="0" lvl="0" marL="0" rtl="0" algn="l">
                        <a:lnSpc>
                          <a:spcPct val="115000"/>
                        </a:lnSpc>
                        <a:spcBef>
                          <a:spcPts val="0"/>
                        </a:spcBef>
                        <a:spcAft>
                          <a:spcPts val="0"/>
                        </a:spcAft>
                        <a:buNone/>
                      </a:pPr>
                      <a:r>
                        <a:rPr lang="en-GB"/>
                        <a:t>0</a:t>
                      </a:r>
                      <a:endParaRPr/>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accent6"/>
                    </a:solidFill>
                  </a:tcPr>
                </a:tc>
              </a:tr>
              <a:tr h="190500">
                <a:tc>
                  <a:txBody>
                    <a:bodyPr/>
                    <a:lstStyle/>
                    <a:p>
                      <a:pPr indent="0" lvl="0" marL="0" rtl="0" algn="l">
                        <a:lnSpc>
                          <a:spcPct val="115000"/>
                        </a:lnSpc>
                        <a:spcBef>
                          <a:spcPts val="0"/>
                        </a:spcBef>
                        <a:spcAft>
                          <a:spcPts val="0"/>
                        </a:spcAft>
                        <a:buNone/>
                      </a:pPr>
                      <a:r>
                        <a:rPr b="1" lang="en-GB" sz="1100"/>
                        <a:t>Total</a:t>
                      </a:r>
                      <a:endParaRPr b="1" sz="1100"/>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dk1"/>
                    </a:solidFill>
                  </a:tcPr>
                </a:tc>
                <a:tc>
                  <a:txBody>
                    <a:bodyPr/>
                    <a:lstStyle/>
                    <a:p>
                      <a:pPr indent="0" lvl="0" marL="0" rtl="0" algn="l">
                        <a:lnSpc>
                          <a:spcPct val="115000"/>
                        </a:lnSpc>
                        <a:spcBef>
                          <a:spcPts val="0"/>
                        </a:spcBef>
                        <a:spcAft>
                          <a:spcPts val="0"/>
                        </a:spcAft>
                        <a:buNone/>
                      </a:pPr>
                      <a:r>
                        <a:rPr b="1" lang="en-GB" sz="1100"/>
                        <a:t>11</a:t>
                      </a:r>
                      <a:endParaRPr b="1" sz="1100"/>
                    </a:p>
                  </a:txBody>
                  <a:tcPr marT="91425" marB="91425" marR="68575" marL="68575">
                    <a:lnL cap="flat" cmpd="sng" w="12575">
                      <a:solidFill>
                        <a:srgbClr val="000000"/>
                      </a:solidFill>
                      <a:prstDash val="solid"/>
                      <a:round/>
                      <a:headEnd len="sm" w="sm" type="none"/>
                      <a:tailEnd len="sm" w="sm" type="none"/>
                    </a:lnL>
                    <a:lnR cap="flat" cmpd="sng" w="12575">
                      <a:solidFill>
                        <a:srgbClr val="000000"/>
                      </a:solidFill>
                      <a:prstDash val="solid"/>
                      <a:round/>
                      <a:headEnd len="sm" w="sm" type="none"/>
                      <a:tailEnd len="sm" w="sm" type="none"/>
                    </a:lnR>
                    <a:lnT cap="flat" cmpd="sng" w="12575">
                      <a:solidFill>
                        <a:srgbClr val="000000"/>
                      </a:solidFill>
                      <a:prstDash val="solid"/>
                      <a:round/>
                      <a:headEnd len="sm" w="sm" type="none"/>
                      <a:tailEnd len="sm" w="sm" type="none"/>
                    </a:lnT>
                    <a:lnB cap="flat" cmpd="sng" w="12575">
                      <a:solidFill>
                        <a:srgbClr val="000000"/>
                      </a:solidFill>
                      <a:prstDash val="solid"/>
                      <a:round/>
                      <a:headEnd len="sm" w="sm" type="none"/>
                      <a:tailEnd len="sm" w="sm" type="none"/>
                    </a:lnB>
                    <a:solidFill>
                      <a:schemeClr val="dk1"/>
                    </a:solidFill>
                  </a:tcPr>
                </a:tc>
              </a:tr>
            </a:tbl>
          </a:graphicData>
        </a:graphic>
      </p:graphicFrame>
      <p:sp>
        <p:nvSpPr>
          <p:cNvPr id="194" name="Google Shape;194;p34"/>
          <p:cNvSpPr txBox="1"/>
          <p:nvPr/>
        </p:nvSpPr>
        <p:spPr>
          <a:xfrm>
            <a:off x="311700" y="1233075"/>
            <a:ext cx="36993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solidFill>
                  <a:schemeClr val="dk1"/>
                </a:solidFill>
              </a:rPr>
              <a:t>App two:</a:t>
            </a:r>
            <a:endParaRPr>
              <a:solidFill>
                <a:schemeClr val="dk1"/>
              </a:solidFill>
            </a:endParaRPr>
          </a:p>
          <a:p>
            <a:pPr indent="0" lvl="0" marL="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Small, for-profit company</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Melbourne based</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‘Administrator and parent focused’</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O2M and M2M communication and permission slip app</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Uniform experience  </a:t>
            </a:r>
            <a:endParaRPr>
              <a:solidFill>
                <a:schemeClr val="dk1"/>
              </a:solidFill>
            </a:endParaRPr>
          </a:p>
          <a:p>
            <a:pPr indent="-317500" lvl="0" marL="457200" rtl="0" algn="l">
              <a:spcBef>
                <a:spcPts val="0"/>
              </a:spcBef>
              <a:spcAft>
                <a:spcPts val="0"/>
              </a:spcAft>
              <a:buClr>
                <a:schemeClr val="dk1"/>
              </a:buClr>
              <a:buSzPts val="1400"/>
              <a:buChar char="●"/>
            </a:pPr>
            <a:r>
              <a:rPr lang="en-GB">
                <a:solidFill>
                  <a:schemeClr val="dk1"/>
                </a:solidFill>
              </a:rPr>
              <a:t>Target audience: K-12 schools (primarily Catholic and Independent)</a:t>
            </a:r>
            <a:endParaRPr>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Mapping the company</a:t>
            </a:r>
            <a:endParaRPr/>
          </a:p>
        </p:txBody>
      </p:sp>
      <p:pic>
        <p:nvPicPr>
          <p:cNvPr id="200" name="Google Shape;200;p35"/>
          <p:cNvPicPr preferRelativeResize="0"/>
          <p:nvPr/>
        </p:nvPicPr>
        <p:blipFill>
          <a:blip r:embed="rId3">
            <a:alphaModFix/>
          </a:blip>
          <a:stretch>
            <a:fillRect/>
          </a:stretch>
        </p:blipFill>
        <p:spPr>
          <a:xfrm>
            <a:off x="861713" y="1349325"/>
            <a:ext cx="7307875" cy="3022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Mapping the school?</a:t>
            </a:r>
            <a:endParaRPr/>
          </a:p>
        </p:txBody>
      </p:sp>
      <p:sp>
        <p:nvSpPr>
          <p:cNvPr id="206" name="Google Shape;206;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solidFill>
                  <a:schemeClr val="dk1"/>
                </a:solidFill>
              </a:rPr>
              <a:t>Getting a singular school as a case-object has been more difficult for the administrative app; this still poses a challenge for the research in its current state.</a:t>
            </a:r>
            <a:endParaRPr>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Shared signs or dramaturgical failures?</a:t>
            </a:r>
            <a:endParaRPr/>
          </a:p>
          <a:p>
            <a:pPr indent="0" lvl="0" marL="0" rtl="0" algn="l">
              <a:spcBef>
                <a:spcPts val="0"/>
              </a:spcBef>
              <a:spcAft>
                <a:spcPts val="0"/>
              </a:spcAft>
              <a:buNone/>
            </a:pPr>
            <a:r>
              <a:t/>
            </a:r>
            <a:endParaRPr/>
          </a:p>
        </p:txBody>
      </p:sp>
      <p:sp>
        <p:nvSpPr>
          <p:cNvPr id="212" name="Google Shape;212;p37"/>
          <p:cNvSpPr txBox="1"/>
          <p:nvPr>
            <p:ph idx="2" type="body"/>
          </p:nvPr>
        </p:nvSpPr>
        <p:spPr>
          <a:xfrm>
            <a:off x="4832400" y="1152475"/>
            <a:ext cx="3999900" cy="37353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b="1" lang="en-GB">
                <a:solidFill>
                  <a:schemeClr val="dk1"/>
                </a:solidFill>
              </a:rPr>
              <a:t>School data:</a:t>
            </a:r>
            <a:endParaRPr b="1">
              <a:solidFill>
                <a:schemeClr val="dk1"/>
              </a:solidFill>
            </a:endParaRPr>
          </a:p>
          <a:p>
            <a:pPr indent="0" lvl="0" marL="0" rtl="0" algn="l">
              <a:spcBef>
                <a:spcPts val="1200"/>
              </a:spcBef>
              <a:spcAft>
                <a:spcPts val="0"/>
              </a:spcAft>
              <a:buNone/>
            </a:pPr>
            <a:r>
              <a:rPr lang="en-GB">
                <a:solidFill>
                  <a:schemeClr val="dk1"/>
                </a:solidFill>
              </a:rPr>
              <a:t>Seemingly more positive (and active) relationship between school staff and company, compare with previous app. This is not necessarily driven by geography; one participant is at a school in NSW. Seeming connection to Community Manager and founder; reflects importance of in-person sessions mentioned in previous app case. No real knowledge or concern for overall company vision.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lang="en-GB">
                <a:solidFill>
                  <a:schemeClr val="dk1"/>
                </a:solidFill>
              </a:rPr>
              <a:t>Used in unexpected ways by some e.g. being used by one school to streamline approval processes for teacher PD sessions. Others incorporated the app into their existing framework, one school ‘Barkerised’ the app. Despite aim of making administration uniform; the app itself appears surprisingly malleable, a cypher for the school.</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None/>
            </a:pPr>
            <a:r>
              <a:rPr lang="en-GB">
                <a:solidFill>
                  <a:schemeClr val="dk1"/>
                </a:solidFill>
              </a:rPr>
              <a:t>Across multiple schools, the app was described as going down with regularity (but not at consistent times): ‘when it goes down, it goes down hard’. Has become the slowest app used in the school, for some participants. reflective of lead developer’s complaints around platform stability.</a:t>
            </a:r>
            <a:endParaRPr>
              <a:solidFill>
                <a:schemeClr val="dk1"/>
              </a:solidFill>
            </a:endParaRPr>
          </a:p>
        </p:txBody>
      </p:sp>
      <p:sp>
        <p:nvSpPr>
          <p:cNvPr id="213" name="Google Shape;213;p3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62500"/>
          </a:bodyPr>
          <a:lstStyle/>
          <a:p>
            <a:pPr indent="0" lvl="0" marL="0" rtl="0" algn="l">
              <a:spcBef>
                <a:spcPts val="0"/>
              </a:spcBef>
              <a:spcAft>
                <a:spcPts val="0"/>
              </a:spcAft>
              <a:buNone/>
            </a:pPr>
            <a:r>
              <a:rPr b="1" lang="en-GB">
                <a:solidFill>
                  <a:schemeClr val="dk1"/>
                </a:solidFill>
              </a:rPr>
              <a:t>Company data:</a:t>
            </a:r>
            <a:endParaRPr b="1">
              <a:solidFill>
                <a:schemeClr val="dk1"/>
              </a:solidFill>
            </a:endParaRPr>
          </a:p>
          <a:p>
            <a:pPr indent="0" lvl="0" marL="0" rtl="0" algn="l">
              <a:spcBef>
                <a:spcPts val="1200"/>
              </a:spcBef>
              <a:spcAft>
                <a:spcPts val="0"/>
              </a:spcAft>
              <a:buNone/>
            </a:pPr>
            <a:r>
              <a:rPr lang="en-GB">
                <a:solidFill>
                  <a:schemeClr val="dk1"/>
                </a:solidFill>
              </a:rPr>
              <a:t>Immediately clear split within the company: one side was distinctly business and coding oriented, while the other was more vision and community management oriented. Possibly gendered/driven by two co-founders(?).</a:t>
            </a:r>
            <a:endParaRPr>
              <a:solidFill>
                <a:schemeClr val="dk1"/>
              </a:solidFill>
            </a:endParaRPr>
          </a:p>
          <a:p>
            <a:pPr indent="0" lvl="0" marL="0" rtl="0" algn="l">
              <a:spcBef>
                <a:spcPts val="1200"/>
              </a:spcBef>
              <a:spcAft>
                <a:spcPts val="0"/>
              </a:spcAft>
              <a:buNone/>
            </a:pPr>
            <a:r>
              <a:rPr lang="en-GB">
                <a:solidFill>
                  <a:schemeClr val="dk1"/>
                </a:solidFill>
              </a:rPr>
              <a:t>Appeared to rely heavily on a small number of core staff members. In particular, the community manager was described as a ‘soulmate’ for the company and ‘fucking amazing’. He has since left.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lang="en-GB">
                <a:solidFill>
                  <a:schemeClr val="dk1"/>
                </a:solidFill>
              </a:rPr>
              <a:t>A perceived two spheres within schools: the business and the teaching. These are ‘two different bubbles that have a very, very small overlap’. Teachers ‘prefer to be kept in the dark’ but the business of schooling is becoming increasingly important.</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None/>
            </a:pPr>
            <a:r>
              <a:rPr lang="en-GB">
                <a:solidFill>
                  <a:schemeClr val="dk1"/>
                </a:solidFill>
              </a:rPr>
              <a:t>Similar as with the other company, coders felt stability and functionality was under-served, with a preference being given to new ‘shiny’ products.</a:t>
            </a:r>
            <a:endParaRPr>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000">
                <a:solidFill>
                  <a:schemeClr val="dk1"/>
                </a:solidFill>
              </a:rPr>
              <a:t>Commercial director:</a:t>
            </a:r>
            <a:endParaRPr sz="2000">
              <a:solidFill>
                <a:schemeClr val="dk1"/>
              </a:solidFill>
            </a:endParaRPr>
          </a:p>
          <a:p>
            <a:pPr indent="0" lvl="0" marL="0" rtl="0" algn="l">
              <a:lnSpc>
                <a:spcPct val="95000"/>
              </a:lnSpc>
              <a:spcBef>
                <a:spcPts val="1200"/>
              </a:spcBef>
              <a:spcAft>
                <a:spcPts val="1200"/>
              </a:spcAft>
              <a:buNone/>
            </a:pPr>
            <a:r>
              <a:rPr lang="en-GB" sz="1650">
                <a:solidFill>
                  <a:schemeClr val="dk1"/>
                </a:solidFill>
              </a:rPr>
              <a:t>‘Business managers and principals within schools, I have found would always be asking us the question, you know, ‘Please tell us, how do you manage your privacy and security of data?’ and if you're not, you know, up to speed then then they're not going to be, you know, interested in your services.’</a:t>
            </a:r>
            <a:endParaRPr sz="2000"/>
          </a:p>
        </p:txBody>
      </p:sp>
      <p:sp>
        <p:nvSpPr>
          <p:cNvPr id="219" name="Google Shape;219;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Key company example: data security</a:t>
            </a:r>
            <a:endParaRPr/>
          </a:p>
          <a:p>
            <a:pPr indent="0" lvl="0" marL="0" rtl="0" algn="l">
              <a:spcBef>
                <a:spcPts val="0"/>
              </a:spcBef>
              <a:spcAft>
                <a:spcPts val="0"/>
              </a:spcAft>
              <a:buNone/>
            </a:pPr>
            <a:r>
              <a:t/>
            </a:r>
            <a:endParaRPr/>
          </a:p>
        </p:txBody>
      </p:sp>
      <p:sp>
        <p:nvSpPr>
          <p:cNvPr id="220" name="Google Shape;220;p3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800">
                <a:solidFill>
                  <a:schemeClr val="dk1"/>
                </a:solidFill>
              </a:rPr>
              <a:t>CTO:</a:t>
            </a:r>
            <a:endParaRPr sz="1800">
              <a:solidFill>
                <a:schemeClr val="dk1"/>
              </a:solidFill>
            </a:endParaRPr>
          </a:p>
          <a:p>
            <a:pPr indent="0" lvl="0" marL="0" rtl="0" algn="l">
              <a:lnSpc>
                <a:spcPct val="95000"/>
              </a:lnSpc>
              <a:spcBef>
                <a:spcPts val="1200"/>
              </a:spcBef>
              <a:spcAft>
                <a:spcPts val="0"/>
              </a:spcAft>
              <a:buNone/>
            </a:pPr>
            <a:r>
              <a:rPr lang="en-GB" sz="1450">
                <a:solidFill>
                  <a:schemeClr val="dk1"/>
                </a:solidFill>
              </a:rPr>
              <a:t>‘In general, I usually know more than [schools] do. Genuinely. Because we put a lot of effort. We have a security consultancy firm on, you know, we pay them monthly. They do penetration and vulnerability testing on us twice a year. We're just in the middle of it now, a cycle of it now. They're also working with us on our ISO 27001 cyber security quality assurance.’</a:t>
            </a:r>
            <a:endParaRPr sz="145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Key school example: data handling</a:t>
            </a:r>
            <a:endParaRPr/>
          </a:p>
          <a:p>
            <a:pPr indent="0" lvl="0" marL="0" rtl="0" algn="l">
              <a:spcBef>
                <a:spcPts val="0"/>
              </a:spcBef>
              <a:spcAft>
                <a:spcPts val="0"/>
              </a:spcAft>
              <a:buNone/>
            </a:pPr>
            <a:r>
              <a:t/>
            </a:r>
            <a:endParaRPr/>
          </a:p>
        </p:txBody>
      </p:sp>
      <p:sp>
        <p:nvSpPr>
          <p:cNvPr id="226" name="Google Shape;226;p3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sz="1600">
                <a:solidFill>
                  <a:schemeClr val="dk1"/>
                </a:solidFill>
              </a:rPr>
              <a:t>Company community manager:</a:t>
            </a:r>
            <a:endParaRPr i="1" sz="1600">
              <a:solidFill>
                <a:schemeClr val="dk1"/>
              </a:solidFill>
            </a:endParaRPr>
          </a:p>
          <a:p>
            <a:pPr indent="0" lvl="0" marL="0" rtl="0" algn="l">
              <a:spcBef>
                <a:spcPts val="1200"/>
              </a:spcBef>
              <a:spcAft>
                <a:spcPts val="0"/>
              </a:spcAft>
              <a:buNone/>
            </a:pPr>
            <a:r>
              <a:rPr lang="en-GB">
                <a:solidFill>
                  <a:schemeClr val="dk1"/>
                </a:solidFill>
              </a:rPr>
              <a:t>‘I think a lot people's issue with like privacy and Big Data is not necessarily the data itself. It's who has access to it…But I think schools have a trusted persona, so they trust the data being used for this, that being their students or their child's data… is being used for their education and for their benefit, not to sell something, not to control them, not to whatever…No, it's not used for marketing or anything like that.’</a:t>
            </a:r>
            <a:endParaRPr>
              <a:solidFill>
                <a:schemeClr val="dk1"/>
              </a:solidFill>
            </a:endParaRPr>
          </a:p>
          <a:p>
            <a:pPr indent="0" lvl="0" marL="0" rtl="0" algn="l">
              <a:spcBef>
                <a:spcPts val="1200"/>
              </a:spcBef>
              <a:spcAft>
                <a:spcPts val="1200"/>
              </a:spcAft>
              <a:buNone/>
            </a:pPr>
            <a:r>
              <a:t/>
            </a:r>
            <a:endParaRPr sz="1600"/>
          </a:p>
        </p:txBody>
      </p:sp>
      <p:sp>
        <p:nvSpPr>
          <p:cNvPr id="227" name="Google Shape;227;p3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i="1" lang="en-GB">
                <a:solidFill>
                  <a:schemeClr val="dk1"/>
                </a:solidFill>
              </a:rPr>
              <a:t>School executive assistant:</a:t>
            </a:r>
            <a:endParaRPr i="1">
              <a:solidFill>
                <a:schemeClr val="dk1"/>
              </a:solidFill>
            </a:endParaRPr>
          </a:p>
          <a:p>
            <a:pPr indent="0" lvl="0" marL="0" rtl="0" algn="l">
              <a:spcBef>
                <a:spcPts val="1200"/>
              </a:spcBef>
              <a:spcAft>
                <a:spcPts val="0"/>
              </a:spcAft>
              <a:buNone/>
            </a:pPr>
            <a:r>
              <a:rPr lang="en-GB" sz="1800">
                <a:solidFill>
                  <a:schemeClr val="dk1"/>
                </a:solidFill>
              </a:rPr>
              <a:t>‘I feel like now I can constantly watch people because I have the authority to see where everything is…So it’s now like, ‘okay, you know, Big Brother is watching. But in my body,’... So yes, people may feel a little bit threatened that I am on top of it, but it also is a good thing.’</a:t>
            </a:r>
            <a:endParaRPr sz="18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0"/>
          <p:cNvSpPr txBox="1"/>
          <p:nvPr>
            <p:ph type="title"/>
          </p:nvPr>
        </p:nvSpPr>
        <p:spPr>
          <a:xfrm>
            <a:off x="161575" y="2150850"/>
            <a:ext cx="87855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GB" sz="3040"/>
              <a:t>Conceptualising the actors in a circuit, as a circuit </a:t>
            </a:r>
            <a:endParaRPr sz="304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020"/>
              <a:t>Keystones within the companies</a:t>
            </a:r>
            <a:endParaRPr sz="2020"/>
          </a:p>
        </p:txBody>
      </p:sp>
      <p:pic>
        <p:nvPicPr>
          <p:cNvPr id="238" name="Google Shape;238;p41"/>
          <p:cNvPicPr preferRelativeResize="0"/>
          <p:nvPr/>
        </p:nvPicPr>
        <p:blipFill>
          <a:blip r:embed="rId3">
            <a:alphaModFix/>
          </a:blip>
          <a:stretch>
            <a:fillRect/>
          </a:stretch>
        </p:blipFill>
        <p:spPr>
          <a:xfrm>
            <a:off x="1675100" y="1017725"/>
            <a:ext cx="5793801" cy="38209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a:t>
            </a:r>
            <a:r>
              <a:rPr lang="en-GB"/>
              <a:t>esearch questions</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457200" rtl="0" algn="l">
              <a:spcBef>
                <a:spcPts val="0"/>
              </a:spcBef>
              <a:spcAft>
                <a:spcPts val="0"/>
              </a:spcAft>
              <a:buNone/>
            </a:pPr>
            <a:r>
              <a:rPr lang="en-GB" sz="2621">
                <a:solidFill>
                  <a:schemeClr val="dk1"/>
                </a:solidFill>
              </a:rPr>
              <a:t>i.	How does each actor within the circuit of the app interpret and use the apps in my study? </a:t>
            </a:r>
            <a:endParaRPr sz="2621">
              <a:solidFill>
                <a:schemeClr val="dk1"/>
              </a:solidFill>
            </a:endParaRPr>
          </a:p>
          <a:p>
            <a:pPr indent="0" lvl="0" marL="457200" rtl="0" algn="l">
              <a:spcBef>
                <a:spcPts val="1200"/>
              </a:spcBef>
              <a:spcAft>
                <a:spcPts val="0"/>
              </a:spcAft>
              <a:buNone/>
            </a:pPr>
            <a:r>
              <a:t/>
            </a:r>
            <a:endParaRPr sz="2621">
              <a:solidFill>
                <a:schemeClr val="dk1"/>
              </a:solidFill>
            </a:endParaRPr>
          </a:p>
          <a:p>
            <a:pPr indent="0" lvl="0" marL="457200" rtl="0" algn="l">
              <a:spcBef>
                <a:spcPts val="1200"/>
              </a:spcBef>
              <a:spcAft>
                <a:spcPts val="0"/>
              </a:spcAft>
              <a:buNone/>
            </a:pPr>
            <a:r>
              <a:rPr lang="en-GB" sz="2621">
                <a:solidFill>
                  <a:schemeClr val="dk1"/>
                </a:solidFill>
              </a:rPr>
              <a:t>ii.	How do the apps in my study shape and get shaped by the everyday routines and habits of schooling?</a:t>
            </a:r>
            <a:endParaRPr sz="2621">
              <a:solidFill>
                <a:schemeClr val="dk1"/>
              </a:solidFill>
            </a:endParaRPr>
          </a:p>
          <a:p>
            <a:pPr indent="0" lvl="0" marL="457200" rtl="0" algn="l">
              <a:spcBef>
                <a:spcPts val="1200"/>
              </a:spcBef>
              <a:spcAft>
                <a:spcPts val="0"/>
              </a:spcAft>
              <a:buNone/>
            </a:pPr>
            <a:r>
              <a:t/>
            </a:r>
            <a:endParaRPr sz="2621">
              <a:solidFill>
                <a:schemeClr val="dk1"/>
              </a:solidFill>
            </a:endParaRPr>
          </a:p>
          <a:p>
            <a:pPr indent="0" lvl="0" marL="457200" rtl="0" algn="l">
              <a:spcBef>
                <a:spcPts val="1200"/>
              </a:spcBef>
              <a:spcAft>
                <a:spcPts val="1200"/>
              </a:spcAft>
              <a:buNone/>
            </a:pPr>
            <a:r>
              <a:rPr lang="en-GB" sz="2621">
                <a:solidFill>
                  <a:schemeClr val="dk1"/>
                </a:solidFill>
              </a:rPr>
              <a:t>iii.	What role do the apps in my study play in how schooling is administered and how learning is understood?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Viewing the companies </a:t>
            </a:r>
            <a:r>
              <a:rPr i="1" lang="en-GB"/>
              <a:t>as </a:t>
            </a:r>
            <a:r>
              <a:rPr lang="en-GB"/>
              <a:t>circuits</a:t>
            </a:r>
            <a:endParaRPr/>
          </a:p>
        </p:txBody>
      </p:sp>
      <p:pic>
        <p:nvPicPr>
          <p:cNvPr id="244" name="Google Shape;244;p42"/>
          <p:cNvPicPr preferRelativeResize="0"/>
          <p:nvPr/>
        </p:nvPicPr>
        <p:blipFill>
          <a:blip r:embed="rId3">
            <a:alphaModFix/>
          </a:blip>
          <a:stretch>
            <a:fillRect/>
          </a:stretch>
        </p:blipFill>
        <p:spPr>
          <a:xfrm>
            <a:off x="0" y="1458475"/>
            <a:ext cx="4025825" cy="3008951"/>
          </a:xfrm>
          <a:prstGeom prst="rect">
            <a:avLst/>
          </a:prstGeom>
          <a:noFill/>
          <a:ln>
            <a:noFill/>
          </a:ln>
        </p:spPr>
      </p:pic>
      <p:pic>
        <p:nvPicPr>
          <p:cNvPr id="245" name="Google Shape;245;p42"/>
          <p:cNvPicPr preferRelativeResize="0"/>
          <p:nvPr/>
        </p:nvPicPr>
        <p:blipFill>
          <a:blip r:embed="rId4">
            <a:alphaModFix/>
          </a:blip>
          <a:stretch>
            <a:fillRect/>
          </a:stretch>
        </p:blipFill>
        <p:spPr>
          <a:xfrm>
            <a:off x="4025823" y="1670350"/>
            <a:ext cx="5101774" cy="27333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3"/>
          <p:cNvSpPr txBox="1"/>
          <p:nvPr>
            <p:ph idx="1" type="body"/>
          </p:nvPr>
        </p:nvSpPr>
        <p:spPr>
          <a:xfrm>
            <a:off x="311700" y="1152475"/>
            <a:ext cx="8520600" cy="3662400"/>
          </a:xfrm>
          <a:prstGeom prst="rect">
            <a:avLst/>
          </a:prstGeom>
        </p:spPr>
        <p:txBody>
          <a:bodyPr anchorCtr="0" anchor="t" bIns="91425" lIns="91425" spcFirstLastPara="1" rIns="91425" wrap="square" tIns="91425">
            <a:normAutofit fontScale="55000"/>
          </a:bodyPr>
          <a:lstStyle/>
          <a:p>
            <a:pPr indent="0" lvl="0" marL="0" rtl="0" algn="l">
              <a:spcBef>
                <a:spcPts val="0"/>
              </a:spcBef>
              <a:spcAft>
                <a:spcPts val="0"/>
              </a:spcAft>
              <a:buNone/>
            </a:pPr>
            <a:r>
              <a:rPr i="1" lang="en-GB">
                <a:solidFill>
                  <a:schemeClr val="dk1"/>
                </a:solidFill>
              </a:rPr>
              <a:t>Point one:</a:t>
            </a:r>
            <a:endParaRPr i="1">
              <a:solidFill>
                <a:schemeClr val="dk1"/>
              </a:solidFill>
            </a:endParaRPr>
          </a:p>
          <a:p>
            <a:pPr indent="0" lvl="0" marL="457200" rtl="0" algn="l">
              <a:spcBef>
                <a:spcPts val="1200"/>
              </a:spcBef>
              <a:spcAft>
                <a:spcPts val="0"/>
              </a:spcAft>
              <a:buNone/>
            </a:pPr>
            <a:r>
              <a:rPr lang="en-GB">
                <a:solidFill>
                  <a:schemeClr val="dk1"/>
                </a:solidFill>
              </a:rPr>
              <a:t>Apps act as a contemporary form of communication and network-nexus in schools.</a:t>
            </a:r>
            <a:endParaRPr>
              <a:solidFill>
                <a:schemeClr val="dk1"/>
              </a:solidFill>
            </a:endParaRPr>
          </a:p>
          <a:p>
            <a:pPr indent="0" lvl="0" marL="0" rtl="0" algn="l">
              <a:spcBef>
                <a:spcPts val="1200"/>
              </a:spcBef>
              <a:spcAft>
                <a:spcPts val="0"/>
              </a:spcAft>
              <a:buNone/>
            </a:pPr>
            <a:r>
              <a:rPr i="1" lang="en-GB">
                <a:solidFill>
                  <a:schemeClr val="dk1"/>
                </a:solidFill>
              </a:rPr>
              <a:t>What does my research say about this?</a:t>
            </a:r>
            <a:endParaRPr i="1">
              <a:solidFill>
                <a:schemeClr val="dk1"/>
              </a:solidFill>
            </a:endParaRPr>
          </a:p>
          <a:p>
            <a:pPr indent="0" lvl="0" marL="457200" rtl="0" algn="l">
              <a:spcBef>
                <a:spcPts val="1200"/>
              </a:spcBef>
              <a:spcAft>
                <a:spcPts val="0"/>
              </a:spcAft>
              <a:buNone/>
            </a:pPr>
            <a:r>
              <a:rPr lang="en-GB">
                <a:solidFill>
                  <a:schemeClr val="dk1"/>
                </a:solidFill>
              </a:rPr>
              <a:t>Apps are not objective/neutral; they remain rooted in the interpersonal, hinging on human-human and human-app communication.</a:t>
            </a:r>
            <a:endParaRPr>
              <a:solidFill>
                <a:schemeClr val="dk1"/>
              </a:solidFill>
            </a:endParaRPr>
          </a:p>
          <a:p>
            <a:pPr indent="0" lvl="0" marL="0" rtl="0" algn="l">
              <a:spcBef>
                <a:spcPts val="1200"/>
              </a:spcBef>
              <a:spcAft>
                <a:spcPts val="0"/>
              </a:spcAft>
              <a:buNone/>
            </a:pPr>
            <a:r>
              <a:rPr i="1" lang="en-GB">
                <a:solidFill>
                  <a:schemeClr val="dk1"/>
                </a:solidFill>
              </a:rPr>
              <a:t>Point two: </a:t>
            </a:r>
            <a:endParaRPr i="1">
              <a:solidFill>
                <a:schemeClr val="dk1"/>
              </a:solidFill>
            </a:endParaRPr>
          </a:p>
          <a:p>
            <a:pPr indent="0" lvl="0" marL="0" rtl="0" algn="l">
              <a:spcBef>
                <a:spcPts val="1200"/>
              </a:spcBef>
              <a:spcAft>
                <a:spcPts val="0"/>
              </a:spcAft>
              <a:buNone/>
            </a:pPr>
            <a:r>
              <a:rPr lang="en-GB">
                <a:solidFill>
                  <a:schemeClr val="dk1"/>
                </a:solidFill>
              </a:rPr>
              <a:t>	If apps depend on communication, then we should have a common vocabulary.</a:t>
            </a:r>
            <a:endParaRPr>
              <a:solidFill>
                <a:schemeClr val="dk1"/>
              </a:solidFill>
            </a:endParaRPr>
          </a:p>
          <a:p>
            <a:pPr indent="0" lvl="0" marL="0" rtl="0" algn="l">
              <a:spcBef>
                <a:spcPts val="1200"/>
              </a:spcBef>
              <a:spcAft>
                <a:spcPts val="0"/>
              </a:spcAft>
              <a:buNone/>
            </a:pPr>
            <a:r>
              <a:rPr i="1" lang="en-GB">
                <a:solidFill>
                  <a:schemeClr val="dk1"/>
                </a:solidFill>
              </a:rPr>
              <a:t>What does my research say about this?</a:t>
            </a:r>
            <a:endParaRPr i="1">
              <a:solidFill>
                <a:schemeClr val="dk1"/>
              </a:solidFill>
            </a:endParaRPr>
          </a:p>
          <a:p>
            <a:pPr indent="0" lvl="0" marL="457200" rtl="0" algn="l">
              <a:spcBef>
                <a:spcPts val="1200"/>
              </a:spcBef>
              <a:spcAft>
                <a:spcPts val="0"/>
              </a:spcAft>
              <a:buNone/>
            </a:pPr>
            <a:r>
              <a:rPr lang="en-GB">
                <a:solidFill>
                  <a:schemeClr val="dk1"/>
                </a:solidFill>
              </a:rPr>
              <a:t>Such a shared vocabulary appears to be extremely lacking in practice. This applied to the intra-company circuit, intra-school circuit, and the overall inter-actor circuit. </a:t>
            </a:r>
            <a:endParaRPr>
              <a:solidFill>
                <a:schemeClr val="dk1"/>
              </a:solidFill>
            </a:endParaRPr>
          </a:p>
          <a:p>
            <a:pPr indent="0" lvl="0" marL="0" rtl="0" algn="l">
              <a:spcBef>
                <a:spcPts val="1200"/>
              </a:spcBef>
              <a:spcAft>
                <a:spcPts val="1200"/>
              </a:spcAft>
              <a:buNone/>
            </a:pPr>
            <a:r>
              <a:rPr lang="en-GB">
                <a:solidFill>
                  <a:schemeClr val="dk1"/>
                </a:solidFill>
              </a:rPr>
              <a:t>Samuel Beckett (1931, 47) critiqued language itself claiming, ‘There is no communication because there are no vehicles of communication’. I use educational apps to examine this claim today, asking questions around the limitations of our speech and text-based communication in a digitally networked environment. This is reflected in my own reporting on my data; relying on models and metaphors or circuits to imagine these interpersonal systems.</a:t>
            </a:r>
            <a:endParaRPr>
              <a:solidFill>
                <a:schemeClr val="dk1"/>
              </a:solidFill>
            </a:endParaRPr>
          </a:p>
        </p:txBody>
      </p:sp>
      <p:sp>
        <p:nvSpPr>
          <p:cNvPr id="251" name="Google Shape;251;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What is the point of it all?</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Reflexive questions around the research</a:t>
            </a:r>
            <a:endParaRPr/>
          </a:p>
        </p:txBody>
      </p:sp>
      <p:sp>
        <p:nvSpPr>
          <p:cNvPr id="257" name="Google Shape;257;p4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AutoNum type="arabicPeriod"/>
            </a:pPr>
            <a:r>
              <a:rPr lang="en-GB">
                <a:solidFill>
                  <a:schemeClr val="dk1"/>
                </a:solidFill>
              </a:rPr>
              <a:t>How can participants be best </a:t>
            </a:r>
            <a:r>
              <a:rPr lang="en-GB">
                <a:solidFill>
                  <a:schemeClr val="dk1"/>
                </a:solidFill>
              </a:rPr>
              <a:t>incorporated</a:t>
            </a:r>
            <a:r>
              <a:rPr lang="en-GB">
                <a:solidFill>
                  <a:schemeClr val="dk1"/>
                </a:solidFill>
              </a:rPr>
              <a:t> as co-designers of research?  </a:t>
            </a:r>
            <a:endParaRPr>
              <a:solidFill>
                <a:schemeClr val="dk1"/>
              </a:solidFill>
            </a:endParaRPr>
          </a:p>
          <a:p>
            <a:pPr indent="0" lvl="0" marL="457200" rtl="0" algn="l">
              <a:spcBef>
                <a:spcPts val="1200"/>
              </a:spcBef>
              <a:spcAft>
                <a:spcPts val="0"/>
              </a:spcAft>
              <a:buNone/>
            </a:pPr>
            <a:r>
              <a:t/>
            </a:r>
            <a:endParaRPr>
              <a:solidFill>
                <a:schemeClr val="dk1"/>
              </a:solidFill>
            </a:endParaRPr>
          </a:p>
          <a:p>
            <a:pPr indent="-342900" lvl="0" marL="457200" rtl="0" algn="l">
              <a:spcBef>
                <a:spcPts val="1200"/>
              </a:spcBef>
              <a:spcAft>
                <a:spcPts val="0"/>
              </a:spcAft>
              <a:buClr>
                <a:schemeClr val="dk1"/>
              </a:buClr>
              <a:buSzPts val="1800"/>
              <a:buAutoNum type="arabicPeriod"/>
            </a:pPr>
            <a:r>
              <a:rPr lang="en-GB">
                <a:solidFill>
                  <a:schemeClr val="dk1"/>
                </a:solidFill>
              </a:rPr>
              <a:t>How can I ensure my research has tangible impact; particularly, how can I best convey abstract ideas (such as data) to a range of audiences in a meaningful manner?</a:t>
            </a:r>
            <a:endParaRPr>
              <a:solidFill>
                <a:schemeClr val="dk1"/>
              </a:solidFill>
            </a:endParaRPr>
          </a:p>
          <a:p>
            <a:pPr indent="0" lvl="0" marL="457200" rtl="0" algn="l">
              <a:spcBef>
                <a:spcPts val="1200"/>
              </a:spcBef>
              <a:spcAft>
                <a:spcPts val="0"/>
              </a:spcAft>
              <a:buNone/>
            </a:pPr>
            <a:r>
              <a:t/>
            </a:r>
            <a:endParaRPr>
              <a:solidFill>
                <a:schemeClr val="dk1"/>
              </a:solidFill>
            </a:endParaRPr>
          </a:p>
          <a:p>
            <a:pPr indent="-342900" lvl="0" marL="457200" rtl="0" algn="l">
              <a:spcBef>
                <a:spcPts val="1200"/>
              </a:spcBef>
              <a:spcAft>
                <a:spcPts val="0"/>
              </a:spcAft>
              <a:buClr>
                <a:schemeClr val="dk1"/>
              </a:buClr>
              <a:buSzPts val="1800"/>
              <a:buAutoNum type="arabicPeriod"/>
            </a:pPr>
            <a:r>
              <a:rPr lang="en-GB">
                <a:solidFill>
                  <a:schemeClr val="dk1"/>
                </a:solidFill>
              </a:rPr>
              <a:t>How could my concentric zone model be applied to other, informal education settings?   </a:t>
            </a:r>
            <a:endParaRPr>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Bibliography </a:t>
            </a:r>
            <a:endParaRPr/>
          </a:p>
        </p:txBody>
      </p:sp>
      <p:sp>
        <p:nvSpPr>
          <p:cNvPr id="263" name="Google Shape;263;p4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47500" lnSpcReduction="10000"/>
          </a:bodyPr>
          <a:lstStyle/>
          <a:p>
            <a:pPr indent="0" lvl="0" marL="0" rtl="0" algn="l">
              <a:spcBef>
                <a:spcPts val="0"/>
              </a:spcBef>
              <a:spcAft>
                <a:spcPts val="0"/>
              </a:spcAft>
              <a:buNone/>
            </a:pPr>
            <a:r>
              <a:rPr lang="en-GB">
                <a:solidFill>
                  <a:schemeClr val="dk1"/>
                </a:solidFill>
              </a:rPr>
              <a:t>Al-Fedaghi, S. (2012). A conceptual foundation for the Shannon-Weaver model of communication. </a:t>
            </a:r>
            <a:r>
              <a:rPr i="1" lang="en-GB">
                <a:solidFill>
                  <a:schemeClr val="dk1"/>
                </a:solidFill>
              </a:rPr>
              <a:t>International Journal of Soft Computing, 7 </a:t>
            </a:r>
            <a:r>
              <a:rPr lang="en-GB">
                <a:solidFill>
                  <a:schemeClr val="dk1"/>
                </a:solidFill>
              </a:rPr>
              <a:t>(1), 12-19. </a:t>
            </a:r>
            <a:endParaRPr>
              <a:solidFill>
                <a:schemeClr val="dk1"/>
              </a:solidFill>
            </a:endParaRPr>
          </a:p>
          <a:p>
            <a:pPr indent="0" lvl="0" marL="0" rtl="0" algn="l">
              <a:spcBef>
                <a:spcPts val="1200"/>
              </a:spcBef>
              <a:spcAft>
                <a:spcPts val="0"/>
              </a:spcAft>
              <a:buNone/>
            </a:pPr>
            <a:r>
              <a:rPr lang="en-GB">
                <a:solidFill>
                  <a:schemeClr val="dk1"/>
                </a:solidFill>
              </a:rPr>
              <a:t>Beckett, S. (1931). </a:t>
            </a:r>
            <a:r>
              <a:rPr i="1" lang="en-GB">
                <a:solidFill>
                  <a:schemeClr val="dk1"/>
                </a:solidFill>
              </a:rPr>
              <a:t>Proust</a:t>
            </a:r>
            <a:r>
              <a:rPr lang="en-GB">
                <a:solidFill>
                  <a:schemeClr val="dk1"/>
                </a:solidFill>
              </a:rPr>
              <a:t>. Grove Press, NY. </a:t>
            </a:r>
            <a:endParaRPr>
              <a:solidFill>
                <a:schemeClr val="dk1"/>
              </a:solidFill>
            </a:endParaRPr>
          </a:p>
          <a:p>
            <a:pPr indent="0" lvl="0" marL="0" rtl="0" algn="l">
              <a:spcBef>
                <a:spcPts val="1200"/>
              </a:spcBef>
              <a:spcAft>
                <a:spcPts val="0"/>
              </a:spcAft>
              <a:buNone/>
            </a:pPr>
            <a:r>
              <a:rPr lang="en-GB">
                <a:solidFill>
                  <a:schemeClr val="dk1"/>
                </a:solidFill>
              </a:rPr>
              <a:t>Dahlin, E. (2018). </a:t>
            </a:r>
            <a:r>
              <a:rPr i="1" lang="en-GB">
                <a:solidFill>
                  <a:schemeClr val="dk1"/>
                </a:solidFill>
              </a:rPr>
              <a:t>Ontological ordering: Achieving audience in internet practice</a:t>
            </a:r>
            <a:r>
              <a:rPr lang="en-GB">
                <a:solidFill>
                  <a:schemeClr val="dk1"/>
                </a:solidFill>
              </a:rPr>
              <a:t> (Doctoral dissertation, Department of Media Studies, Stockholm University).</a:t>
            </a:r>
            <a:endParaRPr>
              <a:solidFill>
                <a:schemeClr val="dk1"/>
              </a:solidFill>
            </a:endParaRPr>
          </a:p>
          <a:p>
            <a:pPr indent="0" lvl="0" marL="0" rtl="0" algn="l">
              <a:spcBef>
                <a:spcPts val="1200"/>
              </a:spcBef>
              <a:spcAft>
                <a:spcPts val="0"/>
              </a:spcAft>
              <a:buNone/>
            </a:pPr>
            <a:r>
              <a:rPr lang="en-GB">
                <a:solidFill>
                  <a:schemeClr val="dk1"/>
                </a:solidFill>
              </a:rPr>
              <a:t>Das, R. (2017). Audiences: A decade of transformations–reflections from the CEDAR network on emerging directions in audience analysis.</a:t>
            </a:r>
            <a:r>
              <a:rPr i="1" lang="en-GB">
                <a:solidFill>
                  <a:schemeClr val="dk1"/>
                </a:solidFill>
              </a:rPr>
              <a:t> Media, Culture &amp; Society, 39 </a:t>
            </a:r>
            <a:r>
              <a:rPr lang="en-GB">
                <a:solidFill>
                  <a:schemeClr val="dk1"/>
                </a:solidFill>
              </a:rPr>
              <a:t>(8), 1257-1267.</a:t>
            </a:r>
            <a:endParaRPr>
              <a:solidFill>
                <a:schemeClr val="dk1"/>
              </a:solidFill>
            </a:endParaRPr>
          </a:p>
          <a:p>
            <a:pPr indent="0" lvl="0" marL="0" rtl="0" algn="l">
              <a:spcBef>
                <a:spcPts val="1200"/>
              </a:spcBef>
              <a:spcAft>
                <a:spcPts val="0"/>
              </a:spcAft>
              <a:buNone/>
            </a:pPr>
            <a:r>
              <a:rPr lang="en-GB">
                <a:solidFill>
                  <a:schemeClr val="dk1"/>
                </a:solidFill>
              </a:rPr>
              <a:t>Du Gay, P., Hall, S., Janes, L., Madsen, A. K., Mackay, H., &amp; Negus, K. (1997). </a:t>
            </a:r>
            <a:r>
              <a:rPr i="1" lang="en-GB">
                <a:solidFill>
                  <a:schemeClr val="dk1"/>
                </a:solidFill>
              </a:rPr>
              <a:t>Doing cultural studies: The story of the Sony Walkman</a:t>
            </a:r>
            <a:r>
              <a:rPr lang="en-GB">
                <a:solidFill>
                  <a:schemeClr val="dk1"/>
                </a:solidFill>
              </a:rPr>
              <a:t>. Sage, London.</a:t>
            </a:r>
            <a:endParaRPr>
              <a:solidFill>
                <a:schemeClr val="dk1"/>
              </a:solidFill>
            </a:endParaRPr>
          </a:p>
          <a:p>
            <a:pPr indent="0" lvl="0" marL="0" rtl="0" algn="l">
              <a:spcBef>
                <a:spcPts val="1200"/>
              </a:spcBef>
              <a:spcAft>
                <a:spcPts val="0"/>
              </a:spcAft>
              <a:buNone/>
            </a:pPr>
            <a:r>
              <a:rPr lang="en-GB">
                <a:solidFill>
                  <a:schemeClr val="dk1"/>
                </a:solidFill>
              </a:rPr>
              <a:t>Goffman, E. (1959). </a:t>
            </a:r>
            <a:r>
              <a:rPr i="1" lang="en-GB">
                <a:solidFill>
                  <a:schemeClr val="dk1"/>
                </a:solidFill>
              </a:rPr>
              <a:t>The presentation of self in everyday life.</a:t>
            </a:r>
            <a:r>
              <a:rPr lang="en-GB">
                <a:solidFill>
                  <a:schemeClr val="dk1"/>
                </a:solidFill>
              </a:rPr>
              <a:t> Garden City, NY, 259.</a:t>
            </a:r>
            <a:endParaRPr>
              <a:solidFill>
                <a:schemeClr val="dk1"/>
              </a:solidFill>
            </a:endParaRPr>
          </a:p>
          <a:p>
            <a:pPr indent="0" lvl="0" marL="0" rtl="0" algn="l">
              <a:spcBef>
                <a:spcPts val="1200"/>
              </a:spcBef>
              <a:spcAft>
                <a:spcPts val="0"/>
              </a:spcAft>
              <a:buNone/>
            </a:pPr>
            <a:r>
              <a:rPr lang="en-GB">
                <a:solidFill>
                  <a:schemeClr val="dk1"/>
                </a:solidFill>
              </a:rPr>
              <a:t>Hall, S. (2003). </a:t>
            </a:r>
            <a:r>
              <a:rPr i="1" lang="en-GB">
                <a:solidFill>
                  <a:schemeClr val="dk1"/>
                </a:solidFill>
              </a:rPr>
              <a:t>Encoding/decoding (pp. 127-137)</a:t>
            </a:r>
            <a:r>
              <a:rPr lang="en-GB">
                <a:solidFill>
                  <a:schemeClr val="dk1"/>
                </a:solidFill>
              </a:rPr>
              <a:t>. Routledge, London.</a:t>
            </a:r>
            <a:endParaRPr>
              <a:solidFill>
                <a:schemeClr val="dk1"/>
              </a:solidFill>
            </a:endParaRPr>
          </a:p>
          <a:p>
            <a:pPr indent="0" lvl="0" marL="0" rtl="0" algn="l">
              <a:spcBef>
                <a:spcPts val="1200"/>
              </a:spcBef>
              <a:spcAft>
                <a:spcPts val="0"/>
              </a:spcAft>
              <a:buNone/>
            </a:pPr>
            <a:r>
              <a:rPr lang="en-GB">
                <a:solidFill>
                  <a:schemeClr val="dk1"/>
                </a:solidFill>
              </a:rPr>
              <a:t>Latour, B. (2007). </a:t>
            </a:r>
            <a:r>
              <a:rPr i="1" lang="en-GB">
                <a:solidFill>
                  <a:schemeClr val="dk1"/>
                </a:solidFill>
              </a:rPr>
              <a:t>Reassembling the social: An introduction to actor-network-theory</a:t>
            </a:r>
            <a:r>
              <a:rPr lang="en-GB">
                <a:solidFill>
                  <a:schemeClr val="dk1"/>
                </a:solidFill>
              </a:rPr>
              <a:t>. Oup, Oxford.</a:t>
            </a:r>
            <a:endParaRPr>
              <a:solidFill>
                <a:schemeClr val="dk1"/>
              </a:solidFill>
            </a:endParaRPr>
          </a:p>
          <a:p>
            <a:pPr indent="0" lvl="0" marL="0" rtl="0" algn="l">
              <a:spcBef>
                <a:spcPts val="1200"/>
              </a:spcBef>
              <a:spcAft>
                <a:spcPts val="0"/>
              </a:spcAft>
              <a:buNone/>
            </a:pPr>
            <a:r>
              <a:rPr lang="en-GB">
                <a:solidFill>
                  <a:schemeClr val="dk1"/>
                </a:solidFill>
              </a:rPr>
              <a:t>Livingstone, S. (2013). The participation paradigm in audience research. </a:t>
            </a:r>
            <a:r>
              <a:rPr i="1" lang="en-GB">
                <a:solidFill>
                  <a:schemeClr val="dk1"/>
                </a:solidFill>
              </a:rPr>
              <a:t>The communication review, 16 </a:t>
            </a:r>
            <a:r>
              <a:rPr lang="en-GB">
                <a:solidFill>
                  <a:schemeClr val="dk1"/>
                </a:solidFill>
              </a:rPr>
              <a:t>(1-2), 21-30.</a:t>
            </a:r>
            <a:endParaRPr>
              <a:solidFill>
                <a:schemeClr val="dk1"/>
              </a:solidFill>
            </a:endParaRPr>
          </a:p>
          <a:p>
            <a:pPr indent="0" lvl="0" marL="0" rtl="0" algn="l">
              <a:spcBef>
                <a:spcPts val="1200"/>
              </a:spcBef>
              <a:spcAft>
                <a:spcPts val="0"/>
              </a:spcAft>
              <a:buNone/>
            </a:pPr>
            <a:r>
              <a:rPr lang="en-GB">
                <a:solidFill>
                  <a:schemeClr val="dk1"/>
                </a:solidFill>
              </a:rPr>
              <a:t>Müller, M. (2015). Assemblages and actor-networks: Rethinking socio-material power, politics and space.</a:t>
            </a:r>
            <a:r>
              <a:rPr i="1" lang="en-GB">
                <a:solidFill>
                  <a:schemeClr val="dk1"/>
                </a:solidFill>
              </a:rPr>
              <a:t> Geography compass, 9</a:t>
            </a:r>
            <a:r>
              <a:rPr lang="en-GB">
                <a:solidFill>
                  <a:schemeClr val="dk1"/>
                </a:solidFill>
              </a:rPr>
              <a:t> (1), 27-41.</a:t>
            </a:r>
            <a:endParaRPr>
              <a:solidFill>
                <a:schemeClr val="dk1"/>
              </a:solidFill>
            </a:endParaRPr>
          </a:p>
          <a:p>
            <a:pPr indent="0" lvl="0" marL="0" rtl="0" algn="l">
              <a:spcBef>
                <a:spcPts val="1200"/>
              </a:spcBef>
              <a:spcAft>
                <a:spcPts val="1200"/>
              </a:spcAft>
              <a:buNone/>
            </a:pPr>
            <a:r>
              <a:rPr lang="en-GB">
                <a:solidFill>
                  <a:schemeClr val="dk1"/>
                </a:solidFill>
              </a:rPr>
              <a:t>Park, R. E., &amp; Burgess, E. W. (1967). </a:t>
            </a:r>
            <a:r>
              <a:rPr i="1" lang="en-GB">
                <a:solidFill>
                  <a:schemeClr val="dk1"/>
                </a:solidFill>
              </a:rPr>
              <a:t>The city (Vol. 239). </a:t>
            </a:r>
            <a:r>
              <a:rPr lang="en-GB">
                <a:solidFill>
                  <a:schemeClr val="dk1"/>
                </a:solidFill>
              </a:rPr>
              <a:t>University of Chicago Press, Chicago.</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215085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GB"/>
              <a:t>Conceptual framework and theoretical foundations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7"/>
          <p:cNvSpPr txBox="1"/>
          <p:nvPr>
            <p:ph idx="1" type="body"/>
          </p:nvPr>
        </p:nvSpPr>
        <p:spPr>
          <a:xfrm>
            <a:off x="4938400" y="1236025"/>
            <a:ext cx="3999900" cy="3416400"/>
          </a:xfrm>
          <a:prstGeom prst="rect">
            <a:avLst/>
          </a:prstGeom>
        </p:spPr>
        <p:txBody>
          <a:bodyPr anchorCtr="0" anchor="t" bIns="91425" lIns="91425" spcFirstLastPara="1" rIns="91425" wrap="square" tIns="91425">
            <a:normAutofit/>
          </a:bodyPr>
          <a:lstStyle/>
          <a:p>
            <a:pPr indent="0" lvl="0" marL="0" rtl="0" algn="l">
              <a:lnSpc>
                <a:spcPct val="105000"/>
              </a:lnSpc>
              <a:spcBef>
                <a:spcPts val="0"/>
              </a:spcBef>
              <a:spcAft>
                <a:spcPts val="0"/>
              </a:spcAft>
              <a:buNone/>
            </a:pPr>
            <a:r>
              <a:rPr lang="en-GB" sz="1260">
                <a:solidFill>
                  <a:schemeClr val="dk1"/>
                </a:solidFill>
              </a:rPr>
              <a:t>Presentation of self in the interactions </a:t>
            </a:r>
            <a:r>
              <a:rPr i="1" lang="en-GB" sz="1260">
                <a:solidFill>
                  <a:schemeClr val="dk1"/>
                </a:solidFill>
              </a:rPr>
              <a:t>around </a:t>
            </a:r>
            <a:r>
              <a:rPr lang="en-GB" sz="1260">
                <a:solidFill>
                  <a:schemeClr val="dk1"/>
                </a:solidFill>
              </a:rPr>
              <a:t>app use, e.g. development team to customers; teachers to students, etc.</a:t>
            </a:r>
            <a:endParaRPr sz="1260">
              <a:solidFill>
                <a:schemeClr val="dk1"/>
              </a:solidFill>
            </a:endParaRPr>
          </a:p>
          <a:p>
            <a:pPr indent="0" lvl="0" marL="0" rtl="0" algn="l">
              <a:lnSpc>
                <a:spcPct val="105000"/>
              </a:lnSpc>
              <a:spcBef>
                <a:spcPts val="1200"/>
              </a:spcBef>
              <a:spcAft>
                <a:spcPts val="0"/>
              </a:spcAft>
              <a:buNone/>
            </a:pPr>
            <a:r>
              <a:t/>
            </a:r>
            <a:endParaRPr sz="1260">
              <a:solidFill>
                <a:schemeClr val="dk1"/>
              </a:solidFill>
            </a:endParaRPr>
          </a:p>
          <a:p>
            <a:pPr indent="0" lvl="0" marL="0" rtl="0" algn="l">
              <a:lnSpc>
                <a:spcPct val="105000"/>
              </a:lnSpc>
              <a:spcBef>
                <a:spcPts val="1200"/>
              </a:spcBef>
              <a:spcAft>
                <a:spcPts val="0"/>
              </a:spcAft>
              <a:buNone/>
            </a:pPr>
            <a:r>
              <a:rPr lang="en-GB" sz="1260">
                <a:solidFill>
                  <a:schemeClr val="dk1"/>
                </a:solidFill>
              </a:rPr>
              <a:t>However, it can also be seen in app use itself: just as personal identities exist in a relationship of mutual recognition, so too does the relationship between the app and the user. </a:t>
            </a:r>
            <a:endParaRPr sz="1260">
              <a:solidFill>
                <a:schemeClr val="dk1"/>
              </a:solidFill>
            </a:endParaRPr>
          </a:p>
          <a:p>
            <a:pPr indent="0" lvl="0" marL="0" rtl="0" algn="l">
              <a:lnSpc>
                <a:spcPct val="105000"/>
              </a:lnSpc>
              <a:spcBef>
                <a:spcPts val="1200"/>
              </a:spcBef>
              <a:spcAft>
                <a:spcPts val="0"/>
              </a:spcAft>
              <a:buNone/>
            </a:pPr>
            <a:r>
              <a:t/>
            </a:r>
            <a:endParaRPr sz="1260">
              <a:solidFill>
                <a:schemeClr val="dk1"/>
              </a:solidFill>
            </a:endParaRPr>
          </a:p>
          <a:p>
            <a:pPr indent="0" lvl="0" marL="0" rtl="0" algn="l">
              <a:lnSpc>
                <a:spcPct val="105000"/>
              </a:lnSpc>
              <a:spcBef>
                <a:spcPts val="1200"/>
              </a:spcBef>
              <a:spcAft>
                <a:spcPts val="1200"/>
              </a:spcAft>
              <a:buNone/>
            </a:pPr>
            <a:r>
              <a:rPr lang="en-GB" sz="1260">
                <a:solidFill>
                  <a:schemeClr val="dk1"/>
                </a:solidFill>
              </a:rPr>
              <a:t>We should therefore expect dramaturgical problems and definitional disruptions between people but also between people and apps.</a:t>
            </a:r>
            <a:endParaRPr sz="1260">
              <a:solidFill>
                <a:schemeClr val="dk1"/>
              </a:solidFill>
            </a:endParaRPr>
          </a:p>
        </p:txBody>
      </p:sp>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Presentation of self in everyday app use</a:t>
            </a:r>
            <a:endParaRPr/>
          </a:p>
        </p:txBody>
      </p:sp>
      <p:sp>
        <p:nvSpPr>
          <p:cNvPr id="79" name="Google Shape;79;p17"/>
          <p:cNvSpPr txBox="1"/>
          <p:nvPr>
            <p:ph idx="2" type="body"/>
          </p:nvPr>
        </p:nvSpPr>
        <p:spPr>
          <a:xfrm>
            <a:off x="168213" y="2994575"/>
            <a:ext cx="3684900" cy="3429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1200"/>
              </a:spcAft>
              <a:buNone/>
            </a:pPr>
            <a:r>
              <a:rPr lang="en-GB">
                <a:solidFill>
                  <a:schemeClr val="dk1"/>
                </a:solidFill>
              </a:rPr>
              <a:t>Goffman (1959, 8)</a:t>
            </a:r>
            <a:endParaRPr>
              <a:solidFill>
                <a:schemeClr val="dk1"/>
              </a:solidFill>
            </a:endParaRPr>
          </a:p>
        </p:txBody>
      </p:sp>
      <p:pic>
        <p:nvPicPr>
          <p:cNvPr id="80" name="Google Shape;80;p17"/>
          <p:cNvPicPr preferRelativeResize="0"/>
          <p:nvPr/>
        </p:nvPicPr>
        <p:blipFill>
          <a:blip r:embed="rId3">
            <a:alphaModFix/>
          </a:blip>
          <a:stretch>
            <a:fillRect/>
          </a:stretch>
        </p:blipFill>
        <p:spPr>
          <a:xfrm>
            <a:off x="168225" y="1109200"/>
            <a:ext cx="4449222" cy="1842913"/>
          </a:xfrm>
          <a:prstGeom prst="rect">
            <a:avLst/>
          </a:prstGeom>
          <a:noFill/>
          <a:ln>
            <a:noFill/>
          </a:ln>
        </p:spPr>
      </p:pic>
      <p:pic>
        <p:nvPicPr>
          <p:cNvPr id="81" name="Google Shape;81;p17"/>
          <p:cNvPicPr preferRelativeResize="0"/>
          <p:nvPr/>
        </p:nvPicPr>
        <p:blipFill>
          <a:blip r:embed="rId4">
            <a:alphaModFix/>
          </a:blip>
          <a:stretch>
            <a:fillRect/>
          </a:stretch>
        </p:blipFill>
        <p:spPr>
          <a:xfrm>
            <a:off x="69601" y="3321000"/>
            <a:ext cx="4547851" cy="1396775"/>
          </a:xfrm>
          <a:prstGeom prst="rect">
            <a:avLst/>
          </a:prstGeom>
          <a:noFill/>
          <a:ln>
            <a:noFill/>
          </a:ln>
        </p:spPr>
      </p:pic>
      <p:sp>
        <p:nvSpPr>
          <p:cNvPr id="82" name="Google Shape;82;p17"/>
          <p:cNvSpPr txBox="1"/>
          <p:nvPr>
            <p:ph idx="2" type="body"/>
          </p:nvPr>
        </p:nvSpPr>
        <p:spPr>
          <a:xfrm>
            <a:off x="168213" y="4717775"/>
            <a:ext cx="3684900" cy="3429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1200"/>
              </a:spcAft>
              <a:buNone/>
            </a:pPr>
            <a:r>
              <a:rPr lang="en-GB">
                <a:solidFill>
                  <a:schemeClr val="dk1"/>
                </a:solidFill>
              </a:rPr>
              <a:t>Goffman (1959, 160)</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605"/>
              <a:buNone/>
            </a:pPr>
            <a:r>
              <a:rPr lang="en-GB" sz="1360">
                <a:solidFill>
                  <a:schemeClr val="dk1"/>
                </a:solidFill>
              </a:rPr>
              <a:t>Contemporary technology use has been framed as an audience-text relationship within audience studies and reception theory drawing on Hall (2003) e.g. Dahlin (2018); Das (2017)</a:t>
            </a:r>
            <a:r>
              <a:rPr b="1" lang="en-GB" sz="1360">
                <a:solidFill>
                  <a:schemeClr val="dk1"/>
                </a:solidFill>
              </a:rPr>
              <a:t>; </a:t>
            </a:r>
            <a:r>
              <a:rPr lang="en-GB" sz="1360">
                <a:solidFill>
                  <a:schemeClr val="dk1"/>
                </a:solidFill>
              </a:rPr>
              <a:t>Livingstone (2013). </a:t>
            </a:r>
            <a:endParaRPr sz="1360">
              <a:solidFill>
                <a:schemeClr val="dk1"/>
              </a:solidFill>
            </a:endParaRPr>
          </a:p>
          <a:p>
            <a:pPr indent="0" lvl="0" marL="0" rtl="0" algn="l">
              <a:lnSpc>
                <a:spcPct val="105000"/>
              </a:lnSpc>
              <a:spcBef>
                <a:spcPts val="1200"/>
              </a:spcBef>
              <a:spcAft>
                <a:spcPts val="0"/>
              </a:spcAft>
              <a:buSzPts val="605"/>
              <a:buNone/>
            </a:pPr>
            <a:r>
              <a:t/>
            </a:r>
            <a:endParaRPr sz="1360">
              <a:solidFill>
                <a:schemeClr val="dk1"/>
              </a:solidFill>
            </a:endParaRPr>
          </a:p>
          <a:p>
            <a:pPr indent="0" lvl="0" marL="0" rtl="0" algn="l">
              <a:lnSpc>
                <a:spcPct val="105000"/>
              </a:lnSpc>
              <a:spcBef>
                <a:spcPts val="1200"/>
              </a:spcBef>
              <a:spcAft>
                <a:spcPts val="0"/>
              </a:spcAft>
              <a:buSzPts val="605"/>
              <a:buNone/>
            </a:pPr>
            <a:r>
              <a:t/>
            </a:r>
            <a:endParaRPr b="1" sz="1360">
              <a:solidFill>
                <a:schemeClr val="dk1"/>
              </a:solidFill>
            </a:endParaRPr>
          </a:p>
          <a:p>
            <a:pPr indent="0" lvl="0" marL="0" rtl="0" algn="l">
              <a:lnSpc>
                <a:spcPct val="105000"/>
              </a:lnSpc>
              <a:spcBef>
                <a:spcPts val="1200"/>
              </a:spcBef>
              <a:spcAft>
                <a:spcPts val="0"/>
              </a:spcAft>
              <a:buSzPts val="605"/>
              <a:buNone/>
            </a:pPr>
            <a:r>
              <a:rPr lang="en-GB" sz="1360">
                <a:solidFill>
                  <a:schemeClr val="dk1"/>
                </a:solidFill>
              </a:rPr>
              <a:t>I will frame this relationship as mutually reciprocal using ANT (Latour, 2007) and positioning apps as andere Lebeswesen (Müller, 2015). </a:t>
            </a:r>
            <a:endParaRPr sz="1360">
              <a:solidFill>
                <a:schemeClr val="dk1"/>
              </a:solidFill>
            </a:endParaRPr>
          </a:p>
          <a:p>
            <a:pPr indent="0" lvl="0" marL="0" rtl="0" algn="l">
              <a:lnSpc>
                <a:spcPct val="105000"/>
              </a:lnSpc>
              <a:spcBef>
                <a:spcPts val="1200"/>
              </a:spcBef>
              <a:spcAft>
                <a:spcPts val="0"/>
              </a:spcAft>
              <a:buSzPts val="605"/>
              <a:buNone/>
            </a:pPr>
            <a:r>
              <a:t/>
            </a:r>
            <a:endParaRPr b="1" sz="970">
              <a:solidFill>
                <a:schemeClr val="dk1"/>
              </a:solidFill>
            </a:endParaRPr>
          </a:p>
          <a:p>
            <a:pPr indent="0" lvl="0" marL="0" rtl="0" algn="l">
              <a:lnSpc>
                <a:spcPct val="105000"/>
              </a:lnSpc>
              <a:spcBef>
                <a:spcPts val="1200"/>
              </a:spcBef>
              <a:spcAft>
                <a:spcPts val="1200"/>
              </a:spcAft>
              <a:buSzPts val="605"/>
              <a:buNone/>
            </a:pPr>
            <a:r>
              <a:t/>
            </a:r>
            <a:endParaRPr sz="970">
              <a:solidFill>
                <a:schemeClr val="dk1"/>
              </a:solidFill>
            </a:endParaRPr>
          </a:p>
        </p:txBody>
      </p:sp>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Creating the social: a</a:t>
            </a:r>
            <a:r>
              <a:rPr lang="en-GB"/>
              <a:t>pps as text and users as audience</a:t>
            </a:r>
            <a:endParaRPr/>
          </a:p>
        </p:txBody>
      </p:sp>
      <p:pic>
        <p:nvPicPr>
          <p:cNvPr id="89" name="Google Shape;89;p18"/>
          <p:cNvPicPr preferRelativeResize="0"/>
          <p:nvPr/>
        </p:nvPicPr>
        <p:blipFill>
          <a:blip r:embed="rId3">
            <a:alphaModFix/>
          </a:blip>
          <a:stretch>
            <a:fillRect/>
          </a:stretch>
        </p:blipFill>
        <p:spPr>
          <a:xfrm>
            <a:off x="5184000" y="1695175"/>
            <a:ext cx="2914650" cy="18478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How have audiences been understood?</a:t>
            </a:r>
            <a:endParaRPr/>
          </a:p>
        </p:txBody>
      </p:sp>
      <p:sp>
        <p:nvSpPr>
          <p:cNvPr id="95" name="Google Shape;95;p19"/>
          <p:cNvSpPr txBox="1"/>
          <p:nvPr>
            <p:ph idx="1" type="body"/>
          </p:nvPr>
        </p:nvSpPr>
        <p:spPr>
          <a:xfrm>
            <a:off x="2616050" y="4329600"/>
            <a:ext cx="4049700" cy="275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SzPts val="358"/>
              <a:buNone/>
            </a:pPr>
            <a:r>
              <a:rPr lang="en-GB" sz="1085">
                <a:solidFill>
                  <a:schemeClr val="dk1"/>
                </a:solidFill>
              </a:rPr>
              <a:t>Example of the Shannon-Weaver model of communication (Al-Fedaghi, S., 2012)</a:t>
            </a:r>
            <a:endParaRPr sz="1085">
              <a:solidFill>
                <a:schemeClr val="dk1"/>
              </a:solidFill>
            </a:endParaRPr>
          </a:p>
        </p:txBody>
      </p:sp>
      <p:pic>
        <p:nvPicPr>
          <p:cNvPr id="96" name="Google Shape;96;p19"/>
          <p:cNvPicPr preferRelativeResize="0"/>
          <p:nvPr/>
        </p:nvPicPr>
        <p:blipFill>
          <a:blip r:embed="rId3">
            <a:alphaModFix/>
          </a:blip>
          <a:stretch>
            <a:fillRect/>
          </a:stretch>
        </p:blipFill>
        <p:spPr>
          <a:xfrm>
            <a:off x="1700213" y="1017713"/>
            <a:ext cx="5743575" cy="3190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How can we understand audiences differently?</a:t>
            </a:r>
            <a:endParaRPr/>
          </a:p>
        </p:txBody>
      </p:sp>
      <p:sp>
        <p:nvSpPr>
          <p:cNvPr id="102" name="Google Shape;102;p20"/>
          <p:cNvSpPr txBox="1"/>
          <p:nvPr>
            <p:ph idx="1" type="body"/>
          </p:nvPr>
        </p:nvSpPr>
        <p:spPr>
          <a:xfrm>
            <a:off x="1535150" y="4646550"/>
            <a:ext cx="6073500" cy="315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SzPts val="275"/>
              <a:buNone/>
            </a:pPr>
            <a:r>
              <a:rPr lang="en-GB" sz="950">
                <a:solidFill>
                  <a:schemeClr val="dk1"/>
                </a:solidFill>
              </a:rPr>
              <a:t>A description of du Gay, P., Hall, S., Janes, L., Mackay, H. and Negus, K.’s (1997) circuit of culture model for meaning making</a:t>
            </a:r>
            <a:endParaRPr sz="950">
              <a:solidFill>
                <a:schemeClr val="dk1"/>
              </a:solidFill>
            </a:endParaRPr>
          </a:p>
        </p:txBody>
      </p:sp>
      <p:pic>
        <p:nvPicPr>
          <p:cNvPr id="103" name="Google Shape;103;p20"/>
          <p:cNvPicPr preferRelativeResize="0"/>
          <p:nvPr/>
        </p:nvPicPr>
        <p:blipFill>
          <a:blip r:embed="rId3">
            <a:alphaModFix/>
          </a:blip>
          <a:stretch>
            <a:fillRect/>
          </a:stretch>
        </p:blipFill>
        <p:spPr>
          <a:xfrm>
            <a:off x="1535200" y="1152475"/>
            <a:ext cx="6073600" cy="3416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445025"/>
            <a:ext cx="5209200" cy="935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How can we understand an app and its actors?</a:t>
            </a:r>
            <a:endParaRPr/>
          </a:p>
        </p:txBody>
      </p:sp>
      <p:sp>
        <p:nvSpPr>
          <p:cNvPr id="109" name="Google Shape;109;p21"/>
          <p:cNvSpPr txBox="1"/>
          <p:nvPr>
            <p:ph idx="1" type="body"/>
          </p:nvPr>
        </p:nvSpPr>
        <p:spPr>
          <a:xfrm>
            <a:off x="311700" y="1312975"/>
            <a:ext cx="52092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Using Park and Burgess’ (1967) concentric zone model of a city, I have sketched out the relations actors have to an app and to each other.</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None/>
            </a:pPr>
            <a:r>
              <a:rPr lang="en-GB">
                <a:solidFill>
                  <a:schemeClr val="dk1"/>
                </a:solidFill>
              </a:rPr>
              <a:t>This is an ecological, cell-based model, allowing for a porous structure and inter-zone movement.</a:t>
            </a:r>
            <a:endParaRPr>
              <a:solidFill>
                <a:schemeClr val="dk1"/>
              </a:solidFill>
            </a:endParaRPr>
          </a:p>
        </p:txBody>
      </p:sp>
      <p:pic>
        <p:nvPicPr>
          <p:cNvPr id="110" name="Google Shape;110;p21"/>
          <p:cNvPicPr preferRelativeResize="0"/>
          <p:nvPr/>
        </p:nvPicPr>
        <p:blipFill>
          <a:blip r:embed="rId3">
            <a:alphaModFix/>
          </a:blip>
          <a:stretch>
            <a:fillRect/>
          </a:stretch>
        </p:blipFill>
        <p:spPr>
          <a:xfrm>
            <a:off x="5600825" y="76200"/>
            <a:ext cx="3461793" cy="4991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32DC67-D8B0-454E-8006-210E6A484792}"/>
</file>

<file path=customXml/itemProps2.xml><?xml version="1.0" encoding="utf-8"?>
<ds:datastoreItem xmlns:ds="http://schemas.openxmlformats.org/officeDocument/2006/customXml" ds:itemID="{8558CE76-4DA9-432D-9CE3-C26208DA35EA}"/>
</file>