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9BEEDCA-6D11-4EE9-97A6-07CFA4CA8376}">
  <a:tblStyle styleId="{D9BEEDCA-6D11-4EE9-97A6-07CFA4CA837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1" Type="http://schemas.openxmlformats.org/officeDocument/2006/relationships/slide" Target="slides/slide15.xml"/><Relationship Id="rId3" Type="http://schemas.openxmlformats.org/officeDocument/2006/relationships/presProps" Target="presProps.xml"/><Relationship Id="rId25" Type="http://schemas.openxmlformats.org/officeDocument/2006/relationships/slide" Target="slides/slide19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0" Type="http://schemas.openxmlformats.org/officeDocument/2006/relationships/slide" Target="slides/slide14.xml"/><Relationship Id="rId2" Type="http://schemas.openxmlformats.org/officeDocument/2006/relationships/viewProps" Target="viewProps.xml"/><Relationship Id="rId16" Type="http://schemas.openxmlformats.org/officeDocument/2006/relationships/slide" Target="slides/slide10.xml"/><Relationship Id="rId29" Type="http://schemas.openxmlformats.org/officeDocument/2006/relationships/customXml" Target="../customXml/item1.xml"/><Relationship Id="rId24" Type="http://schemas.openxmlformats.org/officeDocument/2006/relationships/slide" Target="slides/slide18.xml"/><Relationship Id="rId1" Type="http://schemas.openxmlformats.org/officeDocument/2006/relationships/theme" Target="theme/theme1.xml"/><Relationship Id="rId6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22" Type="http://schemas.openxmlformats.org/officeDocument/2006/relationships/slide" Target="slides/slide16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7" Type="http://schemas.openxmlformats.org/officeDocument/2006/relationships/slide" Target="slides/slide21.xml"/><Relationship Id="rId14" Type="http://schemas.openxmlformats.org/officeDocument/2006/relationships/slide" Target="slides/slide8.xml"/><Relationship Id="rId30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38c3ddccc9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38c3ddccc9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38c3ddccc9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38c3ddccc9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38c3ddccc9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38c3ddccc9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38c3ddccc9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38c3ddccc9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38c3ddccc9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38c3ddccc9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38c3ddccc9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38c3ddccc9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38c3ddccc9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38c3ddccc9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38c3ddccc9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38c3ddccc9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38c3ddccc9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38c3ddccc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38c3ddccc9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38c3ddccc9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8c3ddccc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8c3ddccc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38c3ddccc9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38c3ddccc9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38c3ddccc9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38c3ddccc9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38d3947541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38d3947541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38d3947541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38d3947541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8c3ddccc9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8c3ddccc9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38d3947541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38d3947541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38d394754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38d394754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38d3947541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38d3947541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38d3947541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38d3947541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38c3ddccc9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38c3ddccc9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 Silico: Design, use and meaning of an educational app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Gavin Duffy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Post-interview notes</a:t>
            </a:r>
            <a:endParaRPr/>
          </a:p>
        </p:txBody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In-situ interview notes are transformed into long-form notes, immediately following the interview. This is intended to crystallise my thoughts and draw out the themes gestured towards in the in-situ notes.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These notes go on to form what I look for in the NVivo tagging process, alongside the transcription process.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12" name="Google Shape;11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3850" y="216475"/>
            <a:ext cx="3491475" cy="477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NVivo Tagging</a:t>
            </a:r>
            <a:endParaRPr/>
          </a:p>
        </p:txBody>
      </p:sp>
      <p:sp>
        <p:nvSpPr>
          <p:cNvPr id="118" name="Google Shape;118;p2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NVivo tags created based on initial areas of interest; themes arising from interview notes; and themes arising from transcripts. All contributes to an abductive data approach (Ong, 2012).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19" name="Google Shape;11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5575" y="285400"/>
            <a:ext cx="2976950" cy="4752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Documenting this process of data collection, cleaning, and refinement is intended to build my audit trail (Rodgers &amp; Cowles, 1993). An audit trail is intended to make any data modification practices (see Chu et al, 2016) transparent contributing to an internal validity.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In doing so, I am rendered visible within the research, as the researcher.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5" name="Google Shape;125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Why do any of this?</a:t>
            </a:r>
            <a:endParaRPr/>
          </a:p>
        </p:txBody>
      </p:sp>
      <p:sp>
        <p:nvSpPr>
          <p:cNvPr id="126" name="Google Shape;126;p24"/>
          <p:cNvSpPr txBox="1"/>
          <p:nvPr>
            <p:ph idx="2" type="body"/>
          </p:nvPr>
        </p:nvSpPr>
        <p:spPr>
          <a:xfrm>
            <a:off x="4639575" y="4465625"/>
            <a:ext cx="4192800" cy="4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Barthes (1977) on Larvatus prodeo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27" name="Google Shape;12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9576" y="445025"/>
            <a:ext cx="4192725" cy="4020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Limitations - research in the time of COVID-19</a:t>
            </a:r>
            <a:endParaRPr/>
          </a:p>
        </p:txBody>
      </p:sp>
      <p:pic>
        <p:nvPicPr>
          <p:cNvPr id="133" name="Google Shape;13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550" y="1237788"/>
            <a:ext cx="7772400" cy="307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Methodological choices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Underlying </a:t>
            </a:r>
            <a:r>
              <a:rPr lang="en-GB"/>
              <a:t>epistemological position regarding digital (media) literacy</a:t>
            </a:r>
            <a:endParaRPr/>
          </a:p>
        </p:txBody>
      </p:sp>
      <p:sp>
        <p:nvSpPr>
          <p:cNvPr id="144" name="Google Shape;144;p27"/>
          <p:cNvSpPr txBox="1"/>
          <p:nvPr>
            <p:ph idx="1" type="body"/>
          </p:nvPr>
        </p:nvSpPr>
        <p:spPr>
          <a:xfrm>
            <a:off x="311700" y="1152475"/>
            <a:ext cx="502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Goffman-esque (1959) understanding of ‘literacy’ as a type of performance(s) conducted based on context and a focus on ‘definitional disruptions’. There can therefore be no ‘True’ literacy, rather multiple, overlapping, parallel, and sometimes conflicting literacies. 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Technology also seen as agentic, not seen as a ‘neutral’ or ‘passive’ object (Latour, 1990).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45" name="Google Shape;14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8300" y="2014675"/>
            <a:ext cx="3995000" cy="212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120"/>
              <a:t>How does your method allow you to answer your research question?</a:t>
            </a:r>
            <a:endParaRPr sz="2120"/>
          </a:p>
        </p:txBody>
      </p:sp>
      <p:sp>
        <p:nvSpPr>
          <p:cNvPr id="151" name="Google Shape;151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Ethnographically-inspired thick description (Geertz, 2008</a:t>
            </a:r>
            <a:r>
              <a:rPr lang="en-GB">
                <a:solidFill>
                  <a:schemeClr val="dk1"/>
                </a:solidFill>
              </a:rPr>
              <a:t>) ensures centring of participants voices, while Larvatus prodeo (Barthes, 1977) ensures my researcher positionality is present. 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Working with developers and schools ensures </a:t>
            </a:r>
            <a:r>
              <a:rPr i="1" lang="en-GB">
                <a:solidFill>
                  <a:schemeClr val="dk1"/>
                </a:solidFill>
              </a:rPr>
              <a:t>all </a:t>
            </a:r>
            <a:r>
              <a:rPr lang="en-GB">
                <a:solidFill>
                  <a:schemeClr val="dk1"/>
                </a:solidFill>
              </a:rPr>
              <a:t>voices in an app’s lifecycle are present, reflects ‘messy’ reality of technology (Latour, 1990).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Ultimately centres the human, rejects technological determinism through non-media-centric media studies (Couldry, 2010)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020"/>
              <a:t>How is your definition of digital (media) literacy reflected in your methods?</a:t>
            </a:r>
            <a:endParaRPr sz="2020"/>
          </a:p>
        </p:txBody>
      </p:sp>
      <p:sp>
        <p:nvSpPr>
          <p:cNvPr id="157" name="Google Shape;157;p29"/>
          <p:cNvSpPr txBox="1"/>
          <p:nvPr>
            <p:ph idx="1" type="body"/>
          </p:nvPr>
        </p:nvSpPr>
        <p:spPr>
          <a:xfrm>
            <a:off x="311700" y="1152475"/>
            <a:ext cx="5139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Derived from studies of critical digital literacy - e.g. Pangrazio (2016); </a:t>
            </a:r>
            <a:r>
              <a:rPr lang="en-GB">
                <a:solidFill>
                  <a:schemeClr val="dk1"/>
                </a:solidFill>
              </a:rPr>
              <a:t>Ávila &amp; Pandya (2013). </a:t>
            </a:r>
            <a:r>
              <a:rPr lang="en-GB">
                <a:solidFill>
                  <a:schemeClr val="dk1"/>
                </a:solidFill>
              </a:rPr>
              <a:t>Questions both everyday experience of digital media use </a:t>
            </a:r>
            <a:r>
              <a:rPr i="1" lang="en-GB">
                <a:solidFill>
                  <a:schemeClr val="dk1"/>
                </a:solidFill>
              </a:rPr>
              <a:t>and </a:t>
            </a:r>
            <a:r>
              <a:rPr lang="en-GB">
                <a:solidFill>
                  <a:schemeClr val="dk1"/>
                </a:solidFill>
              </a:rPr>
              <a:t>the political economy of </a:t>
            </a:r>
            <a:r>
              <a:rPr lang="en-GB">
                <a:solidFill>
                  <a:schemeClr val="dk1"/>
                </a:solidFill>
              </a:rPr>
              <a:t>EdTech</a:t>
            </a:r>
            <a:r>
              <a:rPr lang="en-GB">
                <a:solidFill>
                  <a:schemeClr val="dk1"/>
                </a:solidFill>
              </a:rPr>
              <a:t> sector. 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Resists notion of ‘digital native’ (Prensky, 2001; </a:t>
            </a:r>
            <a:r>
              <a:rPr lang="en-GB">
                <a:solidFill>
                  <a:schemeClr val="dk1"/>
                </a:solidFill>
              </a:rPr>
              <a:t>Selwyn, 2009), again centring young people and their experiences, rather than assuming tacitly acquired knowledge.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58" name="Google Shape;15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5000" y="908700"/>
            <a:ext cx="3778851" cy="283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320"/>
              <a:t>To what extent does your method allow to redefine your research question?</a:t>
            </a:r>
            <a:endParaRPr sz="2320"/>
          </a:p>
        </p:txBody>
      </p:sp>
      <p:sp>
        <p:nvSpPr>
          <p:cNvPr id="164" name="Google Shape;164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8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016">
                <a:solidFill>
                  <a:schemeClr val="dk1"/>
                </a:solidFill>
              </a:rPr>
              <a:t>i.	How does each actor within the circuit of the app interpret and use the apps in my study? </a:t>
            </a:r>
            <a:endParaRPr sz="1016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016">
                <a:solidFill>
                  <a:schemeClr val="dk1"/>
                </a:solidFill>
              </a:rPr>
              <a:t>ii.	How do the apps in my study shape and get shaped by the everyday routines and habits of schooling?</a:t>
            </a:r>
            <a:endParaRPr sz="1016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016">
                <a:solidFill>
                  <a:schemeClr val="dk1"/>
                </a:solidFill>
              </a:rPr>
              <a:t>iii.	What role do the apps in my study play in how schooling is administered and how learning is understood?</a:t>
            </a:r>
            <a:endParaRPr sz="6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-GB" sz="1500">
                <a:solidFill>
                  <a:schemeClr val="dk1"/>
                </a:solidFill>
              </a:rPr>
              <a:t>While RQs are ‘neat’ (separating out different types of actors), groundwork-driven method necessitates ‘messier’ results. 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-GB" sz="1500">
                <a:solidFill>
                  <a:schemeClr val="dk1"/>
                </a:solidFill>
              </a:rPr>
              <a:t>These ‘messy’ relationships question the separation of elements found in circuit of culture model (du Gay et al, 1997), necessitating a model which is further interconnected - the concentric zone model.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Researcher-participant relationships</a:t>
            </a:r>
            <a:endParaRPr/>
          </a:p>
        </p:txBody>
      </p:sp>
      <p:sp>
        <p:nvSpPr>
          <p:cNvPr id="170" name="Google Shape;170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Treating participants as research </a:t>
            </a:r>
            <a:r>
              <a:rPr lang="en-GB">
                <a:solidFill>
                  <a:schemeClr val="dk1"/>
                </a:solidFill>
              </a:rPr>
              <a:t>partners</a:t>
            </a:r>
            <a:r>
              <a:rPr lang="en-GB">
                <a:solidFill>
                  <a:schemeClr val="dk1"/>
                </a:solidFill>
              </a:rPr>
              <a:t> and ensuring </a:t>
            </a:r>
            <a:r>
              <a:rPr lang="en-GB">
                <a:solidFill>
                  <a:schemeClr val="dk1"/>
                </a:solidFill>
              </a:rPr>
              <a:t>reciprocity:</a:t>
            </a:r>
            <a:endParaRPr>
              <a:solidFill>
                <a:schemeClr val="dk1"/>
              </a:solidFill>
            </a:endParaRPr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Thick description seeks to disprove researcher notions, rather than affirming them. </a:t>
            </a:r>
            <a:endParaRPr>
              <a:solidFill>
                <a:schemeClr val="dk1"/>
              </a:solidFill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Participants recruited with app companies and school staff, in the pursuit of co-design.</a:t>
            </a:r>
            <a:endParaRPr>
              <a:solidFill>
                <a:schemeClr val="dk1"/>
              </a:solidFill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Research findings will be provided to participant bodies in a tailored form after submission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Addressing researcher-participant power imbalances. </a:t>
            </a:r>
            <a:endParaRPr>
              <a:solidFill>
                <a:schemeClr val="dk1"/>
              </a:solidFill>
            </a:endParaRPr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Interviews designed to empower participants through ‘home advantage’ through on-site visits e.g. to development company offices, teachers’ staff rooms, admin offices, etc.</a:t>
            </a:r>
            <a:endParaRPr>
              <a:solidFill>
                <a:schemeClr val="dk1"/>
              </a:solidFill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Student focus groups conducted as a round table, physically decentring the researcher and allowing for young people to explore topics and the space as they see fit.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Research method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Reflexive questions </a:t>
            </a:r>
            <a:endParaRPr/>
          </a:p>
        </p:txBody>
      </p:sp>
      <p:sp>
        <p:nvSpPr>
          <p:cNvPr id="176" name="Google Shape;176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GB">
                <a:solidFill>
                  <a:schemeClr val="dk1"/>
                </a:solidFill>
              </a:rPr>
              <a:t>How to develop RQs which will correspond with, rather than need refining from, ‘messy’ research findings?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GB">
                <a:solidFill>
                  <a:schemeClr val="dk1"/>
                </a:solidFill>
              </a:rPr>
              <a:t>How to identify research partners (particularly schools) earlier, to build co-design into research from the beginning?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GB">
                <a:solidFill>
                  <a:schemeClr val="dk1"/>
                </a:solidFill>
              </a:rPr>
              <a:t>How to be available for participants </a:t>
            </a:r>
            <a:r>
              <a:rPr i="1" lang="en-GB">
                <a:solidFill>
                  <a:schemeClr val="dk1"/>
                </a:solidFill>
              </a:rPr>
              <a:t>after </a:t>
            </a:r>
            <a:r>
              <a:rPr lang="en-GB">
                <a:solidFill>
                  <a:schemeClr val="dk1"/>
                </a:solidFill>
              </a:rPr>
              <a:t>the research, to ensure a relationship of reciprocity exists?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Bibliography I </a:t>
            </a:r>
            <a:endParaRPr/>
          </a:p>
        </p:txBody>
      </p:sp>
      <p:sp>
        <p:nvSpPr>
          <p:cNvPr id="182" name="Google Shape;182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Ávila, J., &amp; Pandya, J. Z. (2013). </a:t>
            </a:r>
            <a:r>
              <a:rPr i="1" lang="en-GB">
                <a:solidFill>
                  <a:schemeClr val="dk1"/>
                </a:solidFill>
              </a:rPr>
              <a:t>Critical Digital Literacies as Social Praxis: Intersections and Challenges.</a:t>
            </a:r>
            <a:r>
              <a:rPr lang="en-GB">
                <a:solidFill>
                  <a:schemeClr val="dk1"/>
                </a:solidFill>
              </a:rPr>
              <a:t> Peter Lang. New York.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Barthes, R. (1977). Mourning diary. Hill and Wang, NY.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Chu, X., Ilyas, I. F., Krishnan, S., &amp; Wang, J. (2016, June). Data cleaning: Overview and emerging challenges. In </a:t>
            </a:r>
            <a:r>
              <a:rPr i="1" lang="en-GB">
                <a:solidFill>
                  <a:schemeClr val="dk1"/>
                </a:solidFill>
              </a:rPr>
              <a:t>Proceedings of the 2016 international conference on management of data</a:t>
            </a:r>
            <a:r>
              <a:rPr lang="en-GB">
                <a:solidFill>
                  <a:schemeClr val="dk1"/>
                </a:solidFill>
              </a:rPr>
              <a:t> (pp. 2201-2206).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Couldry, N. (2012). </a:t>
            </a:r>
            <a:r>
              <a:rPr i="1" lang="en-GB">
                <a:solidFill>
                  <a:schemeClr val="dk1"/>
                </a:solidFill>
              </a:rPr>
              <a:t>Media, society, world: Social theory and digital media practice. </a:t>
            </a:r>
            <a:r>
              <a:rPr lang="en-GB">
                <a:solidFill>
                  <a:schemeClr val="dk1"/>
                </a:solidFill>
              </a:rPr>
              <a:t>Polity Press, Oxford.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Du Gay, P., Hall, S., Janes, L., Madsen, A. K., Mackay, H., &amp; Negus, K. (1997). </a:t>
            </a:r>
            <a:r>
              <a:rPr i="1" lang="en-GB">
                <a:solidFill>
                  <a:schemeClr val="dk1"/>
                </a:solidFill>
              </a:rPr>
              <a:t>Doing cultural studies: The story of the Sony Walkman</a:t>
            </a:r>
            <a:r>
              <a:rPr lang="en-GB">
                <a:solidFill>
                  <a:schemeClr val="dk1"/>
                </a:solidFill>
              </a:rPr>
              <a:t>. Sage, London.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Geertz, C. (2008). </a:t>
            </a:r>
            <a:r>
              <a:rPr i="1" lang="en-GB">
                <a:solidFill>
                  <a:schemeClr val="dk1"/>
                </a:solidFill>
              </a:rPr>
              <a:t>Thick description: Toward an interpretive theory of culture (pp. 41-51)</a:t>
            </a:r>
            <a:r>
              <a:rPr lang="en-GB">
                <a:solidFill>
                  <a:schemeClr val="dk1"/>
                </a:solidFill>
              </a:rPr>
              <a:t>. Routledge, London.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Goffman, E. (1959). </a:t>
            </a:r>
            <a:r>
              <a:rPr i="1" lang="en-GB">
                <a:solidFill>
                  <a:schemeClr val="dk1"/>
                </a:solidFill>
              </a:rPr>
              <a:t>The presentation of self in everyday life.</a:t>
            </a:r>
            <a:r>
              <a:rPr lang="en-GB">
                <a:solidFill>
                  <a:schemeClr val="dk1"/>
                </a:solidFill>
              </a:rPr>
              <a:t> Garden City, NY, 259.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Bibliography II</a:t>
            </a:r>
            <a:endParaRPr/>
          </a:p>
        </p:txBody>
      </p:sp>
      <p:sp>
        <p:nvSpPr>
          <p:cNvPr id="188" name="Google Shape;188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Latour, B. (1990). Technology is society made durable. </a:t>
            </a:r>
            <a:r>
              <a:rPr i="1" lang="en-GB">
                <a:solidFill>
                  <a:schemeClr val="dk1"/>
                </a:solidFill>
              </a:rPr>
              <a:t>The sociological review 38 </a:t>
            </a:r>
            <a:r>
              <a:rPr lang="en-GB">
                <a:solidFill>
                  <a:schemeClr val="dk1"/>
                </a:solidFill>
              </a:rPr>
              <a:t>(1), 103-131.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Light, B., Burgess, J., &amp; Duguay, S. (2018). The walkthrough method: An approach to the study of apps. </a:t>
            </a:r>
            <a:r>
              <a:rPr i="1" lang="en-GB">
                <a:solidFill>
                  <a:schemeClr val="dk1"/>
                </a:solidFill>
              </a:rPr>
              <a:t>New media &amp; society, 20 (</a:t>
            </a:r>
            <a:r>
              <a:rPr lang="en-GB">
                <a:solidFill>
                  <a:schemeClr val="dk1"/>
                </a:solidFill>
              </a:rPr>
              <a:t>3), 881-900.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Ong, B. K. (2012). Grounded Theory Method (GTM) and the Abductive Research Strategy (ARS): a critical analysis of their differences. </a:t>
            </a:r>
            <a:r>
              <a:rPr i="1" lang="en-GB">
                <a:solidFill>
                  <a:schemeClr val="dk1"/>
                </a:solidFill>
              </a:rPr>
              <a:t>International Journal of Social Research Methodology, 15</a:t>
            </a:r>
            <a:r>
              <a:rPr lang="en-GB">
                <a:solidFill>
                  <a:schemeClr val="dk1"/>
                </a:solidFill>
              </a:rPr>
              <a:t>(5), 417-432.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Pangrazio, L. (2016). Reconceptualising critical digital literacy. </a:t>
            </a:r>
            <a:r>
              <a:rPr i="1" lang="en-GB">
                <a:solidFill>
                  <a:schemeClr val="dk1"/>
                </a:solidFill>
              </a:rPr>
              <a:t>Discourse: Studies in the cultural politics of education, 37 </a:t>
            </a:r>
            <a:r>
              <a:rPr lang="en-GB">
                <a:solidFill>
                  <a:schemeClr val="dk1"/>
                </a:solidFill>
              </a:rPr>
              <a:t>(2), 163-174.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Pink, S. (2016). Digital ethnography. </a:t>
            </a:r>
            <a:r>
              <a:rPr i="1" lang="en-GB">
                <a:solidFill>
                  <a:schemeClr val="dk1"/>
                </a:solidFill>
              </a:rPr>
              <a:t>Innovative methods in media and communication research</a:t>
            </a:r>
            <a:r>
              <a:rPr lang="en-GB">
                <a:solidFill>
                  <a:schemeClr val="dk1"/>
                </a:solidFill>
              </a:rPr>
              <a:t>, 161-165.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Prensky, M. (2001). Digital natives, digital immigrants part 2: Do they really think differently?. </a:t>
            </a:r>
            <a:r>
              <a:rPr i="1" lang="en-GB">
                <a:solidFill>
                  <a:schemeClr val="dk1"/>
                </a:solidFill>
              </a:rPr>
              <a:t>On the horizon. 9 (</a:t>
            </a:r>
            <a:r>
              <a:rPr lang="en-GB">
                <a:solidFill>
                  <a:schemeClr val="dk1"/>
                </a:solidFill>
              </a:rPr>
              <a:t>6). 1-6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Rodgers, B. L., &amp; Cowles, K. V. (1993). The qualitative research audit trail: A complex collection of documentation. </a:t>
            </a:r>
            <a:r>
              <a:rPr i="1" lang="en-GB">
                <a:solidFill>
                  <a:schemeClr val="dk1"/>
                </a:solidFill>
              </a:rPr>
              <a:t>Research in nursing &amp; health, 16 </a:t>
            </a:r>
            <a:r>
              <a:rPr lang="en-GB">
                <a:solidFill>
                  <a:schemeClr val="dk1"/>
                </a:solidFill>
              </a:rPr>
              <a:t>(3), 219-226.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Selwyn, N. (2009). The digital native–myth and reality. </a:t>
            </a:r>
            <a:r>
              <a:rPr i="1" lang="en-GB">
                <a:solidFill>
                  <a:schemeClr val="dk1"/>
                </a:solidFill>
              </a:rPr>
              <a:t>In Aslib proceedings. 61 </a:t>
            </a:r>
            <a:r>
              <a:rPr lang="en-GB">
                <a:solidFill>
                  <a:schemeClr val="dk1"/>
                </a:solidFill>
              </a:rPr>
              <a:t>(4). 364-379.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Research background</a:t>
            </a:r>
            <a:endParaRPr/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400" y="1375150"/>
            <a:ext cx="5281925" cy="297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3900" y="0"/>
            <a:ext cx="3461793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collection </a:t>
            </a:r>
            <a:r>
              <a:rPr lang="en-GB"/>
              <a:t>method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2954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Seeking thick description, drawing on (digital) ethnographic methods e.g. Geertz (2008) and Pink (2016).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Conducted through semi-structured interviews and app walkthroughs (see Light et al, 2018) to build two cases.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8175" y="1162050"/>
            <a:ext cx="5734050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Collected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1 - English language app</a:t>
            </a:r>
            <a:endParaRPr/>
          </a:p>
        </p:txBody>
      </p:sp>
      <p:graphicFrame>
        <p:nvGraphicFramePr>
          <p:cNvPr id="85" name="Google Shape;85;p18"/>
          <p:cNvGraphicFramePr/>
          <p:nvPr/>
        </p:nvGraphicFramePr>
        <p:xfrm>
          <a:off x="4076413" y="1164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{D9BEEDCA-6D11-4EE9-97A6-07CFA4CA8376}</a:tableStyleId>
              </a:tblPr>
              <a:tblGrid>
                <a:gridCol w="2511750"/>
                <a:gridCol w="2503800"/>
              </a:tblGrid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/>
                        <a:t>Participants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/>
                        <a:t>Number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Developers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7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School staff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5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Students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Parents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0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/>
                        <a:t>Total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/>
                        <a:t>22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86" name="Google Shape;86;p18"/>
          <p:cNvSpPr txBox="1"/>
          <p:nvPr/>
        </p:nvSpPr>
        <p:spPr>
          <a:xfrm>
            <a:off x="256925" y="1164025"/>
            <a:ext cx="36993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App one: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Small, for-profit company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Queensland based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‘Educator focused’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In-class ‘learning’ app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Highly stylised/strong art direction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Personalised experience 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Target audience: K-12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2 - administrative app </a:t>
            </a:r>
            <a:endParaRPr/>
          </a:p>
        </p:txBody>
      </p:sp>
      <p:graphicFrame>
        <p:nvGraphicFramePr>
          <p:cNvPr id="92" name="Google Shape;92;p19"/>
          <p:cNvGraphicFramePr/>
          <p:nvPr/>
        </p:nvGraphicFramePr>
        <p:xfrm>
          <a:off x="4230888" y="1233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{D9BEEDCA-6D11-4EE9-97A6-07CFA4CA8376}</a:tableStyleId>
              </a:tblPr>
              <a:tblGrid>
                <a:gridCol w="2405200"/>
                <a:gridCol w="2397575"/>
              </a:tblGrid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/>
                        <a:t>Participants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/>
                        <a:t>Number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Developers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7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School staff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4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Students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0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Parents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0</a:t>
                      </a:r>
                      <a:endParaRPr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/>
                        <a:t>Total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/>
                        <a:t>11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93" name="Google Shape;93;p19"/>
          <p:cNvSpPr txBox="1"/>
          <p:nvPr/>
        </p:nvSpPr>
        <p:spPr>
          <a:xfrm>
            <a:off x="311700" y="1233075"/>
            <a:ext cx="36993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App two: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Small, for-profit company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Melbourne based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‘Administrator and parent focused’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O2M and M2M communication and permission slip app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Uniform experience  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Target audience: K-12 schools (primarily Catholic and Independent)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Analysis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Collecting and cleaning data</a:t>
            </a:r>
            <a:endParaRPr sz="2420"/>
          </a:p>
        </p:txBody>
      </p:sp>
      <p:sp>
        <p:nvSpPr>
          <p:cNvPr id="104" name="Google Shape;104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Interviews are recorded either via Zoom or with a dictaphone.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In-situ notes are taken to ensure important themes are highlighted and to mark themes for follow up questions.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05" name="Google Shape;10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2224" y="377438"/>
            <a:ext cx="3096476" cy="4388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360DE83AB5FD40B8D597C091A86769" ma:contentTypeVersion="16" ma:contentTypeDescription="Crée un document." ma:contentTypeScope="" ma:versionID="0c620889a90334d1f8fcec21d6653e9e">
  <xsd:schema xmlns:xsd="http://www.w3.org/2001/XMLSchema" xmlns:xs="http://www.w3.org/2001/XMLSchema" xmlns:p="http://schemas.microsoft.com/office/2006/metadata/properties" xmlns:ns2="641f41f7-597d-4de3-889f-a9fa275aa0e9" xmlns:ns3="56dc9712-fdda-4c88-acd0-8c37e7566f5a" targetNamespace="http://schemas.microsoft.com/office/2006/metadata/properties" ma:root="true" ma:fieldsID="f22824aa5126ca8f21b82fbfa51db56a" ns2:_="" ns3:_="">
    <xsd:import namespace="641f41f7-597d-4de3-889f-a9fa275aa0e9"/>
    <xsd:import namespace="56dc9712-fdda-4c88-acd0-8c37e7566f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f41f7-597d-4de3-889f-a9fa275aa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6e87909b-6f91-4c34-a78b-ec0d666c48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dc9712-fdda-4c88-acd0-8c37e7566f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56e091-d7d9-44c1-900b-318042d2aeb0}" ma:internalName="TaxCatchAll" ma:showField="CatchAllData" ma:web="56dc9712-fdda-4c88-acd0-8c37e7566f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41ED27-3495-4192-B76E-8179BDB7C3B9}"/>
</file>

<file path=customXml/itemProps2.xml><?xml version="1.0" encoding="utf-8"?>
<ds:datastoreItem xmlns:ds="http://schemas.openxmlformats.org/officeDocument/2006/customXml" ds:itemID="{E3BA903B-51DE-44F6-BCB3-E4D606DD92A8}"/>
</file>