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10B_2A00C836.xml" ContentType="application/vnd.ms-powerpoint.comments+xml"/>
  <Override PartName="/ppt/comments/modernComment_10C_C3B1AD7.xml" ContentType="application/vnd.ms-powerpoint.comments+xml"/>
  <Override PartName="/ppt/comments/modernComment_10E_7AD03FE3.xml" ContentType="application/vnd.ms-powerpoint.comments+xml"/>
  <Override PartName="/ppt/comments/modernComment_120_3147BB7E.xml" ContentType="application/vnd.ms-powerpoint.comments+xml"/>
  <Override PartName="/ppt/comments/modernComment_116_EAA1C2CE.xml" ContentType="application/vnd.ms-powerpoint.comments+xml"/>
  <Override PartName="/ppt/comments/modernComment_112_39B5F5F.xml" ContentType="application/vnd.ms-powerpoint.comments+xml"/>
  <Override PartName="/ppt/comments/modernComment_117_735F7648.xml" ContentType="application/vnd.ms-powerpoint.comments+xml"/>
  <Override PartName="/ppt/comments/modernComment_11A_A1465424.xml" ContentType="application/vnd.ms-powerpoint.comments+xml"/>
  <Override PartName="/ppt/comments/modernComment_113_9760AC0A.xml" ContentType="application/vnd.ms-powerpoint.comments+xml"/>
  <Override PartName="/ppt/comments/modernComment_122_C93C2068.xml" ContentType="application/vnd.ms-powerpoint.comments+xml"/>
  <Override PartName="/ppt/comments/modernComment_114_944DB9CA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67" r:id="rId5"/>
    <p:sldId id="268" r:id="rId6"/>
    <p:sldId id="270" r:id="rId7"/>
    <p:sldId id="271" r:id="rId8"/>
    <p:sldId id="288" r:id="rId9"/>
    <p:sldId id="272" r:id="rId10"/>
    <p:sldId id="289" r:id="rId11"/>
    <p:sldId id="273" r:id="rId12"/>
    <p:sldId id="278" r:id="rId13"/>
    <p:sldId id="280" r:id="rId14"/>
    <p:sldId id="274" r:id="rId15"/>
    <p:sldId id="279" r:id="rId16"/>
    <p:sldId id="282" r:id="rId17"/>
    <p:sldId id="283" r:id="rId18"/>
    <p:sldId id="284" r:id="rId19"/>
    <p:sldId id="285" r:id="rId20"/>
    <p:sldId id="295" r:id="rId21"/>
    <p:sldId id="296" r:id="rId22"/>
    <p:sldId id="297" r:id="rId23"/>
    <p:sldId id="287" r:id="rId24"/>
    <p:sldId id="275" r:id="rId25"/>
    <p:sldId id="290" r:id="rId26"/>
    <p:sldId id="291" r:id="rId27"/>
    <p:sldId id="276" r:id="rId28"/>
    <p:sldId id="277" r:id="rId29"/>
    <p:sldId id="298" r:id="rId30"/>
  </p:sldIdLst>
  <p:sldSz cx="12192000" cy="6858000"/>
  <p:notesSz cx="6858000" cy="9144000"/>
  <p:defaultTextStyle>
    <a:defPPr>
      <a:defRPr lang="fr-FR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826E70-ADA0-6A73-CFC3-E4EBC6505DFC}" name="Pierre Fastrez" initials="PF" userId="S::pierre.fastrez@uclouvain.be::eaa9b9a7-17c4-4f71-a8de-3f6ab8aa2a86" providerId="AD"/>
  <p188:author id="{E51E1C97-DDDF-9671-5656-44C34A095A1A}" name="Jerry Jacques" initials="JJ" userId="S::jerry.jacques@uclouvain.be::77e60435-d85e-4862-948a-a2e75705359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93256"/>
    <a:srgbClr val="618DE6"/>
    <a:srgbClr val="2643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96" y="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 Fastrez" userId="eaa9b9a7-17c4-4f71-a8de-3f6ab8aa2a86" providerId="ADAL" clId="{4D50F340-68FA-4794-A419-C1C357DB20A8}"/>
    <pc:docChg chg="custSel addSld delSld modSld">
      <pc:chgData name="Pierre Fastrez" userId="eaa9b9a7-17c4-4f71-a8de-3f6ab8aa2a86" providerId="ADAL" clId="{4D50F340-68FA-4794-A419-C1C357DB20A8}" dt="2022-09-15T07:55:58.705" v="48" actId="14100"/>
      <pc:docMkLst>
        <pc:docMk/>
      </pc:docMkLst>
      <pc:sldChg chg="modSp">
        <pc:chgData name="Pierre Fastrez" userId="eaa9b9a7-17c4-4f71-a8de-3f6ab8aa2a86" providerId="ADAL" clId="{4D50F340-68FA-4794-A419-C1C357DB20A8}" dt="2022-09-15T07:48:54.209" v="27" actId="6549"/>
        <pc:sldMkLst>
          <pc:docMk/>
          <pc:sldMk cId="2060468195" sldId="270"/>
        </pc:sldMkLst>
        <pc:spChg chg="mod">
          <ac:chgData name="Pierre Fastrez" userId="eaa9b9a7-17c4-4f71-a8de-3f6ab8aa2a86" providerId="ADAL" clId="{4D50F340-68FA-4794-A419-C1C357DB20A8}" dt="2022-09-15T07:48:54.209" v="27" actId="6549"/>
          <ac:spMkLst>
            <pc:docMk/>
            <pc:sldMk cId="2060468195" sldId="270"/>
            <ac:spMk id="3" creationId="{F72C2166-A348-486F-53F4-7871D3646359}"/>
          </ac:spMkLst>
        </pc:spChg>
      </pc:sldChg>
      <pc:sldChg chg="modSp modNotesTx">
        <pc:chgData name="Pierre Fastrez" userId="eaa9b9a7-17c4-4f71-a8de-3f6ab8aa2a86" providerId="ADAL" clId="{4D50F340-68FA-4794-A419-C1C357DB20A8}" dt="2022-09-15T07:50:28.273" v="39" actId="20577"/>
        <pc:sldMkLst>
          <pc:docMk/>
          <pc:sldMk cId="1285110545" sldId="271"/>
        </pc:sldMkLst>
        <pc:spChg chg="mod">
          <ac:chgData name="Pierre Fastrez" userId="eaa9b9a7-17c4-4f71-a8de-3f6ab8aa2a86" providerId="ADAL" clId="{4D50F340-68FA-4794-A419-C1C357DB20A8}" dt="2022-09-15T07:50:28.273" v="39" actId="20577"/>
          <ac:spMkLst>
            <pc:docMk/>
            <pc:sldMk cId="1285110545" sldId="271"/>
            <ac:spMk id="3" creationId="{F72C2166-A348-486F-53F4-7871D3646359}"/>
          </ac:spMkLst>
        </pc:spChg>
      </pc:sldChg>
      <pc:sldChg chg="modSp modNotesTx">
        <pc:chgData name="Pierre Fastrez" userId="eaa9b9a7-17c4-4f71-a8de-3f6ab8aa2a86" providerId="ADAL" clId="{4D50F340-68FA-4794-A419-C1C357DB20A8}" dt="2022-09-15T07:45:47.553" v="23" actId="6549"/>
        <pc:sldMkLst>
          <pc:docMk/>
          <pc:sldMk cId="2735589628" sldId="272"/>
        </pc:sldMkLst>
        <pc:spChg chg="mod">
          <ac:chgData name="Pierre Fastrez" userId="eaa9b9a7-17c4-4f71-a8de-3f6ab8aa2a86" providerId="ADAL" clId="{4D50F340-68FA-4794-A419-C1C357DB20A8}" dt="2022-09-15T07:44:58.495" v="4" actId="27636"/>
          <ac:spMkLst>
            <pc:docMk/>
            <pc:sldMk cId="2735589628" sldId="272"/>
            <ac:spMk id="3" creationId="{F72C2166-A348-486F-53F4-7871D3646359}"/>
          </ac:spMkLst>
        </pc:spChg>
      </pc:sldChg>
      <pc:sldChg chg="modSp">
        <pc:chgData name="Pierre Fastrez" userId="eaa9b9a7-17c4-4f71-a8de-3f6ab8aa2a86" providerId="ADAL" clId="{4D50F340-68FA-4794-A419-C1C357DB20A8}" dt="2022-09-15T07:44:59.162" v="5" actId="27636"/>
        <pc:sldMkLst>
          <pc:docMk/>
          <pc:sldMk cId="2539695114" sldId="275"/>
        </pc:sldMkLst>
        <pc:spChg chg="mod">
          <ac:chgData name="Pierre Fastrez" userId="eaa9b9a7-17c4-4f71-a8de-3f6ab8aa2a86" providerId="ADAL" clId="{4D50F340-68FA-4794-A419-C1C357DB20A8}" dt="2022-09-15T07:44:59.162" v="5" actId="27636"/>
          <ac:spMkLst>
            <pc:docMk/>
            <pc:sldMk cId="2539695114" sldId="275"/>
            <ac:spMk id="6" creationId="{34F4FC71-D368-0EF6-AD51-D239FABDCC30}"/>
          </ac:spMkLst>
        </pc:spChg>
      </pc:sldChg>
      <pc:sldChg chg="modNotesTx">
        <pc:chgData name="Pierre Fastrez" userId="eaa9b9a7-17c4-4f71-a8de-3f6ab8aa2a86" providerId="ADAL" clId="{4D50F340-68FA-4794-A419-C1C357DB20A8}" dt="2022-09-15T07:45:57.216" v="24" actId="6549"/>
        <pc:sldMkLst>
          <pc:docMk/>
          <pc:sldMk cId="298594850" sldId="284"/>
        </pc:sldMkLst>
      </pc:sldChg>
      <pc:sldChg chg="del">
        <pc:chgData name="Pierre Fastrez" userId="eaa9b9a7-17c4-4f71-a8de-3f6ab8aa2a86" providerId="ADAL" clId="{4D50F340-68FA-4794-A419-C1C357DB20A8}" dt="2022-09-15T07:44:51.202" v="0" actId="2696"/>
        <pc:sldMkLst>
          <pc:docMk/>
          <pc:sldMk cId="1330860014" sldId="286"/>
        </pc:sldMkLst>
      </pc:sldChg>
      <pc:sldChg chg="modNotesTx">
        <pc:chgData name="Pierre Fastrez" userId="eaa9b9a7-17c4-4f71-a8de-3f6ab8aa2a86" providerId="ADAL" clId="{4D50F340-68FA-4794-A419-C1C357DB20A8}" dt="2022-09-15T07:45:44.608" v="22" actId="6549"/>
        <pc:sldMkLst>
          <pc:docMk/>
          <pc:sldMk cId="826784638" sldId="288"/>
        </pc:sldMkLst>
      </pc:sldChg>
      <pc:sldChg chg="modNotesTx">
        <pc:chgData name="Pierre Fastrez" userId="eaa9b9a7-17c4-4f71-a8de-3f6ab8aa2a86" providerId="ADAL" clId="{4D50F340-68FA-4794-A419-C1C357DB20A8}" dt="2022-09-15T07:46:06.112" v="25" actId="6549"/>
        <pc:sldMkLst>
          <pc:docMk/>
          <pc:sldMk cId="3376160872" sldId="290"/>
        </pc:sldMkLst>
      </pc:sldChg>
      <pc:sldChg chg="del">
        <pc:chgData name="Pierre Fastrez" userId="eaa9b9a7-17c4-4f71-a8de-3f6ab8aa2a86" providerId="ADAL" clId="{4D50F340-68FA-4794-A419-C1C357DB20A8}" dt="2022-09-15T07:44:52.581" v="1" actId="2696"/>
        <pc:sldMkLst>
          <pc:docMk/>
          <pc:sldMk cId="1357763246" sldId="293"/>
        </pc:sldMkLst>
      </pc:sldChg>
      <pc:sldChg chg="addSp delSp modSp add">
        <pc:chgData name="Pierre Fastrez" userId="eaa9b9a7-17c4-4f71-a8de-3f6ab8aa2a86" providerId="ADAL" clId="{4D50F340-68FA-4794-A419-C1C357DB20A8}" dt="2022-09-15T07:55:58.705" v="48" actId="14100"/>
        <pc:sldMkLst>
          <pc:docMk/>
          <pc:sldMk cId="3379133925" sldId="298"/>
        </pc:sldMkLst>
        <pc:spChg chg="mod">
          <ac:chgData name="Pierre Fastrez" userId="eaa9b9a7-17c4-4f71-a8de-3f6ab8aa2a86" providerId="ADAL" clId="{4D50F340-68FA-4794-A419-C1C357DB20A8}" dt="2022-09-15T07:45:01.423" v="15" actId="20577"/>
          <ac:spMkLst>
            <pc:docMk/>
            <pc:sldMk cId="3379133925" sldId="298"/>
            <ac:spMk id="2" creationId="{F71B24A6-FED1-B083-EC71-30AA50644F8A}"/>
          </ac:spMkLst>
        </pc:spChg>
        <pc:spChg chg="add mod">
          <ac:chgData name="Pierre Fastrez" userId="eaa9b9a7-17c4-4f71-a8de-3f6ab8aa2a86" providerId="ADAL" clId="{4D50F340-68FA-4794-A419-C1C357DB20A8}" dt="2022-09-15T07:55:58.705" v="48" actId="14100"/>
          <ac:spMkLst>
            <pc:docMk/>
            <pc:sldMk cId="3379133925" sldId="298"/>
            <ac:spMk id="3" creationId="{42640548-7CC6-4884-B199-2FC655D2195B}"/>
          </ac:spMkLst>
        </pc:spChg>
        <pc:spChg chg="del">
          <ac:chgData name="Pierre Fastrez" userId="eaa9b9a7-17c4-4f71-a8de-3f6ab8aa2a86" providerId="ADAL" clId="{4D50F340-68FA-4794-A419-C1C357DB20A8}" dt="2022-09-15T07:45:17.810" v="18" actId="478"/>
          <ac:spMkLst>
            <pc:docMk/>
            <pc:sldMk cId="3379133925" sldId="298"/>
            <ac:spMk id="6" creationId="{536FC505-F4A9-64C4-E0CC-8341DCD3352C}"/>
          </ac:spMkLst>
        </pc:spChg>
        <pc:picChg chg="mod">
          <ac:chgData name="Pierre Fastrez" userId="eaa9b9a7-17c4-4f71-a8de-3f6ab8aa2a86" providerId="ADAL" clId="{4D50F340-68FA-4794-A419-C1C357DB20A8}" dt="2022-09-15T07:45:14.783" v="17" actId="1076"/>
          <ac:picMkLst>
            <pc:docMk/>
            <pc:sldMk cId="3379133925" sldId="298"/>
            <ac:picMk id="4" creationId="{51C5F093-A38F-3C2F-85EF-B0F1798CB872}"/>
          </ac:picMkLst>
        </pc:picChg>
      </pc:sldChg>
    </pc:docChg>
  </pc:docChgLst>
</pc:chgInfo>
</file>

<file path=ppt/comments/modernComment_10B_2A00C83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A74D6A2-6531-4E65-B01A-2542979B666A}" authorId="{E51E1C97-DDDF-9671-5656-44C34A095A1A}" status="resolved" created="2022-09-04T13:29:02.44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704694326" sldId="267"/>
      <ac:spMk id="2" creationId="{83D2B13E-3BEC-3C4C-861D-500CF5515D5F}"/>
      <ac:txMk cp="104" len="21">
        <ac:context len="126" hash="745064391"/>
      </ac:txMk>
    </ac:txMkLst>
    <p188:pos x="7231811" y="1293962"/>
    <p188:replyLst>
      <p188:reply id="{05D9AB27-51C9-464C-8EB6-C26752066F9B}" authorId="{12826E70-ADA0-6A73-CFC3-E4EBC6505DFC}" created="2022-09-04T15:12:24.770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fr-FR"/>
          <a:t>j'ai changé aussi ici du coup ? Ok pour toi ? </a:t>
        </a:r>
      </a:p>
    </p188:txBody>
  </p188:cm>
</p188:cmLst>
</file>

<file path=ppt/comments/modernComment_10C_C3B1AD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FC945BA-07CC-40F6-8250-4DF6B437A41C}" authorId="{E51E1C97-DDDF-9671-5656-44C34A095A1A}" status="resolved" created="2022-08-30T09:37:09.73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05200087" sldId="268"/>
      <ac:spMk id="3" creationId="{F72C2166-A348-486F-53F4-7871D3646359}"/>
      <ac:txMk cp="231" len="14">
        <ac:context len="249" hash="3126570237"/>
      </ac:txMk>
    </ac:txMkLst>
    <p188:pos x="4303888" y="3767666"/>
    <p188:replyLst>
      <p188:reply id="{A6627D16-6B2B-4337-B009-DED98D20A6E5}" authorId="{E51E1C97-DDDF-9671-5656-44C34A095A1A}" created="2022-08-31T09:09:47.946">
        <p188:txBody>
          <a:bodyPr/>
          <a:lstStyle/>
          <a:p>
            <a:r>
              <a:rPr lang="fr-FR"/>
              <a:t>to define... une part d'induction, démarche compréhensive. rester sur le terrain de la définition. Focaliser sur le côté d'intepretatif</a:t>
            </a:r>
          </a:p>
        </p188:txBody>
      </p188:reply>
    </p188:replyLst>
    <p188:txBody>
      <a:bodyPr/>
      <a:lstStyle/>
      <a:p>
        <a:r>
          <a:rPr lang="fr-FR"/>
          <a:t>quid approche quanti ? </a:t>
        </a:r>
      </a:p>
    </p188:txBody>
  </p188:cm>
  <p188:cm id="{7D883071-22B8-4F12-A1FF-A61902C362CA}" authorId="{E51E1C97-DDDF-9671-5656-44C34A095A1A}" status="resolved" created="2022-08-31T09:10:11.54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05200087" sldId="268"/>
      <ac:spMk id="2" creationId="{55B65613-41E5-CDAD-96B9-E00C13FCD958}"/>
      <ac:txMk cp="3" len="12">
        <ac:context len="40" hash="2438516118"/>
      </ac:txMk>
    </ac:txMkLst>
    <p188:pos x="2458528" y="416943"/>
    <p188:txBody>
      <a:bodyPr/>
      <a:lstStyle/>
      <a:p>
        <a:r>
          <a:rPr lang="fr-FR"/>
          <a:t>à changer sur le reste </a:t>
        </a:r>
      </a:p>
    </p188:txBody>
  </p188:cm>
</p188:cmLst>
</file>

<file path=ppt/comments/modernComment_10E_7AD03FE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8855101-AA98-4999-97B5-3E962DA4C65B}" authorId="{E51E1C97-DDDF-9671-5656-44C34A095A1A}" status="resolved" created="2022-08-30T09:40:49.61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060468195" sldId="270"/>
      <ac:spMk id="3" creationId="{F72C2166-A348-486F-53F4-7871D3646359}"/>
      <ac:txMk cp="90" len="12">
        <ac:context len="545" hash="1584876704"/>
      </ac:txMk>
    </ac:txMkLst>
    <p188:pos x="6321777" y="2074333"/>
    <p188:replyLst>
      <p188:reply id="{12776972-05C9-4480-B58E-8FD2D5FE2436}" authorId="{E51E1C97-DDDF-9671-5656-44C34A095A1A}" created="2022-08-31T09:15:09.599">
        <p188:txBody>
          <a:bodyPr/>
          <a:lstStyle/>
          <a:p>
            <a:r>
              <a:rPr lang="fr-FR"/>
              <a:t>deux inspirations : de deux courants. SC: S'arrêtent à l'examen des pratiques ne vont pas jusq'uau compétence. Le courant cognitive. </a:t>
            </a:r>
          </a:p>
        </p188:txBody>
      </p188:reply>
      <p188:reply id="{897AD8B9-077E-4922-BD33-9059D1C5D1DC}" authorId="{E51E1C97-DDDF-9671-5656-44C34A095A1A}" created="2022-08-31T09:15:42.366">
        <p188:txBody>
          <a:bodyPr/>
          <a:lstStyle/>
          <a:p>
            <a:r>
              <a:rPr lang="fr-FR"/>
              <a:t>sur socio cultu vers le cognitif</a:t>
            </a:r>
          </a:p>
        </p188:txBody>
      </p188:reply>
    </p188:replyLst>
    <p188:txBody>
      <a:bodyPr/>
      <a:lstStyle/>
      <a:p>
        <a:r>
          <a:rPr lang="fr-FR"/>
          <a:t>nécessaire de rentrer dans le détail de  Cognitive tradition vs. Socio-cultural tradition​ ?</a:t>
        </a:r>
      </a:p>
    </p188:txBody>
  </p188:cm>
  <p188:cm id="{E2ED5E9B-6447-400C-AD17-3381BE7D65AC}" authorId="{E51E1C97-DDDF-9671-5656-44C34A095A1A}" status="resolved" created="2022-08-30T09:41:18.15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060468195" sldId="270"/>
      <ac:spMk id="3" creationId="{F72C2166-A348-486F-53F4-7871D3646359}"/>
      <ac:txMk cp="56">
        <ac:context len="545" hash="1584876704"/>
      </ac:txMk>
    </ac:txMkLst>
    <p188:pos x="5122333" y="1707444"/>
    <p188:replyLst>
      <p188:reply id="{D59B613C-8883-4A60-BD74-6EADDD91FD6A}" authorId="{E51E1C97-DDDF-9671-5656-44C34A095A1A}" created="2022-08-31T09:13:01.672">
        <p188:txBody>
          <a:bodyPr/>
          <a:lstStyle/>
          <a:p>
            <a:r>
              <a:rPr lang="fr-FR"/>
              <a:t>a voir en fonction du timing </a:t>
            </a:r>
          </a:p>
        </p188:txBody>
      </p188:reply>
    </p188:replyLst>
    <p188:txBody>
      <a:bodyPr/>
      <a:lstStyle/>
      <a:p>
        <a:r>
          <a:rPr lang="fr-FR"/>
          <a:t>indispensable ? </a:t>
        </a:r>
      </a:p>
    </p188:txBody>
  </p188:cm>
  <p188:cm id="{CBDC357C-4D8D-4879-9944-7DED92BFDA63}" authorId="{E51E1C97-DDDF-9671-5656-44C34A095A1A}" status="resolved" created="2022-09-04T14:12:58.82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060468195" sldId="270"/>
      <ac:spMk id="3" creationId="{F72C2166-A348-486F-53F4-7871D3646359}"/>
      <ac:txMk cp="5" len="10">
        <ac:context len="545" hash="1584876704"/>
      </ac:txMk>
    </ac:txMkLst>
    <p188:pos x="2199967" y="294967"/>
    <p188:txBody>
      <a:bodyPr/>
      <a:lstStyle/>
      <a:p>
        <a:r>
          <a:rPr lang="fr-FR"/>
          <a:t>Si on a du temps, revenir éventuellement à l'historique:
​
From content and key concepts (e.g. Buckingham, 2003; 2019) to competence, from media education to media literacy </a:t>
        </a:r>
      </a:p>
    </p188:txBody>
  </p188:cm>
</p188:cmLst>
</file>

<file path=ppt/comments/modernComment_112_39B5F5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AE0FD11-39F3-4C45-809B-27DF984A0FFF}" authorId="{E51E1C97-DDDF-9671-5656-44C34A095A1A}" status="resolved" created="2022-08-30T12:57:29.51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0514143" sldId="274"/>
      <ac:spMk id="3" creationId="{2C23E359-487F-194D-BFF4-821257DB0F32}"/>
      <ac:txMk cp="329" len="58">
        <ac:context len="488" hash="1785282409"/>
      </ac:txMk>
    </ac:txMkLst>
    <p188:pos x="1610264" y="3853132"/>
    <p188:txBody>
      <a:bodyPr/>
      <a:lstStyle/>
      <a:p>
        <a:r>
          <a:rPr lang="fr-FR"/>
          <a:t>semble paradoxal avec une formulation plus haut qui dit que les pratiques rendent les compétences manifestent. Je comprends la nuance ici mais p-e utiliser d'autres mots pour éviter la confusion ? </a:t>
        </a:r>
      </a:p>
    </p188:txBody>
  </p188:cm>
</p188:cmLst>
</file>

<file path=ppt/comments/modernComment_113_9760AC0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46452D2-BB56-4660-B6C2-99276F900DFF}" authorId="{E51E1C97-DDDF-9671-5656-44C34A095A1A}" status="resolved" created="2022-09-02T09:53:07.84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539695114" sldId="275"/>
      <ac:spMk id="6" creationId="{34F4FC71-D368-0EF6-AD51-D239FABDCC30}"/>
      <ac:txMk cp="411" len="19">
        <ac:context len="697" hash="2183294537"/>
      </ac:txMk>
    </ac:txMkLst>
    <p188:pos x="5039032" y="3797709"/>
    <p188:txBody>
      <a:bodyPr/>
      <a:lstStyle/>
      <a:p>
        <a:r>
          <a:rPr lang="fr-FR"/>
          <a:t>faire merger des critères</a:t>
        </a:r>
      </a:p>
    </p188:txBody>
  </p188:cm>
</p188:cmLst>
</file>

<file path=ppt/comments/modernComment_114_944DB9C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F0FF383-1D38-4D35-AA3E-9887C66016C4}" authorId="{E51E1C97-DDDF-9671-5656-44C34A095A1A}" status="resolved" created="2022-09-04T13:39:21.31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488121802" sldId="276"/>
      <ac:spMk id="7" creationId="{0652ED1D-A6D9-5130-FECA-C911C49B452A}"/>
      <ac:txMk cp="4">
        <ac:context len="361" hash="1610618638"/>
      </ac:txMk>
    </ac:txMkLst>
    <p188:pos x="4356339" y="2070339"/>
    <p188:txBody>
      <a:bodyPr/>
      <a:lstStyle/>
      <a:p>
        <a:r>
          <a:rPr lang="fr-FR"/>
          <a:t>est-ce que tu veux faire la conclusion ? </a:t>
        </a:r>
      </a:p>
    </p188:txBody>
  </p188:cm>
</p188:cmLst>
</file>

<file path=ppt/comments/modernComment_116_EAA1C2C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7AB20C9-B5F1-4D6E-A417-52D84CB014D2}" authorId="{E51E1C97-DDDF-9671-5656-44C34A095A1A}" status="resolved" created="2022-08-30T12:55:47.41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36469710" sldId="278"/>
      <ac:spMk id="4" creationId="{4346AB57-CC5B-B9A8-DF51-A2D48CB3473C}"/>
      <ac:txMk cp="398" len="80">
        <ac:context len="602" hash="2328417065"/>
      </ac:txMk>
    </ac:txMkLst>
    <p188:pos x="7030528" y="3393056"/>
    <p188:replyLst>
      <p188:reply id="{ACC1D161-1687-44C0-B857-BD8CB53D9E31}" authorId="{E51E1C97-DDDF-9671-5656-44C34A095A1A}" created="2022-08-30T12:56:21.605">
        <p188:txBody>
          <a:bodyPr/>
          <a:lstStyle/>
          <a:p>
            <a:r>
              <a:rPr lang="fr-FR"/>
              <a:t>je ferais un style avec un outline des deux recherches </a:t>
            </a:r>
          </a:p>
        </p188:txBody>
      </p188:reply>
    </p188:replyLst>
    <p188:txBody>
      <a:bodyPr/>
      <a:lstStyle/>
      <a:p>
        <a:r>
          <a:rPr lang="fr-FR"/>
          <a:t>où est-ce que l'on présent les deux thèses ? </a:t>
        </a:r>
      </a:p>
    </p188:txBody>
  </p188:cm>
</p188:cmLst>
</file>

<file path=ppt/comments/modernComment_117_735F764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78B195B-23B5-484E-A1B0-515FC2FC60CB}" authorId="{12826E70-ADA0-6A73-CFC3-E4EBC6505DFC}" created="2022-08-31T09:32:52.217">
    <pc:sldMkLst xmlns:pc="http://schemas.microsoft.com/office/powerpoint/2013/main/command">
      <pc:docMk/>
      <pc:sldMk cId="1935636040" sldId="279"/>
    </pc:sldMkLst>
    <p188:txBody>
      <a:bodyPr/>
      <a:lstStyle/>
      <a:p>
        <a:r>
          <a:rPr lang="fr-FR"/>
          <a:t>du chaos des pratiques à l'ordre des compétences: on doit attaquer par les events et les situations pour découper:
- pratiques à events: observable
- events à situations: framing / conceptions</a:t>
        </a:r>
      </a:p>
    </p188:txBody>
  </p188:cm>
</p188:cmLst>
</file>

<file path=ppt/comments/modernComment_11A_A146542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807114B-DBE6-4320-8409-275EBBE4661B}" authorId="{12826E70-ADA0-6A73-CFC3-E4EBC6505DFC}" created="2022-08-31T09:38:47.22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705740836" sldId="282"/>
      <ac:spMk id="3" creationId="{2C23E359-487F-194D-BFF4-821257DB0F32}"/>
      <ac:txMk cp="54" len="113">
        <ac:context len="670" hash="3970776696"/>
      </ac:txMk>
    </ac:txMkLst>
    <p188:pos x="8569739" y="1844260"/>
    <p188:txBody>
      <a:bodyPr/>
      <a:lstStyle/>
      <a:p>
        <a:r>
          <a:rPr lang="fr-FR"/>
          <a:t>sucrer?</a:t>
        </a:r>
      </a:p>
    </p188:txBody>
  </p188:cm>
</p188:cmLst>
</file>

<file path=ppt/comments/modernComment_120_3147BB7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4D084C5-A1BF-4B29-A978-2D3E22BAB15F}" authorId="{E51E1C97-DDDF-9671-5656-44C34A095A1A}" status="resolved" created="2022-08-30T12:42:01.25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26784638" sldId="288"/>
      <ac:spMk id="3" creationId="{F72C2166-A348-486F-53F4-7871D3646359}"/>
      <ac:txMk cp="4">
        <ac:context len="407" hash="3286460803"/>
      </ac:txMk>
    </ac:txMkLst>
    <p188:pos x="7346830" y="2041584"/>
    <p188:txBody>
      <a:bodyPr/>
      <a:lstStyle/>
      <a:p>
        <a:r>
          <a:rPr lang="fr-FR"/>
          <a:t>est-ce qu'il ne manque pas l'idée que les médias sont aussi des objets d'attention partagé ? Est-ce que knowledge n'est pas trop restrictif </a:t>
        </a:r>
      </a:p>
    </p188:txBody>
  </p188:cm>
</p188:cmLst>
</file>

<file path=ppt/comments/modernComment_122_C93C206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9AFCFC7-AA9D-4E13-BF80-A3085AA2A278}" authorId="{12826E70-ADA0-6A73-CFC3-E4EBC6505DFC}" created="2022-09-08T19:50:29.84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76160872" sldId="290"/>
      <ac:spMk id="3" creationId="{2C23E359-487F-194D-BFF4-821257DB0F32}"/>
      <ac:txMk cp="22" len="12">
        <ac:context len="835" hash="693903091"/>
      </ac:txMk>
    </ac:txMkLst>
    <p188:pos x="4354285" y="217714"/>
    <p188:txBody>
      <a:bodyPr/>
      <a:lstStyle/>
      <a:p>
        <a:r>
          <a:rPr lang="fr-FR"/>
          <a:t>substitute objectivity with inter-subjectivity ?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49BCD2-5D48-3A49-B9E9-8BA1335648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CF31276-E096-C64F-AA87-4ABF5F54B9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15184-DAA3-B946-8A5F-2B1C237B0F7C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F26C9F3-D592-4545-BFCF-D1D99803FA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5F60F26-5284-8043-BA9D-DCCF5C1B06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17A1F-AD7D-684F-88B5-37545170ED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600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1C692-05C7-8A43-8EE9-A02CA40EFB8C}" type="datetimeFigureOut">
              <a:rPr lang="fr-FR" smtClean="0"/>
              <a:t>15/09/2022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DCC83-FE66-F547-A8AC-0A4C8D2BA53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57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DCC83-FE66-F547-A8AC-0A4C8D2BA53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02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DCC83-FE66-F547-A8AC-0A4C8D2BA53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119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ea typeface="Calibri"/>
              <a:cs typeface="Calibri"/>
            </a:endParaRP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DCC83-FE66-F547-A8AC-0A4C8D2BA53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337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DCC83-FE66-F547-A8AC-0A4C8D2BA53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594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DCC83-FE66-F547-A8AC-0A4C8D2BA53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83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DCC83-FE66-F547-A8AC-0A4C8D2BA53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750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DCC83-FE66-F547-A8AC-0A4C8D2BA53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422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DCC83-FE66-F547-A8AC-0A4C8D2BA53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548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DCC83-FE66-F547-A8AC-0A4C8D2BA53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523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254000" y="136523"/>
            <a:ext cx="10157325" cy="718184"/>
          </a:xfrm>
          <a:prstGeom prst="rect">
            <a:avLst/>
          </a:prstGeom>
        </p:spPr>
        <p:txBody>
          <a:bodyPr/>
          <a:lstStyle>
            <a:lvl1pPr algn="l">
              <a:defRPr sz="2800" b="0" i="0">
                <a:latin typeface="Avenir Next Ultra Light" panose="020B0203020202020204" pitchFamily="34" charset="77"/>
              </a:defRPr>
            </a:lvl1pPr>
          </a:lstStyle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8001" y="1169542"/>
            <a:ext cx="9908746" cy="5160916"/>
          </a:xfrm>
          <a:prstGeom prst="rect">
            <a:avLst/>
          </a:prstGeom>
        </p:spPr>
        <p:txBody>
          <a:bodyPr/>
          <a:lstStyle>
            <a:lvl1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1pPr>
            <a:lvl2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2pPr>
            <a:lvl3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3pPr>
            <a:lvl4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4pPr>
            <a:lvl5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GB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6171664-3FA1-E948-A5FC-B444E22AE171}"/>
              </a:ext>
            </a:extLst>
          </p:cNvPr>
          <p:cNvCxnSpPr/>
          <p:nvPr userDrawn="1"/>
        </p:nvCxnSpPr>
        <p:spPr>
          <a:xfrm>
            <a:off x="338670" y="854707"/>
            <a:ext cx="4135120" cy="0"/>
          </a:xfrm>
          <a:prstGeom prst="line">
            <a:avLst/>
          </a:prstGeom>
          <a:ln>
            <a:solidFill>
              <a:srgbClr val="093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08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34339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29E6278-F421-0B4F-BA90-FF3D90B4894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29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29E6278-F421-0B4F-BA90-FF3D90B4894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75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6A7927E6-95E2-EF4D-AF24-685BB6C1B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4000" y="136523"/>
            <a:ext cx="10236886" cy="718184"/>
          </a:xfrm>
          <a:prstGeom prst="rect">
            <a:avLst/>
          </a:prstGeom>
        </p:spPr>
        <p:txBody>
          <a:bodyPr/>
          <a:lstStyle>
            <a:lvl1pPr algn="l">
              <a:defRPr sz="2800" b="0" i="0">
                <a:latin typeface="Avenir Next Ultra Light" panose="020B0203020202020204" pitchFamily="34" charset="77"/>
              </a:defRPr>
            </a:lvl1pPr>
          </a:lstStyle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67FFA3DA-FFA0-EC41-B97A-3332F2CF9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774" y="1169542"/>
            <a:ext cx="4774712" cy="5241839"/>
          </a:xfrm>
          <a:prstGeom prst="rect">
            <a:avLst/>
          </a:prstGeom>
        </p:spPr>
        <p:txBody>
          <a:bodyPr/>
          <a:lstStyle>
            <a:lvl1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1pPr>
            <a:lvl2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2pPr>
            <a:lvl3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3pPr>
            <a:lvl4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4pPr>
            <a:lvl5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GB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FE19B09-81FD-B443-B5B7-9B597AD182C0}"/>
              </a:ext>
            </a:extLst>
          </p:cNvPr>
          <p:cNvCxnSpPr/>
          <p:nvPr userDrawn="1"/>
        </p:nvCxnSpPr>
        <p:spPr>
          <a:xfrm>
            <a:off x="338670" y="854707"/>
            <a:ext cx="4135120" cy="0"/>
          </a:xfrm>
          <a:prstGeom prst="line">
            <a:avLst/>
          </a:prstGeom>
          <a:ln>
            <a:solidFill>
              <a:srgbClr val="093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FFE1A977-C383-5B4A-ACA5-8FC545C7F15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29675" y="1170684"/>
            <a:ext cx="4774712" cy="5241839"/>
          </a:xfrm>
          <a:prstGeom prst="rect">
            <a:avLst/>
          </a:prstGeom>
        </p:spPr>
        <p:txBody>
          <a:bodyPr/>
          <a:lstStyle>
            <a:lvl1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1pPr>
            <a:lvl2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2pPr>
            <a:lvl3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3pPr>
            <a:lvl4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4pPr>
            <a:lvl5pPr>
              <a:buClr>
                <a:srgbClr val="093256"/>
              </a:buClr>
              <a:defRPr sz="2000"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218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914400" y="738508"/>
            <a:ext cx="103632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venir Next" panose="020B0503020202020204" pitchFamily="34" charset="0"/>
              </a:defRPr>
            </a:lvl1pPr>
          </a:lstStyle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249428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venir Next" panose="020B0503020202020204" pitchFamily="34" charset="0"/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26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29E6278-F421-0B4F-BA90-FF3D90B4894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472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29E6278-F421-0B4F-BA90-FF3D90B4894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344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29E6278-F421-0B4F-BA90-FF3D90B4894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862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29E6278-F421-0B4F-BA90-FF3D90B4894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22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29E6278-F421-0B4F-BA90-FF3D90B4894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04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29E6278-F421-0B4F-BA90-FF3D90B4894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4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97824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1" y="1600201"/>
            <a:ext cx="9782432" cy="4343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E6278-F421-0B4F-BA90-FF3D90B4894A}" type="slidenum">
              <a:rPr lang="en-GB" smtClean="0"/>
              <a:t>‹N°›</a:t>
            </a:fld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CA1D8-11D1-764A-8E9C-B11795DDC30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656277" y="0"/>
            <a:ext cx="1537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0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49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1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45717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45717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45717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45717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45717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18/10/relationships/comments" Target="../comments/modernComment_10B_2A00C83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2_39B5F5F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7_735F7648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A_A146542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18/10/relationships/comments" Target="../comments/modernComment_10C_C3B1AD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18/10/relationships/comments" Target="../comments/modernComment_113_9760AC0A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microsoft.com/office/2018/10/relationships/comments" Target="../comments/modernComment_122_C93C2068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4_944DB9CA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2307/1556383" TargetMode="External"/><Relationship Id="rId3" Type="http://schemas.openxmlformats.org/officeDocument/2006/relationships/hyperlink" Target="https://dial.uclouvain.be/pr/boreal/en/object/boreal%3A174446" TargetMode="External"/><Relationship Id="rId7" Type="http://schemas.openxmlformats.org/officeDocument/2006/relationships/hyperlink" Target="https://doi.org/10.1007/BF00132516" TargetMode="External"/><Relationship Id="rId2" Type="http://schemas.openxmlformats.org/officeDocument/2006/relationships/hyperlink" Target="https://doi.org/10.1080/103503304200023829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ial.uclouvain.be/pr/boreal/object/boreal:223556" TargetMode="External"/><Relationship Id="rId5" Type="http://schemas.openxmlformats.org/officeDocument/2006/relationships/hyperlink" Target="https://dial.uclouvain.be/pr/boreal/object/boreal:221188" TargetMode="External"/><Relationship Id="rId10" Type="http://schemas.openxmlformats.org/officeDocument/2006/relationships/image" Target="../media/image12.png"/><Relationship Id="rId4" Type="http://schemas.openxmlformats.org/officeDocument/2006/relationships/hyperlink" Target="http://digitallearning.macfound.org/atf/cf/%7B7E45C7E0-A3E0-4B89-AC9C-E807E1B0AE4E%7D/JENKINS_WHITE_PAPER.PDF" TargetMode="External"/><Relationship Id="rId9" Type="http://schemas.openxmlformats.org/officeDocument/2006/relationships/hyperlink" Target="https://doi.org/10.1353/lib.2018.001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E_7AD03F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0_3147BB7E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6_EAA1C2CE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D2B13E-3BEC-3C4C-861D-500CF5515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574" y="738508"/>
            <a:ext cx="10363200" cy="147002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3200" err="1">
                <a:latin typeface="Avenir Next"/>
              </a:rPr>
              <a:t>Defining</a:t>
            </a:r>
            <a:r>
              <a:rPr lang="fr-FR" sz="3200">
                <a:latin typeface="Avenir Next"/>
              </a:rPr>
              <a:t> and </a:t>
            </a:r>
            <a:r>
              <a:rPr lang="fr-FR" sz="3200" err="1">
                <a:latin typeface="Avenir Next"/>
              </a:rPr>
              <a:t>analyzing</a:t>
            </a:r>
            <a:r>
              <a:rPr lang="fr-FR" sz="3200">
                <a:latin typeface="Avenir Next"/>
              </a:rPr>
              <a:t> media </a:t>
            </a:r>
            <a:r>
              <a:rPr lang="fr-FR" sz="3200" err="1">
                <a:latin typeface="Avenir Next"/>
              </a:rPr>
              <a:t>literacy</a:t>
            </a:r>
            <a:r>
              <a:rPr lang="fr-FR" sz="3200">
                <a:latin typeface="Avenir Next"/>
              </a:rPr>
              <a:t> </a:t>
            </a:r>
            <a:r>
              <a:rPr lang="fr-FR" sz="3200" err="1">
                <a:latin typeface="Avenir Next"/>
              </a:rPr>
              <a:t>competence</a:t>
            </a:r>
            <a:r>
              <a:rPr lang="fr-FR" sz="3200">
                <a:latin typeface="Avenir Next"/>
              </a:rPr>
              <a:t> </a:t>
            </a:r>
            <a:br>
              <a:rPr lang="fr-FR" sz="3200">
                <a:latin typeface="Avenir Next"/>
              </a:rPr>
            </a:br>
            <a:r>
              <a:rPr lang="fr-FR" sz="3200" err="1">
                <a:latin typeface="Avenir Next"/>
              </a:rPr>
              <a:t>starting</a:t>
            </a:r>
            <a:r>
              <a:rPr lang="fr-FR" sz="3200">
                <a:latin typeface="Avenir Next"/>
              </a:rPr>
              <a:t> </a:t>
            </a:r>
            <a:r>
              <a:rPr lang="fr-FR" sz="3200" err="1">
                <a:latin typeface="Avenir Next"/>
              </a:rPr>
              <a:t>with</a:t>
            </a:r>
            <a:r>
              <a:rPr lang="fr-FR" sz="3200">
                <a:latin typeface="Avenir Next"/>
              </a:rPr>
              <a:t> the observation of media practices: </a:t>
            </a:r>
            <a:br>
              <a:rPr lang="fr-FR" sz="3200">
                <a:latin typeface="Avenir Next"/>
              </a:rPr>
            </a:br>
            <a:r>
              <a:rPr lang="fr-FR" sz="3200">
                <a:latin typeface="Avenir Next"/>
              </a:rPr>
              <a:t>an </a:t>
            </a:r>
            <a:r>
              <a:rPr lang="fr-FR" sz="3200" err="1">
                <a:latin typeface="Avenir Next"/>
              </a:rPr>
              <a:t>interpretive</a:t>
            </a:r>
            <a:r>
              <a:rPr lang="fr-FR" sz="3200">
                <a:latin typeface="Avenir Next"/>
              </a:rPr>
              <a:t> </a:t>
            </a:r>
            <a:r>
              <a:rPr lang="fr-FR" sz="3200" err="1">
                <a:latin typeface="Avenir Next"/>
              </a:rPr>
              <a:t>approach</a:t>
            </a:r>
            <a:endParaRPr lang="fr-FR" sz="3200">
              <a:latin typeface="Avenir Next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88DC7D4-AB0E-6643-9344-36A1FF0DB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05197" y="3426974"/>
            <a:ext cx="4651689" cy="461666"/>
          </a:xfrm>
        </p:spPr>
        <p:txBody>
          <a:bodyPr>
            <a:normAutofit/>
          </a:bodyPr>
          <a:lstStyle/>
          <a:p>
            <a:r>
              <a:rPr lang="fr-FR" sz="2000"/>
              <a:t>Pierre </a:t>
            </a:r>
            <a:r>
              <a:rPr lang="fr-FR" sz="2000" err="1"/>
              <a:t>Fastrez</a:t>
            </a:r>
            <a:r>
              <a:rPr lang="fr-FR" sz="2000"/>
              <a:t> &amp; Jerry Jacques</a:t>
            </a:r>
          </a:p>
          <a:p>
            <a:endParaRPr lang="fr-FR" sz="2800"/>
          </a:p>
          <a:p>
            <a:endParaRPr lang="fr-FR" sz="280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33DA3B4-0AE3-8148-A02F-194D3535AD64}"/>
              </a:ext>
            </a:extLst>
          </p:cNvPr>
          <p:cNvSpPr txBox="1"/>
          <p:nvPr/>
        </p:nvSpPr>
        <p:spPr>
          <a:xfrm>
            <a:off x="4530319" y="2826651"/>
            <a:ext cx="2227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err="1">
                <a:latin typeface="Avenir Next" panose="020B0503020202020204" pitchFamily="34" charset="0"/>
              </a:rPr>
              <a:t>ReDMIL</a:t>
            </a:r>
            <a:r>
              <a:rPr lang="fr-FR" b="1">
                <a:latin typeface="Avenir Next" panose="020B0503020202020204" pitchFamily="34" charset="0"/>
              </a:rPr>
              <a:t> 2022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81A909-DDB2-9158-B19D-601E0B71C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226" y="4184388"/>
            <a:ext cx="1965159" cy="196515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3A3EDD4-8E3B-84AD-2A80-029F475F3308}"/>
              </a:ext>
            </a:extLst>
          </p:cNvPr>
          <p:cNvSpPr txBox="1"/>
          <p:nvPr/>
        </p:nvSpPr>
        <p:spPr>
          <a:xfrm>
            <a:off x="3405197" y="6334780"/>
            <a:ext cx="4737131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FR" sz="1400" i="1"/>
              <a:t>« </a:t>
            </a:r>
            <a:r>
              <a:rPr lang="fr-FR" sz="1400" i="1" err="1"/>
              <a:t>two</a:t>
            </a:r>
            <a:r>
              <a:rPr lang="fr-FR" sz="1400" i="1"/>
              <a:t> </a:t>
            </a:r>
            <a:r>
              <a:rPr lang="fr-FR" sz="1400" i="1" err="1"/>
              <a:t>scientists</a:t>
            </a:r>
            <a:r>
              <a:rPr lang="fr-FR" sz="1400" i="1"/>
              <a:t> </a:t>
            </a:r>
            <a:r>
              <a:rPr lang="fr-FR" sz="1400" i="1" err="1"/>
              <a:t>ready</a:t>
            </a:r>
            <a:r>
              <a:rPr lang="fr-FR" sz="1400" i="1"/>
              <a:t> for </a:t>
            </a:r>
            <a:r>
              <a:rPr lang="fr-FR" sz="1400" i="1" err="1"/>
              <a:t>their</a:t>
            </a:r>
            <a:r>
              <a:rPr lang="fr-FR" sz="1400" i="1"/>
              <a:t> </a:t>
            </a:r>
            <a:r>
              <a:rPr lang="fr-FR" sz="1400" i="1" err="1"/>
              <a:t>keynote</a:t>
            </a:r>
            <a:r>
              <a:rPr lang="fr-FR" sz="1400" i="1"/>
              <a:t> in the style of Hokusai »</a:t>
            </a:r>
          </a:p>
          <a:p>
            <a:pPr algn="ctr"/>
            <a:r>
              <a:rPr lang="fr-FR" sz="1400" i="1" err="1"/>
              <a:t>Generated</a:t>
            </a:r>
            <a:r>
              <a:rPr lang="fr-FR" sz="1400" i="1"/>
              <a:t> </a:t>
            </a:r>
            <a:r>
              <a:rPr lang="fr-FR" sz="1400" i="1" err="1"/>
              <a:t>with</a:t>
            </a:r>
            <a:r>
              <a:rPr lang="fr-FR" sz="1400" i="1"/>
              <a:t> </a:t>
            </a:r>
            <a:r>
              <a:rPr lang="fr-FR" sz="1400" i="1" err="1"/>
              <a:t>Dall-E</a:t>
            </a:r>
            <a:endParaRPr lang="fr-FR" sz="1400" i="1"/>
          </a:p>
        </p:txBody>
      </p:sp>
      <p:pic>
        <p:nvPicPr>
          <p:cNvPr id="6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08FDE515-5566-8E48-7790-AC59B9543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2163" y="5127008"/>
            <a:ext cx="1586837" cy="982639"/>
          </a:xfrm>
          <a:prstGeom prst="rect">
            <a:avLst/>
          </a:prstGeom>
        </p:spPr>
      </p:pic>
      <p:pic>
        <p:nvPicPr>
          <p:cNvPr id="8" name="Image 10">
            <a:extLst>
              <a:ext uri="{FF2B5EF4-FFF2-40B4-BE49-F238E27FC236}">
                <a16:creationId xmlns:a16="http://schemas.microsoft.com/office/drawing/2014/main" id="{E4A11F55-79ED-CA5A-5FC1-97E7FF1E3B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6944" y="3327779"/>
            <a:ext cx="937276" cy="1521726"/>
          </a:xfrm>
          <a:prstGeom prst="rect">
            <a:avLst/>
          </a:prstGeom>
        </p:spPr>
      </p:pic>
      <p:pic>
        <p:nvPicPr>
          <p:cNvPr id="11" name="Image 11">
            <a:extLst>
              <a:ext uri="{FF2B5EF4-FFF2-40B4-BE49-F238E27FC236}">
                <a16:creationId xmlns:a16="http://schemas.microsoft.com/office/drawing/2014/main" id="{790B152B-544F-2C8D-30E0-9D2451B2E9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997" y="4465497"/>
            <a:ext cx="2856931" cy="66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94326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7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I. The </a:t>
            </a:r>
            <a:r>
              <a:rPr lang="fr-FR" err="1">
                <a:latin typeface="Avenir Next Ultra Light"/>
              </a:rPr>
              <a:t>boundaries</a:t>
            </a:r>
            <a:r>
              <a:rPr lang="fr-FR">
                <a:latin typeface="Avenir Next Ultra Light"/>
              </a:rPr>
              <a:t> challenge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D9C1814-9191-8785-BB3E-D309404ED2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95744" y="256228"/>
            <a:ext cx="916133" cy="916133"/>
          </a:xfr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346AB57-CC5B-B9A8-DF51-A2D48CB3473C}"/>
              </a:ext>
            </a:extLst>
          </p:cNvPr>
          <p:cNvSpPr txBox="1">
            <a:spLocks/>
          </p:cNvSpPr>
          <p:nvPr/>
        </p:nvSpPr>
        <p:spPr>
          <a:xfrm>
            <a:off x="508001" y="1169542"/>
            <a:ext cx="9906727" cy="5160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342882" indent="-342882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742913" indent="-285737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2pPr>
            <a:lvl3pPr marL="1142942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3pPr>
            <a:lvl4pPr marL="1600120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4pPr>
            <a:lvl5pPr marL="2057298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5pPr>
            <a:lvl6pPr marL="2514474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>
                <a:latin typeface="Avenir Next"/>
              </a:rPr>
              <a:t>Medium-</a:t>
            </a:r>
            <a:r>
              <a:rPr lang="fr-FR" b="1" err="1">
                <a:latin typeface="Avenir Next"/>
              </a:rPr>
              <a:t>based</a:t>
            </a:r>
            <a:r>
              <a:rPr lang="fr-FR" b="1">
                <a:latin typeface="Avenir Next"/>
              </a:rPr>
              <a:t> </a:t>
            </a:r>
            <a:r>
              <a:rPr lang="fr-FR" b="1" err="1">
                <a:latin typeface="Avenir Next"/>
              </a:rPr>
              <a:t>inquiry</a:t>
            </a:r>
            <a:endParaRPr lang="en-US" b="1">
              <a:latin typeface="Avenir Next"/>
            </a:endParaRPr>
          </a:p>
          <a:p>
            <a:pPr marL="342265" indent="-342265"/>
            <a:r>
              <a:rPr lang="fr-FR" err="1">
                <a:latin typeface="Avenir Next"/>
              </a:rPr>
              <a:t>Identifying</a:t>
            </a:r>
            <a:r>
              <a:rPr lang="fr-FR">
                <a:latin typeface="Avenir Next"/>
              </a:rPr>
              <a:t> the </a:t>
            </a:r>
            <a:r>
              <a:rPr lang="fr-FR" err="1">
                <a:latin typeface="Avenir Next"/>
              </a:rPr>
              <a:t>boundaries</a:t>
            </a:r>
            <a:r>
              <a:rPr lang="fr-FR">
                <a:latin typeface="Avenir Next"/>
              </a:rPr>
              <a:t> of a media practice </a:t>
            </a:r>
            <a:r>
              <a:rPr lang="fr-FR" err="1">
                <a:latin typeface="Avenir Next"/>
              </a:rPr>
              <a:t>based</a:t>
            </a:r>
            <a:r>
              <a:rPr lang="fr-FR">
                <a:latin typeface="Avenir Next"/>
              </a:rPr>
              <a:t> on </a:t>
            </a:r>
            <a:r>
              <a:rPr lang="fr-FR" err="1">
                <a:latin typeface="Avenir Next"/>
              </a:rPr>
              <a:t>what</a:t>
            </a:r>
            <a:r>
              <a:rPr lang="fr-FR">
                <a:latin typeface="Avenir Next"/>
              </a:rPr>
              <a:t> people do to and </a:t>
            </a:r>
            <a:r>
              <a:rPr lang="fr-FR" err="1">
                <a:latin typeface="Avenir Next"/>
              </a:rPr>
              <a:t>with</a:t>
            </a:r>
            <a:r>
              <a:rPr lang="fr-FR">
                <a:latin typeface="Avenir Next"/>
              </a:rPr>
              <a:t> </a:t>
            </a:r>
            <a:r>
              <a:rPr lang="fr-FR" b="1" err="1">
                <a:solidFill>
                  <a:schemeClr val="accent1">
                    <a:lumMod val="75000"/>
                  </a:schemeClr>
                </a:solidFill>
                <a:latin typeface="Avenir Next"/>
              </a:rPr>
              <a:t>specific</a:t>
            </a:r>
            <a:r>
              <a:rPr lang="fr-FR" b="1">
                <a:solidFill>
                  <a:schemeClr val="accent1">
                    <a:lumMod val="75000"/>
                  </a:schemeClr>
                </a:solidFill>
                <a:latin typeface="Avenir Next"/>
              </a:rPr>
              <a:t> </a:t>
            </a:r>
            <a:r>
              <a:rPr lang="fr-FR" b="1" err="1">
                <a:solidFill>
                  <a:schemeClr val="accent1">
                    <a:lumMod val="75000"/>
                  </a:schemeClr>
                </a:solidFill>
                <a:latin typeface="Avenir Next"/>
              </a:rPr>
              <a:t>technical</a:t>
            </a:r>
            <a:r>
              <a:rPr lang="fr-FR" b="1">
                <a:solidFill>
                  <a:schemeClr val="accent1">
                    <a:lumMod val="75000"/>
                  </a:schemeClr>
                </a:solidFill>
                <a:latin typeface="Avenir Next"/>
              </a:rPr>
              <a:t> </a:t>
            </a:r>
            <a:r>
              <a:rPr lang="fr-FR" b="1" err="1">
                <a:solidFill>
                  <a:schemeClr val="accent1">
                    <a:lumMod val="75000"/>
                  </a:schemeClr>
                </a:solidFill>
                <a:latin typeface="Avenir Next"/>
              </a:rPr>
              <a:t>apparatus</a:t>
            </a:r>
            <a:endParaRPr lang="fr-FR" b="1">
              <a:solidFill>
                <a:schemeClr val="accent1">
                  <a:lumMod val="75000"/>
                </a:schemeClr>
              </a:solidFill>
              <a:latin typeface="Avenir Next"/>
            </a:endParaRPr>
          </a:p>
          <a:p>
            <a:pPr marL="342265" indent="-342265"/>
            <a:r>
              <a:rPr lang="fr-FR" err="1">
                <a:latin typeface="Avenir Next"/>
              </a:rPr>
              <a:t>Using</a:t>
            </a:r>
            <a:r>
              <a:rPr lang="fr-FR">
                <a:latin typeface="Avenir Next"/>
              </a:rPr>
              <a:t> the </a:t>
            </a:r>
            <a:r>
              <a:rPr lang="fr-FR" err="1">
                <a:latin typeface="Avenir Next"/>
              </a:rPr>
              <a:t>materiality</a:t>
            </a:r>
            <a:r>
              <a:rPr lang="fr-FR">
                <a:latin typeface="Avenir Next"/>
              </a:rPr>
              <a:t>, </a:t>
            </a:r>
            <a:r>
              <a:rPr lang="fr-FR" err="1">
                <a:latin typeface="Avenir Next"/>
              </a:rPr>
              <a:t>tangibility</a:t>
            </a:r>
            <a:r>
              <a:rPr lang="fr-FR">
                <a:latin typeface="Avenir Next"/>
              </a:rPr>
              <a:t> or </a:t>
            </a:r>
            <a:r>
              <a:rPr lang="fr-FR" err="1">
                <a:latin typeface="Avenir Next"/>
              </a:rPr>
              <a:t>concreteness</a:t>
            </a:r>
            <a:r>
              <a:rPr lang="fr-FR">
                <a:latin typeface="Avenir Next"/>
              </a:rPr>
              <a:t> of media </a:t>
            </a:r>
            <a:r>
              <a:rPr lang="fr-FR" err="1">
                <a:latin typeface="Avenir Next"/>
              </a:rPr>
              <a:t>equipment</a:t>
            </a:r>
            <a:r>
              <a:rPr lang="fr-FR">
                <a:latin typeface="Avenir Next"/>
              </a:rPr>
              <a:t> as a </a:t>
            </a:r>
            <a:r>
              <a:rPr lang="fr-FR" err="1">
                <a:latin typeface="Avenir Next"/>
              </a:rPr>
              <a:t>methodological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opportunity</a:t>
            </a:r>
            <a:endParaRPr lang="fr-FR">
              <a:latin typeface="Avenir Next"/>
            </a:endParaRPr>
          </a:p>
          <a:p>
            <a:pPr marL="742315" lvl="1" indent="-285115"/>
            <a:r>
              <a:rPr lang="fr-FR" err="1">
                <a:latin typeface="Avenir Next"/>
              </a:rPr>
              <a:t>Informants</a:t>
            </a:r>
            <a:r>
              <a:rPr lang="fr-FR">
                <a:latin typeface="Avenir Next"/>
              </a:rPr>
              <a:t> can </a:t>
            </a:r>
            <a:r>
              <a:rPr lang="fr-FR" err="1">
                <a:latin typeface="Avenir Next"/>
              </a:rPr>
              <a:t>easily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identify</a:t>
            </a:r>
            <a:r>
              <a:rPr lang="fr-FR">
                <a:latin typeface="Avenir Next"/>
              </a:rPr>
              <a:t> the (hardware and software) </a:t>
            </a:r>
            <a:r>
              <a:rPr lang="fr-FR" err="1">
                <a:latin typeface="Avenir Next"/>
              </a:rPr>
              <a:t>equipment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they</a:t>
            </a:r>
            <a:r>
              <a:rPr lang="fr-FR">
                <a:latin typeface="Avenir Next"/>
              </a:rPr>
              <a:t> use to </a:t>
            </a:r>
            <a:r>
              <a:rPr lang="fr-FR" err="1">
                <a:latin typeface="Avenir Next"/>
              </a:rPr>
              <a:t>elaborate</a:t>
            </a:r>
            <a:r>
              <a:rPr lang="fr-FR">
                <a:latin typeface="Avenir Next"/>
              </a:rPr>
              <a:t> on how and </a:t>
            </a:r>
            <a:r>
              <a:rPr lang="fr-FR" err="1">
                <a:latin typeface="Avenir Next"/>
              </a:rPr>
              <a:t>why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they</a:t>
            </a:r>
            <a:r>
              <a:rPr lang="fr-FR">
                <a:latin typeface="Avenir Next"/>
              </a:rPr>
              <a:t> use </a:t>
            </a:r>
            <a:r>
              <a:rPr lang="fr-FR" err="1">
                <a:latin typeface="Avenir Next"/>
              </a:rPr>
              <a:t>it</a:t>
            </a:r>
            <a:endParaRPr lang="fr-FR">
              <a:latin typeface="Avenir Next"/>
            </a:endParaRPr>
          </a:p>
          <a:p>
            <a:pPr marL="742315" lvl="1" indent="-285115"/>
            <a:endParaRPr lang="fr-FR">
              <a:latin typeface="Avenir Next"/>
            </a:endParaRPr>
          </a:p>
          <a:p>
            <a:pPr marL="0" indent="0">
              <a:buNone/>
            </a:pPr>
            <a:r>
              <a:rPr lang="fr-FR" b="1">
                <a:latin typeface="Avenir Next"/>
              </a:rPr>
              <a:t>Activity-</a:t>
            </a:r>
            <a:r>
              <a:rPr lang="fr-FR" b="1" err="1">
                <a:latin typeface="Avenir Next"/>
              </a:rPr>
              <a:t>based</a:t>
            </a:r>
            <a:r>
              <a:rPr lang="fr-FR" b="1">
                <a:latin typeface="Avenir Next"/>
              </a:rPr>
              <a:t> </a:t>
            </a:r>
            <a:r>
              <a:rPr lang="fr-FR" b="1" err="1">
                <a:latin typeface="Avenir Next"/>
              </a:rPr>
              <a:t>inquiry</a:t>
            </a:r>
            <a:r>
              <a:rPr lang="fr-FR" b="1">
                <a:latin typeface="Avenir Next"/>
              </a:rPr>
              <a:t>:</a:t>
            </a:r>
            <a:endParaRPr lang="en-US"/>
          </a:p>
          <a:p>
            <a:pPr marL="342265" indent="-342265"/>
            <a:r>
              <a:rPr lang="fr-FR">
                <a:latin typeface="Avenir Next"/>
              </a:rPr>
              <a:t>Activity as </a:t>
            </a:r>
            <a:r>
              <a:rPr lang="fr-FR" err="1">
                <a:latin typeface="Avenir Next"/>
              </a:rPr>
              <a:t>being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defined</a:t>
            </a:r>
            <a:r>
              <a:rPr lang="fr-FR">
                <a:latin typeface="Avenir Next"/>
              </a:rPr>
              <a:t> by a motive, or </a:t>
            </a:r>
            <a:r>
              <a:rPr lang="fr-FR" err="1">
                <a:latin typeface="Avenir Next"/>
              </a:rPr>
              <a:t>what</a:t>
            </a:r>
            <a:r>
              <a:rPr lang="fr-FR">
                <a:latin typeface="Avenir Next"/>
              </a:rPr>
              <a:t> one </a:t>
            </a:r>
            <a:r>
              <a:rPr lang="fr-FR" err="1">
                <a:latin typeface="Avenir Next"/>
              </a:rPr>
              <a:t>seeks</a:t>
            </a:r>
            <a:r>
              <a:rPr lang="fr-FR">
                <a:latin typeface="Avenir Next"/>
              </a:rPr>
              <a:t> to </a:t>
            </a:r>
            <a:r>
              <a:rPr lang="fr-FR" err="1">
                <a:latin typeface="Avenir Next"/>
              </a:rPr>
              <a:t>achieve</a:t>
            </a:r>
            <a:r>
              <a:rPr lang="fr-FR">
                <a:latin typeface="Avenir Next"/>
              </a:rPr>
              <a:t> or </a:t>
            </a:r>
            <a:r>
              <a:rPr lang="fr-FR" err="1">
                <a:latin typeface="Avenir Next"/>
              </a:rPr>
              <a:t>obtain</a:t>
            </a:r>
            <a:r>
              <a:rPr lang="fr-FR">
                <a:latin typeface="Avenir Next"/>
              </a:rPr>
              <a:t> (</a:t>
            </a:r>
            <a:r>
              <a:rPr lang="fr-FR" err="1">
                <a:latin typeface="Avenir Next"/>
              </a:rPr>
              <a:t>Kaptelinin</a:t>
            </a:r>
            <a:r>
              <a:rPr lang="fr-FR">
                <a:latin typeface="Avenir Next"/>
              </a:rPr>
              <a:t> 2013).</a:t>
            </a:r>
            <a:endParaRPr lang="fr-FR"/>
          </a:p>
          <a:p>
            <a:pPr marL="342265" indent="-342265"/>
            <a:r>
              <a:rPr lang="fr-FR">
                <a:latin typeface="Avenir Next"/>
              </a:rPr>
              <a:t>Can </a:t>
            </a:r>
            <a:r>
              <a:rPr lang="fr-FR" err="1">
                <a:latin typeface="Avenir Next"/>
              </a:rPr>
              <a:t>be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initially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deductive</a:t>
            </a:r>
            <a:r>
              <a:rPr lang="fr-FR">
                <a:latin typeface="Avenir Next"/>
              </a:rPr>
              <a:t> (LITME@WORK)</a:t>
            </a:r>
            <a:endParaRPr lang="fr-FR"/>
          </a:p>
          <a:p>
            <a:pPr marL="342265" indent="-342265"/>
            <a:endParaRPr lang="fr-FR"/>
          </a:p>
          <a:p>
            <a:pPr marL="0" indent="0">
              <a:buNone/>
            </a:pPr>
            <a:r>
              <a:rPr lang="fr-FR" b="1" err="1">
                <a:latin typeface="Avenir Next"/>
              </a:rPr>
              <a:t>Combining</a:t>
            </a:r>
            <a:r>
              <a:rPr lang="fr-FR" b="1">
                <a:latin typeface="Avenir Next"/>
              </a:rPr>
              <a:t> </a:t>
            </a:r>
            <a:r>
              <a:rPr lang="fr-FR" b="1" err="1">
                <a:latin typeface="Avenir Next"/>
              </a:rPr>
              <a:t>both</a:t>
            </a:r>
            <a:r>
              <a:rPr lang="fr-FR" b="1">
                <a:latin typeface="Avenir Next"/>
              </a:rPr>
              <a:t>:</a:t>
            </a:r>
            <a:endParaRPr lang="en-US"/>
          </a:p>
          <a:p>
            <a:pPr marL="342900" indent="-342900"/>
            <a:r>
              <a:rPr lang="fr-FR">
                <a:latin typeface="Avenir Next"/>
              </a:rPr>
              <a:t>PIM: "How do </a:t>
            </a:r>
            <a:r>
              <a:rPr lang="fr-FR" err="1">
                <a:latin typeface="Avenir Next"/>
              </a:rPr>
              <a:t>you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organize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your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personal</a:t>
            </a:r>
            <a:r>
              <a:rPr lang="fr-FR">
                <a:latin typeface="Avenir Next"/>
              </a:rPr>
              <a:t> digital information?" And "</a:t>
            </a:r>
            <a:r>
              <a:rPr lang="fr-FR" err="1">
                <a:latin typeface="Avenir Next"/>
              </a:rPr>
              <a:t>What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technical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devices</a:t>
            </a:r>
            <a:r>
              <a:rPr lang="fr-FR">
                <a:latin typeface="Avenir Next"/>
              </a:rPr>
              <a:t> do </a:t>
            </a:r>
            <a:r>
              <a:rPr lang="fr-FR" err="1">
                <a:latin typeface="Avenir Next"/>
              </a:rPr>
              <a:t>you</a:t>
            </a:r>
            <a:r>
              <a:rPr lang="fr-FR">
                <a:latin typeface="Avenir Next"/>
              </a:rPr>
              <a:t> use to </a:t>
            </a:r>
            <a:r>
              <a:rPr lang="fr-FR" err="1">
                <a:latin typeface="Avenir Next"/>
              </a:rPr>
              <a:t>organize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your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personal</a:t>
            </a:r>
            <a:r>
              <a:rPr lang="fr-FR">
                <a:latin typeface="Avenir Next"/>
              </a:rPr>
              <a:t> information?" as </a:t>
            </a:r>
            <a:r>
              <a:rPr lang="fr-FR" err="1">
                <a:latin typeface="Avenir Next"/>
              </a:rPr>
              <a:t>starting</a:t>
            </a:r>
            <a:r>
              <a:rPr lang="fr-FR">
                <a:latin typeface="Avenir Next"/>
              </a:rPr>
              <a:t> points for interviews</a:t>
            </a:r>
          </a:p>
        </p:txBody>
      </p:sp>
    </p:spTree>
    <p:extLst>
      <p:ext uri="{BB962C8B-B14F-4D97-AF65-F5344CB8AC3E}">
        <p14:creationId xmlns:p14="http://schemas.microsoft.com/office/powerpoint/2010/main" val="139848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II. The </a:t>
            </a:r>
            <a:r>
              <a:rPr lang="fr-FR" err="1">
                <a:latin typeface="Avenir Next Ultra Light"/>
              </a:rPr>
              <a:t>competence</a:t>
            </a:r>
            <a:r>
              <a:rPr lang="fr-FR">
                <a:latin typeface="Avenir Next Ultra Light"/>
              </a:rPr>
              <a:t> challenge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3E359-487F-194D-BFF4-821257DB0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6766364" cy="51609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265" indent="-342265"/>
            <a:r>
              <a:rPr lang="fr-FR" dirty="0">
                <a:latin typeface="Avenir Next"/>
              </a:rPr>
              <a:t>The challenge : </a:t>
            </a:r>
            <a:r>
              <a:rPr lang="fr-FR" dirty="0" err="1">
                <a:latin typeface="Avenir Next"/>
              </a:rPr>
              <a:t>from</a:t>
            </a:r>
            <a:r>
              <a:rPr lang="fr-FR" dirty="0">
                <a:latin typeface="Avenir Next"/>
              </a:rPr>
              <a:t> practices to </a:t>
            </a:r>
            <a:r>
              <a:rPr lang="fr-FR" dirty="0" err="1">
                <a:latin typeface="Avenir Next"/>
              </a:rPr>
              <a:t>competences</a:t>
            </a:r>
            <a:br>
              <a:rPr lang="fr-FR" dirty="0">
                <a:latin typeface="Avenir Next"/>
              </a:rPr>
            </a:br>
            <a:r>
              <a:rPr lang="fr-FR" dirty="0">
                <a:latin typeface="Avenir Next"/>
              </a:rPr>
              <a:t>How to </a:t>
            </a:r>
            <a:r>
              <a:rPr lang="fr-FR" dirty="0" err="1">
                <a:latin typeface="Avenir Next"/>
              </a:rPr>
              <a:t>characterize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both</a:t>
            </a:r>
            <a:r>
              <a:rPr lang="fr-FR" dirty="0">
                <a:latin typeface="Avenir Next"/>
              </a:rPr>
              <a:t> the </a:t>
            </a:r>
            <a:r>
              <a:rPr lang="fr-FR" dirty="0" err="1">
                <a:latin typeface="Avenir Next"/>
              </a:rPr>
              <a:t>unicity</a:t>
            </a:r>
            <a:r>
              <a:rPr lang="fr-FR" dirty="0">
                <a:latin typeface="Avenir Next"/>
              </a:rPr>
              <a:t> of practices and the </a:t>
            </a:r>
            <a:r>
              <a:rPr lang="fr-FR" dirty="0" err="1">
                <a:latin typeface="Avenir Next"/>
              </a:rPr>
              <a:t>variety</a:t>
            </a:r>
            <a:r>
              <a:rPr lang="fr-FR" dirty="0">
                <a:latin typeface="Avenir Next"/>
              </a:rPr>
              <a:t> of </a:t>
            </a:r>
            <a:r>
              <a:rPr lang="fr-FR" dirty="0" err="1">
                <a:latin typeface="Avenir Next"/>
              </a:rPr>
              <a:t>competence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levels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that</a:t>
            </a:r>
            <a:r>
              <a:rPr lang="fr-FR" dirty="0">
                <a:latin typeface="Avenir Next"/>
              </a:rPr>
              <a:t> correspond to </a:t>
            </a:r>
            <a:r>
              <a:rPr lang="fr-FR" dirty="0" err="1">
                <a:latin typeface="Avenir Next"/>
              </a:rPr>
              <a:t>them</a:t>
            </a:r>
            <a:r>
              <a:rPr lang="fr-FR" dirty="0">
                <a:latin typeface="Avenir Next"/>
              </a:rPr>
              <a:t>, at the intersection of </a:t>
            </a:r>
            <a:endParaRPr lang="fr-FR" dirty="0"/>
          </a:p>
          <a:p>
            <a:pPr marL="742315" lvl="1" indent="-285115"/>
            <a:r>
              <a:rPr lang="fr-FR" dirty="0">
                <a:latin typeface="Avenir Next"/>
              </a:rPr>
              <a:t>the types of situations </a:t>
            </a:r>
            <a:r>
              <a:rPr lang="fr-FR" dirty="0" err="1">
                <a:latin typeface="Avenir Next"/>
              </a:rPr>
              <a:t>they</a:t>
            </a:r>
            <a:r>
              <a:rPr lang="fr-FR" dirty="0">
                <a:latin typeface="Avenir Next"/>
              </a:rPr>
              <a:t> cover, </a:t>
            </a:r>
            <a:endParaRPr lang="fr-FR" dirty="0"/>
          </a:p>
          <a:p>
            <a:pPr marL="742315" lvl="1" indent="-285115"/>
            <a:r>
              <a:rPr lang="fr-FR" dirty="0">
                <a:latin typeface="Avenir Next"/>
              </a:rPr>
              <a:t>the types of goals </a:t>
            </a:r>
            <a:r>
              <a:rPr lang="fr-FR" dirty="0" err="1">
                <a:latin typeface="Avenir Next"/>
              </a:rPr>
              <a:t>individuals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pursue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through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them</a:t>
            </a:r>
            <a:r>
              <a:rPr lang="fr-FR" dirty="0">
                <a:latin typeface="Avenir Next"/>
              </a:rPr>
              <a:t>, </a:t>
            </a:r>
            <a:endParaRPr lang="fr-FR" dirty="0"/>
          </a:p>
          <a:p>
            <a:pPr marL="742315" lvl="1" indent="-285115"/>
            <a:r>
              <a:rPr lang="fr-FR" dirty="0">
                <a:latin typeface="Avenir Next"/>
              </a:rPr>
              <a:t>and the </a:t>
            </a:r>
            <a:r>
              <a:rPr lang="fr-FR" dirty="0" err="1">
                <a:latin typeface="Avenir Next"/>
              </a:rPr>
              <a:t>resources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they</a:t>
            </a:r>
            <a:r>
              <a:rPr lang="fr-FR" dirty="0">
                <a:latin typeface="Avenir Next"/>
              </a:rPr>
              <a:t> are able to </a:t>
            </a:r>
            <a:r>
              <a:rPr lang="fr-FR" dirty="0" err="1">
                <a:latin typeface="Avenir Next"/>
              </a:rPr>
              <a:t>make</a:t>
            </a:r>
            <a:r>
              <a:rPr lang="fr-FR" dirty="0">
                <a:latin typeface="Avenir Next"/>
              </a:rPr>
              <a:t> use of in </a:t>
            </a:r>
            <a:r>
              <a:rPr lang="fr-FR" dirty="0" err="1">
                <a:latin typeface="Avenir Next"/>
              </a:rPr>
              <a:t>them</a:t>
            </a:r>
            <a:r>
              <a:rPr lang="fr-FR" dirty="0">
                <a:latin typeface="Avenir Next"/>
              </a:rPr>
              <a:t>.</a:t>
            </a:r>
          </a:p>
          <a:p>
            <a:pPr marL="742315" lvl="1" indent="-285115"/>
            <a:endParaRPr lang="fr-FR" dirty="0">
              <a:latin typeface="Avenir Next"/>
            </a:endParaRPr>
          </a:p>
          <a:p>
            <a:pPr marL="342265" indent="-342265"/>
            <a:r>
              <a:rPr lang="fr-FR" dirty="0" err="1">
                <a:latin typeface="Avenir Next"/>
              </a:rPr>
              <a:t>Neither</a:t>
            </a:r>
            <a:r>
              <a:rPr lang="fr-FR" dirty="0">
                <a:latin typeface="Avenir Next"/>
              </a:rPr>
              <a:t> practices </a:t>
            </a:r>
            <a:r>
              <a:rPr lang="fr-FR" dirty="0" err="1">
                <a:latin typeface="Avenir Next"/>
              </a:rPr>
              <a:t>nor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competencies</a:t>
            </a:r>
            <a:r>
              <a:rPr lang="fr-FR" dirty="0">
                <a:latin typeface="Avenir Next"/>
              </a:rPr>
              <a:t> are </a:t>
            </a:r>
            <a:r>
              <a:rPr lang="fr-FR" dirty="0" err="1">
                <a:latin typeface="Avenir Next"/>
              </a:rPr>
              <a:t>directly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manifest</a:t>
            </a:r>
            <a:r>
              <a:rPr lang="fr-FR" dirty="0">
                <a:latin typeface="Avenir Next"/>
              </a:rPr>
              <a:t>. </a:t>
            </a:r>
          </a:p>
          <a:p>
            <a:pPr marL="342265" indent="-342265"/>
            <a:r>
              <a:rPr lang="fr-FR" dirty="0" err="1">
                <a:latin typeface="Avenir Next"/>
              </a:rPr>
              <a:t>From</a:t>
            </a:r>
            <a:r>
              <a:rPr lang="fr-FR" dirty="0">
                <a:latin typeface="Avenir Next"/>
              </a:rPr>
              <a:t> practices to </a:t>
            </a:r>
            <a:r>
              <a:rPr lang="fr-FR" dirty="0" err="1">
                <a:latin typeface="Avenir Next"/>
              </a:rPr>
              <a:t>competence</a:t>
            </a:r>
            <a:r>
              <a:rPr lang="fr-FR" dirty="0">
                <a:latin typeface="Avenir Next"/>
              </a:rPr>
              <a:t>: a two-step </a:t>
            </a:r>
            <a:r>
              <a:rPr lang="fr-FR" dirty="0" err="1">
                <a:latin typeface="Avenir Next"/>
              </a:rPr>
              <a:t>connection</a:t>
            </a:r>
            <a:endParaRPr lang="fr-FR" dirty="0">
              <a:latin typeface="Avenir Next"/>
            </a:endParaRPr>
          </a:p>
          <a:p>
            <a:pPr marL="742315" lvl="1" indent="-285115"/>
            <a:r>
              <a:rPr lang="fr-FR" dirty="0">
                <a:latin typeface="Avenir Next"/>
              </a:rPr>
              <a:t>Media </a:t>
            </a:r>
            <a:r>
              <a:rPr lang="fr-FR" dirty="0" err="1">
                <a:latin typeface="Avenir Next"/>
              </a:rPr>
              <a:t>literacy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events</a:t>
            </a:r>
            <a:endParaRPr lang="fr-FR" dirty="0">
              <a:latin typeface="Avenir Next"/>
            </a:endParaRPr>
          </a:p>
          <a:p>
            <a:pPr marL="742315" lvl="1" indent="-285115"/>
            <a:r>
              <a:rPr lang="fr-FR" dirty="0">
                <a:latin typeface="Avenir Next"/>
              </a:rPr>
              <a:t>Media </a:t>
            </a:r>
            <a:r>
              <a:rPr lang="fr-FR" dirty="0" err="1">
                <a:latin typeface="Avenir Next"/>
              </a:rPr>
              <a:t>literacy</a:t>
            </a:r>
            <a:r>
              <a:rPr lang="fr-FR" dirty="0">
                <a:latin typeface="Avenir Next"/>
              </a:rPr>
              <a:t> situations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97DD68DD-D035-4E94-A09F-1A785DCA6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6769" y="1843757"/>
            <a:ext cx="2399757" cy="23997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EF8BB3A-3FA8-02EB-ECC9-8AC5483CE4A7}"/>
              </a:ext>
            </a:extLst>
          </p:cNvPr>
          <p:cNvSpPr txBox="1"/>
          <p:nvPr/>
        </p:nvSpPr>
        <p:spPr>
          <a:xfrm>
            <a:off x="7726426" y="4349330"/>
            <a:ext cx="237423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400"/>
              <a:t>"</a:t>
            </a:r>
            <a:r>
              <a:rPr lang="fr-FR" sz="1400" i="1"/>
              <a:t>a </a:t>
            </a:r>
            <a:r>
              <a:rPr lang="fr-FR" sz="1400" i="1" err="1"/>
              <a:t>scientist</a:t>
            </a:r>
            <a:r>
              <a:rPr lang="fr-FR" sz="1400" i="1"/>
              <a:t> </a:t>
            </a:r>
            <a:r>
              <a:rPr lang="fr-FR" sz="1400" i="1" err="1"/>
              <a:t>having</a:t>
            </a:r>
            <a:r>
              <a:rPr lang="fr-FR" sz="1400" i="1"/>
              <a:t> to </a:t>
            </a:r>
            <a:r>
              <a:rPr lang="fr-FR" sz="1400" i="1" err="1"/>
              <a:t>decide</a:t>
            </a:r>
            <a:r>
              <a:rPr lang="fr-FR" sz="1400" i="1"/>
              <a:t> </a:t>
            </a:r>
            <a:r>
              <a:rPr lang="fr-FR" sz="1400" i="1" err="1"/>
              <a:t>who</a:t>
            </a:r>
            <a:r>
              <a:rPr lang="fr-FR" sz="1400" i="1"/>
              <a:t> are the more </a:t>
            </a:r>
            <a:r>
              <a:rPr lang="fr-FR" sz="1400" i="1" err="1"/>
              <a:t>competent</a:t>
            </a:r>
            <a:r>
              <a:rPr lang="fr-FR" sz="1400" i="1"/>
              <a:t> in the style of Hokusai</a:t>
            </a:r>
            <a:r>
              <a:rPr lang="fr-FR" sz="1400"/>
              <a:t>" </a:t>
            </a:r>
            <a:endParaRPr lang="fr-FR" sz="1400" err="1">
              <a:ea typeface="+mn-lt"/>
              <a:cs typeface="+mn-lt"/>
            </a:endParaRPr>
          </a:p>
          <a:p>
            <a:pPr algn="ctr"/>
            <a:r>
              <a:rPr lang="fr-FR" sz="1400" i="1" err="1">
                <a:ea typeface="+mn-lt"/>
                <a:cs typeface="+mn-lt"/>
              </a:rPr>
              <a:t>Generated</a:t>
            </a:r>
            <a:r>
              <a:rPr lang="fr-FR" sz="1400" i="1">
                <a:ea typeface="+mn-lt"/>
                <a:cs typeface="+mn-lt"/>
              </a:rPr>
              <a:t> </a:t>
            </a:r>
            <a:r>
              <a:rPr lang="fr-FR" sz="1400" i="1" err="1">
                <a:ea typeface="+mn-lt"/>
                <a:cs typeface="+mn-lt"/>
              </a:rPr>
              <a:t>with</a:t>
            </a:r>
            <a:r>
              <a:rPr lang="fr-FR" sz="1400" i="1">
                <a:ea typeface="+mn-lt"/>
                <a:cs typeface="+mn-lt"/>
              </a:rPr>
              <a:t> </a:t>
            </a:r>
            <a:r>
              <a:rPr lang="fr-FR" sz="1400" i="1" err="1">
                <a:ea typeface="+mn-lt"/>
                <a:cs typeface="+mn-lt"/>
              </a:rPr>
              <a:t>Dall-E</a:t>
            </a:r>
            <a:endParaRPr lang="fr-FR" sz="1400" err="1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51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xmlns="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90244672-6065-37B9-76A0-C6FE7EB46CF8}"/>
              </a:ext>
            </a:extLst>
          </p:cNvPr>
          <p:cNvSpPr/>
          <p:nvPr/>
        </p:nvSpPr>
        <p:spPr>
          <a:xfrm>
            <a:off x="4385003" y="3605574"/>
            <a:ext cx="1747003" cy="694725"/>
          </a:xfrm>
          <a:custGeom>
            <a:avLst/>
            <a:gdLst>
              <a:gd name="connsiteX0" fmla="*/ 0 w 1747003"/>
              <a:gd name="connsiteY0" fmla="*/ 69473 h 694725"/>
              <a:gd name="connsiteX1" fmla="*/ 69473 w 1747003"/>
              <a:gd name="connsiteY1" fmla="*/ 0 h 694725"/>
              <a:gd name="connsiteX2" fmla="*/ 1677531 w 1747003"/>
              <a:gd name="connsiteY2" fmla="*/ 0 h 694725"/>
              <a:gd name="connsiteX3" fmla="*/ 1747004 w 1747003"/>
              <a:gd name="connsiteY3" fmla="*/ 69473 h 694725"/>
              <a:gd name="connsiteX4" fmla="*/ 1747003 w 1747003"/>
              <a:gd name="connsiteY4" fmla="*/ 625253 h 694725"/>
              <a:gd name="connsiteX5" fmla="*/ 1677530 w 1747003"/>
              <a:gd name="connsiteY5" fmla="*/ 694726 h 694725"/>
              <a:gd name="connsiteX6" fmla="*/ 69473 w 1747003"/>
              <a:gd name="connsiteY6" fmla="*/ 694725 h 694725"/>
              <a:gd name="connsiteX7" fmla="*/ 0 w 1747003"/>
              <a:gd name="connsiteY7" fmla="*/ 625252 h 694725"/>
              <a:gd name="connsiteX8" fmla="*/ 0 w 1747003"/>
              <a:gd name="connsiteY8" fmla="*/ 69473 h 6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7003" h="694725">
                <a:moveTo>
                  <a:pt x="0" y="69473"/>
                </a:moveTo>
                <a:cubicBezTo>
                  <a:pt x="0" y="31104"/>
                  <a:pt x="31104" y="0"/>
                  <a:pt x="69473" y="0"/>
                </a:cubicBezTo>
                <a:lnTo>
                  <a:pt x="1677531" y="0"/>
                </a:lnTo>
                <a:cubicBezTo>
                  <a:pt x="1715900" y="0"/>
                  <a:pt x="1747004" y="31104"/>
                  <a:pt x="1747004" y="69473"/>
                </a:cubicBezTo>
                <a:cubicBezTo>
                  <a:pt x="1747004" y="254733"/>
                  <a:pt x="1747003" y="439993"/>
                  <a:pt x="1747003" y="625253"/>
                </a:cubicBezTo>
                <a:cubicBezTo>
                  <a:pt x="1747003" y="663622"/>
                  <a:pt x="1715899" y="694726"/>
                  <a:pt x="1677530" y="694726"/>
                </a:cubicBezTo>
                <a:lnTo>
                  <a:pt x="69473" y="694725"/>
                </a:lnTo>
                <a:cubicBezTo>
                  <a:pt x="31104" y="694725"/>
                  <a:pt x="0" y="663621"/>
                  <a:pt x="0" y="625252"/>
                </a:cubicBezTo>
                <a:lnTo>
                  <a:pt x="0" y="6947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2976513"/>
              <a:satOff val="17933"/>
              <a:lumOff val="1437"/>
              <a:alphaOff val="0"/>
            </a:schemeClr>
          </a:fillRef>
          <a:effectRef idx="0">
            <a:schemeClr val="accent4">
              <a:hueOff val="-2976513"/>
              <a:satOff val="17933"/>
              <a:lumOff val="14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258" tIns="48288" rIns="62258" bIns="4828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4800" kern="1200">
                <a:solidFill>
                  <a:srgbClr val="002060"/>
                </a:solidFill>
                <a:latin typeface="Calibri"/>
              </a:rPr>
              <a:t>=</a:t>
            </a:r>
            <a:endParaRPr lang="fr-FR" sz="4800" kern="1200">
              <a:solidFill>
                <a:srgbClr val="00206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II. The </a:t>
            </a:r>
            <a:r>
              <a:rPr lang="fr-FR" err="1">
                <a:latin typeface="Avenir Next Ultra Light"/>
              </a:rPr>
              <a:t>competence</a:t>
            </a:r>
            <a:r>
              <a:rPr lang="fr-FR">
                <a:latin typeface="Avenir Next Ultra Light"/>
              </a:rPr>
              <a:t> challenge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97DD68DD-D035-4E94-A09F-1A785DCA6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8107E6E-C275-7E0F-943E-656BEF0FEC3B}"/>
              </a:ext>
            </a:extLst>
          </p:cNvPr>
          <p:cNvSpPr/>
          <p:nvPr/>
        </p:nvSpPr>
        <p:spPr>
          <a:xfrm>
            <a:off x="332937" y="3129465"/>
            <a:ext cx="1965379" cy="1621026"/>
          </a:xfrm>
          <a:custGeom>
            <a:avLst/>
            <a:gdLst>
              <a:gd name="connsiteX0" fmla="*/ 0 w 1965379"/>
              <a:gd name="connsiteY0" fmla="*/ 162103 h 1621026"/>
              <a:gd name="connsiteX1" fmla="*/ 162103 w 1965379"/>
              <a:gd name="connsiteY1" fmla="*/ 0 h 1621026"/>
              <a:gd name="connsiteX2" fmla="*/ 1803276 w 1965379"/>
              <a:gd name="connsiteY2" fmla="*/ 0 h 1621026"/>
              <a:gd name="connsiteX3" fmla="*/ 1965379 w 1965379"/>
              <a:gd name="connsiteY3" fmla="*/ 162103 h 1621026"/>
              <a:gd name="connsiteX4" fmla="*/ 1965379 w 1965379"/>
              <a:gd name="connsiteY4" fmla="*/ 1458923 h 1621026"/>
              <a:gd name="connsiteX5" fmla="*/ 1803276 w 1965379"/>
              <a:gd name="connsiteY5" fmla="*/ 1621026 h 1621026"/>
              <a:gd name="connsiteX6" fmla="*/ 162103 w 1965379"/>
              <a:gd name="connsiteY6" fmla="*/ 1621026 h 1621026"/>
              <a:gd name="connsiteX7" fmla="*/ 0 w 1965379"/>
              <a:gd name="connsiteY7" fmla="*/ 1458923 h 1621026"/>
              <a:gd name="connsiteX8" fmla="*/ 0 w 1965379"/>
              <a:gd name="connsiteY8" fmla="*/ 162103 h 162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5379" h="1621026">
                <a:moveTo>
                  <a:pt x="0" y="162103"/>
                </a:moveTo>
                <a:cubicBezTo>
                  <a:pt x="0" y="72576"/>
                  <a:pt x="72576" y="0"/>
                  <a:pt x="162103" y="0"/>
                </a:cubicBezTo>
                <a:lnTo>
                  <a:pt x="1803276" y="0"/>
                </a:lnTo>
                <a:cubicBezTo>
                  <a:pt x="1892803" y="0"/>
                  <a:pt x="1965379" y="72576"/>
                  <a:pt x="1965379" y="162103"/>
                </a:cubicBezTo>
                <a:lnTo>
                  <a:pt x="1965379" y="1458923"/>
                </a:lnTo>
                <a:cubicBezTo>
                  <a:pt x="1965379" y="1548450"/>
                  <a:pt x="1892803" y="1621026"/>
                  <a:pt x="1803276" y="1621026"/>
                </a:cubicBezTo>
                <a:lnTo>
                  <a:pt x="162103" y="1621026"/>
                </a:lnTo>
                <a:cubicBezTo>
                  <a:pt x="72576" y="1621026"/>
                  <a:pt x="0" y="1548450"/>
                  <a:pt x="0" y="1458923"/>
                </a:cubicBezTo>
                <a:lnTo>
                  <a:pt x="0" y="162103"/>
                </a:lnTo>
                <a:close/>
              </a:path>
            </a:pathLst>
          </a:cu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259" tIns="58259" rIns="58259" bIns="405622" numCol="1" spcCol="1270" anchor="t" anchorCtr="0">
            <a:noAutofit/>
          </a:bodyPr>
          <a:lstStyle/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fr-FR" sz="1100" kern="1200">
                <a:latin typeface="Calibri"/>
              </a:rPr>
              <a:t>Doings and sayings</a:t>
            </a:r>
          </a:p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fr-FR" sz="1100" kern="1200">
                <a:latin typeface="Calibri"/>
              </a:rPr>
              <a:t>Meaningful, socially shared and coordinated activites</a:t>
            </a:r>
          </a:p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fr-FR" sz="1100" kern="1200">
                <a:latin typeface="Calibri"/>
              </a:rPr>
              <a:t>Include </a:t>
            </a:r>
            <a:r>
              <a:rPr lang="fr-FR" sz="1100" kern="1200"/>
              <a:t>values, meanings, intentions, attitudes and… competencies</a:t>
            </a:r>
          </a:p>
        </p:txBody>
      </p:sp>
      <p:sp>
        <p:nvSpPr>
          <p:cNvPr id="7" name="Forme 6">
            <a:extLst>
              <a:ext uri="{FF2B5EF4-FFF2-40B4-BE49-F238E27FC236}">
                <a16:creationId xmlns:a16="http://schemas.microsoft.com/office/drawing/2014/main" id="{F314AE23-C08F-F936-C681-E7C55F978F57}"/>
              </a:ext>
            </a:extLst>
          </p:cNvPr>
          <p:cNvSpPr/>
          <p:nvPr/>
        </p:nvSpPr>
        <p:spPr>
          <a:xfrm>
            <a:off x="1400385" y="3382499"/>
            <a:ext cx="2363993" cy="2363993"/>
          </a:xfrm>
          <a:prstGeom prst="leftCircularArrow">
            <a:avLst>
              <a:gd name="adj1" fmla="val 3980"/>
              <a:gd name="adj2" fmla="val 499545"/>
              <a:gd name="adj3" fmla="val 2275055"/>
              <a:gd name="adj4" fmla="val 9024489"/>
              <a:gd name="adj5" fmla="val 4643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507E3393-51BF-1A03-E3F0-458A8A8773A7}"/>
              </a:ext>
            </a:extLst>
          </p:cNvPr>
          <p:cNvSpPr/>
          <p:nvPr/>
        </p:nvSpPr>
        <p:spPr>
          <a:xfrm>
            <a:off x="769688" y="4403129"/>
            <a:ext cx="1747003" cy="694725"/>
          </a:xfrm>
          <a:custGeom>
            <a:avLst/>
            <a:gdLst>
              <a:gd name="connsiteX0" fmla="*/ 0 w 1747003"/>
              <a:gd name="connsiteY0" fmla="*/ 69473 h 694725"/>
              <a:gd name="connsiteX1" fmla="*/ 69473 w 1747003"/>
              <a:gd name="connsiteY1" fmla="*/ 0 h 694725"/>
              <a:gd name="connsiteX2" fmla="*/ 1677531 w 1747003"/>
              <a:gd name="connsiteY2" fmla="*/ 0 h 694725"/>
              <a:gd name="connsiteX3" fmla="*/ 1747004 w 1747003"/>
              <a:gd name="connsiteY3" fmla="*/ 69473 h 694725"/>
              <a:gd name="connsiteX4" fmla="*/ 1747003 w 1747003"/>
              <a:gd name="connsiteY4" fmla="*/ 625253 h 694725"/>
              <a:gd name="connsiteX5" fmla="*/ 1677530 w 1747003"/>
              <a:gd name="connsiteY5" fmla="*/ 694726 h 694725"/>
              <a:gd name="connsiteX6" fmla="*/ 69473 w 1747003"/>
              <a:gd name="connsiteY6" fmla="*/ 694725 h 694725"/>
              <a:gd name="connsiteX7" fmla="*/ 0 w 1747003"/>
              <a:gd name="connsiteY7" fmla="*/ 625252 h 694725"/>
              <a:gd name="connsiteX8" fmla="*/ 0 w 1747003"/>
              <a:gd name="connsiteY8" fmla="*/ 69473 h 6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7003" h="694725">
                <a:moveTo>
                  <a:pt x="0" y="69473"/>
                </a:moveTo>
                <a:cubicBezTo>
                  <a:pt x="0" y="31104"/>
                  <a:pt x="31104" y="0"/>
                  <a:pt x="69473" y="0"/>
                </a:cubicBezTo>
                <a:lnTo>
                  <a:pt x="1677531" y="0"/>
                </a:lnTo>
                <a:cubicBezTo>
                  <a:pt x="1715900" y="0"/>
                  <a:pt x="1747004" y="31104"/>
                  <a:pt x="1747004" y="69473"/>
                </a:cubicBezTo>
                <a:cubicBezTo>
                  <a:pt x="1747004" y="254733"/>
                  <a:pt x="1747003" y="439993"/>
                  <a:pt x="1747003" y="625253"/>
                </a:cubicBezTo>
                <a:cubicBezTo>
                  <a:pt x="1747003" y="663622"/>
                  <a:pt x="1715899" y="694726"/>
                  <a:pt x="1677530" y="694726"/>
                </a:cubicBezTo>
                <a:lnTo>
                  <a:pt x="69473" y="694725"/>
                </a:lnTo>
                <a:cubicBezTo>
                  <a:pt x="31104" y="694725"/>
                  <a:pt x="0" y="663621"/>
                  <a:pt x="0" y="625252"/>
                </a:cubicBezTo>
                <a:lnTo>
                  <a:pt x="0" y="694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258" tIns="48288" rIns="62258" bIns="4828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200" kern="1200">
                <a:latin typeface="Calibri"/>
              </a:rPr>
              <a:t>Practices</a:t>
            </a:r>
            <a:endParaRPr lang="fr-FR" sz="2200" kern="120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A401A76F-D505-B19A-374F-462451380E2E}"/>
              </a:ext>
            </a:extLst>
          </p:cNvPr>
          <p:cNvSpPr/>
          <p:nvPr/>
        </p:nvSpPr>
        <p:spPr>
          <a:xfrm>
            <a:off x="2964717" y="3129465"/>
            <a:ext cx="1965379" cy="1621026"/>
          </a:xfrm>
          <a:custGeom>
            <a:avLst/>
            <a:gdLst>
              <a:gd name="connsiteX0" fmla="*/ 0 w 1965379"/>
              <a:gd name="connsiteY0" fmla="*/ 162103 h 1621026"/>
              <a:gd name="connsiteX1" fmla="*/ 162103 w 1965379"/>
              <a:gd name="connsiteY1" fmla="*/ 0 h 1621026"/>
              <a:gd name="connsiteX2" fmla="*/ 1803276 w 1965379"/>
              <a:gd name="connsiteY2" fmla="*/ 0 h 1621026"/>
              <a:gd name="connsiteX3" fmla="*/ 1965379 w 1965379"/>
              <a:gd name="connsiteY3" fmla="*/ 162103 h 1621026"/>
              <a:gd name="connsiteX4" fmla="*/ 1965379 w 1965379"/>
              <a:gd name="connsiteY4" fmla="*/ 1458923 h 1621026"/>
              <a:gd name="connsiteX5" fmla="*/ 1803276 w 1965379"/>
              <a:gd name="connsiteY5" fmla="*/ 1621026 h 1621026"/>
              <a:gd name="connsiteX6" fmla="*/ 162103 w 1965379"/>
              <a:gd name="connsiteY6" fmla="*/ 1621026 h 1621026"/>
              <a:gd name="connsiteX7" fmla="*/ 0 w 1965379"/>
              <a:gd name="connsiteY7" fmla="*/ 1458923 h 1621026"/>
              <a:gd name="connsiteX8" fmla="*/ 0 w 1965379"/>
              <a:gd name="connsiteY8" fmla="*/ 162103 h 162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5379" h="1621026">
                <a:moveTo>
                  <a:pt x="0" y="162103"/>
                </a:moveTo>
                <a:cubicBezTo>
                  <a:pt x="0" y="72576"/>
                  <a:pt x="72576" y="0"/>
                  <a:pt x="162103" y="0"/>
                </a:cubicBezTo>
                <a:lnTo>
                  <a:pt x="1803276" y="0"/>
                </a:lnTo>
                <a:cubicBezTo>
                  <a:pt x="1892803" y="0"/>
                  <a:pt x="1965379" y="72576"/>
                  <a:pt x="1965379" y="162103"/>
                </a:cubicBezTo>
                <a:lnTo>
                  <a:pt x="1965379" y="1458923"/>
                </a:lnTo>
                <a:cubicBezTo>
                  <a:pt x="1965379" y="1548450"/>
                  <a:pt x="1892803" y="1621026"/>
                  <a:pt x="1803276" y="1621026"/>
                </a:cubicBezTo>
                <a:lnTo>
                  <a:pt x="162103" y="1621026"/>
                </a:lnTo>
                <a:cubicBezTo>
                  <a:pt x="72576" y="1621026"/>
                  <a:pt x="0" y="1548450"/>
                  <a:pt x="0" y="1458923"/>
                </a:cubicBezTo>
                <a:lnTo>
                  <a:pt x="0" y="162103"/>
                </a:lnTo>
                <a:close/>
              </a:path>
            </a:pathLst>
          </a:custGeom>
        </p:spPr>
        <p:style>
          <a:lnRef idx="2">
            <a:schemeClr val="accent4">
              <a:hueOff val="-1488257"/>
              <a:satOff val="8966"/>
              <a:lumOff val="719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259" tIns="405622" rIns="58259" bIns="58259" numCol="1" spcCol="1270" anchor="t" anchorCtr="0">
            <a:noAutofit/>
          </a:bodyPr>
          <a:lstStyle/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fr-FR" sz="1100" kern="1200">
                <a:latin typeface="Calibri"/>
              </a:rPr>
              <a:t>Any</a:t>
            </a:r>
            <a:r>
              <a:rPr lang="fr-FR" sz="1100" kern="1200"/>
              <a:t> occasion in which media are integral to the nature of participants’ interactions and their interpretive processes</a:t>
            </a:r>
            <a:endParaRPr lang="fr-FR" sz="1100" kern="1200">
              <a:latin typeface="Calibri"/>
            </a:endParaRPr>
          </a:p>
        </p:txBody>
      </p:sp>
      <p:sp>
        <p:nvSpPr>
          <p:cNvPr id="10" name="Flèche : en arc 9">
            <a:extLst>
              <a:ext uri="{FF2B5EF4-FFF2-40B4-BE49-F238E27FC236}">
                <a16:creationId xmlns:a16="http://schemas.microsoft.com/office/drawing/2014/main" id="{5C9A254D-20E8-CFB2-5039-8F0AB08E9ABF}"/>
              </a:ext>
            </a:extLst>
          </p:cNvPr>
          <p:cNvSpPr/>
          <p:nvPr/>
        </p:nvSpPr>
        <p:spPr>
          <a:xfrm>
            <a:off x="4015787" y="2069906"/>
            <a:ext cx="2615125" cy="2615125"/>
          </a:xfrm>
          <a:prstGeom prst="circularArrow">
            <a:avLst>
              <a:gd name="adj1" fmla="val 3598"/>
              <a:gd name="adj2" fmla="val 447440"/>
              <a:gd name="adj3" fmla="val 19377050"/>
              <a:gd name="adj4" fmla="val 12575511"/>
              <a:gd name="adj5" fmla="val 4197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2232385"/>
              <a:satOff val="13449"/>
              <a:lumOff val="1078"/>
              <a:alphaOff val="0"/>
            </a:schemeClr>
          </a:fillRef>
          <a:effectRef idx="0">
            <a:schemeClr val="accent4">
              <a:hueOff val="-2232385"/>
              <a:satOff val="13449"/>
              <a:lumOff val="1078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4451D6F4-EB12-58E9-7C77-6350C4409747}"/>
              </a:ext>
            </a:extLst>
          </p:cNvPr>
          <p:cNvSpPr/>
          <p:nvPr/>
        </p:nvSpPr>
        <p:spPr>
          <a:xfrm>
            <a:off x="3401468" y="2782102"/>
            <a:ext cx="1747003" cy="694725"/>
          </a:xfrm>
          <a:custGeom>
            <a:avLst/>
            <a:gdLst>
              <a:gd name="connsiteX0" fmla="*/ 0 w 1747003"/>
              <a:gd name="connsiteY0" fmla="*/ 69473 h 694725"/>
              <a:gd name="connsiteX1" fmla="*/ 69473 w 1747003"/>
              <a:gd name="connsiteY1" fmla="*/ 0 h 694725"/>
              <a:gd name="connsiteX2" fmla="*/ 1677531 w 1747003"/>
              <a:gd name="connsiteY2" fmla="*/ 0 h 694725"/>
              <a:gd name="connsiteX3" fmla="*/ 1747004 w 1747003"/>
              <a:gd name="connsiteY3" fmla="*/ 69473 h 694725"/>
              <a:gd name="connsiteX4" fmla="*/ 1747003 w 1747003"/>
              <a:gd name="connsiteY4" fmla="*/ 625253 h 694725"/>
              <a:gd name="connsiteX5" fmla="*/ 1677530 w 1747003"/>
              <a:gd name="connsiteY5" fmla="*/ 694726 h 694725"/>
              <a:gd name="connsiteX6" fmla="*/ 69473 w 1747003"/>
              <a:gd name="connsiteY6" fmla="*/ 694725 h 694725"/>
              <a:gd name="connsiteX7" fmla="*/ 0 w 1747003"/>
              <a:gd name="connsiteY7" fmla="*/ 625252 h 694725"/>
              <a:gd name="connsiteX8" fmla="*/ 0 w 1747003"/>
              <a:gd name="connsiteY8" fmla="*/ 69473 h 6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7003" h="694725">
                <a:moveTo>
                  <a:pt x="0" y="69473"/>
                </a:moveTo>
                <a:cubicBezTo>
                  <a:pt x="0" y="31104"/>
                  <a:pt x="31104" y="0"/>
                  <a:pt x="69473" y="0"/>
                </a:cubicBezTo>
                <a:lnTo>
                  <a:pt x="1677531" y="0"/>
                </a:lnTo>
                <a:cubicBezTo>
                  <a:pt x="1715900" y="0"/>
                  <a:pt x="1747004" y="31104"/>
                  <a:pt x="1747004" y="69473"/>
                </a:cubicBezTo>
                <a:cubicBezTo>
                  <a:pt x="1747004" y="254733"/>
                  <a:pt x="1747003" y="439993"/>
                  <a:pt x="1747003" y="625253"/>
                </a:cubicBezTo>
                <a:cubicBezTo>
                  <a:pt x="1747003" y="663622"/>
                  <a:pt x="1715899" y="694726"/>
                  <a:pt x="1677530" y="694726"/>
                </a:cubicBezTo>
                <a:lnTo>
                  <a:pt x="69473" y="694725"/>
                </a:lnTo>
                <a:cubicBezTo>
                  <a:pt x="31104" y="694725"/>
                  <a:pt x="0" y="663621"/>
                  <a:pt x="0" y="625252"/>
                </a:cubicBezTo>
                <a:lnTo>
                  <a:pt x="0" y="694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1488257"/>
              <a:satOff val="8966"/>
              <a:lumOff val="719"/>
              <a:alphaOff val="0"/>
            </a:schemeClr>
          </a:fillRef>
          <a:effectRef idx="0">
            <a:schemeClr val="accent4">
              <a:hueOff val="-1488257"/>
              <a:satOff val="8966"/>
              <a:lumOff val="71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258" tIns="48288" rIns="62258" bIns="4828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200" kern="1200">
                <a:latin typeface="Calibri"/>
              </a:rPr>
              <a:t>Events</a:t>
            </a:r>
            <a:endParaRPr lang="fr-FR" sz="2200" kern="1200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732C1E28-6BEB-78B4-A53C-7DA0E3F9A9D0}"/>
              </a:ext>
            </a:extLst>
          </p:cNvPr>
          <p:cNvSpPr/>
          <p:nvPr/>
        </p:nvSpPr>
        <p:spPr>
          <a:xfrm>
            <a:off x="5596497" y="3129465"/>
            <a:ext cx="1965379" cy="1621026"/>
          </a:xfrm>
          <a:custGeom>
            <a:avLst/>
            <a:gdLst>
              <a:gd name="connsiteX0" fmla="*/ 0 w 1965379"/>
              <a:gd name="connsiteY0" fmla="*/ 162103 h 1621026"/>
              <a:gd name="connsiteX1" fmla="*/ 162103 w 1965379"/>
              <a:gd name="connsiteY1" fmla="*/ 0 h 1621026"/>
              <a:gd name="connsiteX2" fmla="*/ 1803276 w 1965379"/>
              <a:gd name="connsiteY2" fmla="*/ 0 h 1621026"/>
              <a:gd name="connsiteX3" fmla="*/ 1965379 w 1965379"/>
              <a:gd name="connsiteY3" fmla="*/ 162103 h 1621026"/>
              <a:gd name="connsiteX4" fmla="*/ 1965379 w 1965379"/>
              <a:gd name="connsiteY4" fmla="*/ 1458923 h 1621026"/>
              <a:gd name="connsiteX5" fmla="*/ 1803276 w 1965379"/>
              <a:gd name="connsiteY5" fmla="*/ 1621026 h 1621026"/>
              <a:gd name="connsiteX6" fmla="*/ 162103 w 1965379"/>
              <a:gd name="connsiteY6" fmla="*/ 1621026 h 1621026"/>
              <a:gd name="connsiteX7" fmla="*/ 0 w 1965379"/>
              <a:gd name="connsiteY7" fmla="*/ 1458923 h 1621026"/>
              <a:gd name="connsiteX8" fmla="*/ 0 w 1965379"/>
              <a:gd name="connsiteY8" fmla="*/ 162103 h 162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5379" h="1621026">
                <a:moveTo>
                  <a:pt x="0" y="162103"/>
                </a:moveTo>
                <a:cubicBezTo>
                  <a:pt x="0" y="72576"/>
                  <a:pt x="72576" y="0"/>
                  <a:pt x="162103" y="0"/>
                </a:cubicBezTo>
                <a:lnTo>
                  <a:pt x="1803276" y="0"/>
                </a:lnTo>
                <a:cubicBezTo>
                  <a:pt x="1892803" y="0"/>
                  <a:pt x="1965379" y="72576"/>
                  <a:pt x="1965379" y="162103"/>
                </a:cubicBezTo>
                <a:lnTo>
                  <a:pt x="1965379" y="1458923"/>
                </a:lnTo>
                <a:cubicBezTo>
                  <a:pt x="1965379" y="1548450"/>
                  <a:pt x="1892803" y="1621026"/>
                  <a:pt x="1803276" y="1621026"/>
                </a:cubicBezTo>
                <a:lnTo>
                  <a:pt x="162103" y="1621026"/>
                </a:lnTo>
                <a:cubicBezTo>
                  <a:pt x="72576" y="1621026"/>
                  <a:pt x="0" y="1548450"/>
                  <a:pt x="0" y="1458923"/>
                </a:cubicBezTo>
                <a:lnTo>
                  <a:pt x="0" y="162103"/>
                </a:lnTo>
                <a:close/>
              </a:path>
            </a:pathLst>
          </a:custGeom>
        </p:spPr>
        <p:style>
          <a:lnRef idx="2">
            <a:schemeClr val="accent4">
              <a:hueOff val="-2976513"/>
              <a:satOff val="17933"/>
              <a:lumOff val="1437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259" tIns="58259" rIns="58259" bIns="405622" numCol="1" spcCol="1270" anchor="t" anchorCtr="0">
            <a:noAutofit/>
          </a:bodyPr>
          <a:lstStyle/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fr-FR" sz="1100" kern="1200"/>
              <a:t>media </a:t>
            </a:r>
            <a:r>
              <a:rPr lang="fr-FR" sz="1100" kern="1200" err="1"/>
              <a:t>literacy</a:t>
            </a:r>
            <a:r>
              <a:rPr lang="fr-FR" sz="1100" kern="1200"/>
              <a:t> </a:t>
            </a:r>
            <a:r>
              <a:rPr lang="fr-FR" sz="1100" kern="1200" err="1"/>
              <a:t>events</a:t>
            </a:r>
            <a:r>
              <a:rPr lang="fr-FR" sz="1100" kern="1200"/>
              <a:t> </a:t>
            </a:r>
            <a:r>
              <a:rPr lang="fr-FR" sz="1100" i="1" kern="1200"/>
              <a:t>as </a:t>
            </a:r>
            <a:r>
              <a:rPr lang="fr-FR" sz="1100" i="1" kern="1200" err="1"/>
              <a:t>they</a:t>
            </a:r>
            <a:r>
              <a:rPr lang="fr-FR" sz="1100" i="1" kern="1200"/>
              <a:t> are </a:t>
            </a:r>
            <a:r>
              <a:rPr lang="fr-FR" sz="1100" i="1" kern="1200" err="1"/>
              <a:t>framed</a:t>
            </a:r>
            <a:r>
              <a:rPr lang="fr-FR" sz="1100" i="1" kern="1200"/>
              <a:t> by the </a:t>
            </a:r>
            <a:r>
              <a:rPr lang="fr-FR" sz="1100" i="1" kern="1200" err="1"/>
              <a:t>individual</a:t>
            </a:r>
            <a:endParaRPr lang="fr-FR" sz="1100" kern="1200">
              <a:latin typeface="Calibri"/>
            </a:endParaRPr>
          </a:p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fr-FR" sz="1100" i="0" kern="1200" err="1">
                <a:latin typeface="Calibri"/>
              </a:rPr>
              <a:t>Manifest</a:t>
            </a:r>
            <a:r>
              <a:rPr lang="fr-FR" sz="1100" i="0" kern="1200">
                <a:latin typeface="Calibri"/>
              </a:rPr>
              <a:t> in participants’ </a:t>
            </a:r>
            <a:r>
              <a:rPr lang="fr-FR" sz="1100" i="0" kern="1200" err="1">
                <a:latin typeface="Calibri"/>
              </a:rPr>
              <a:t>discourse</a:t>
            </a:r>
            <a:r>
              <a:rPr lang="fr-FR" sz="1100" i="0" kern="1200">
                <a:latin typeface="Calibri"/>
              </a:rPr>
              <a:t> (interviews)</a:t>
            </a:r>
          </a:p>
        </p:txBody>
      </p:sp>
      <p:sp>
        <p:nvSpPr>
          <p:cNvPr id="13" name="Forme 12">
            <a:extLst>
              <a:ext uri="{FF2B5EF4-FFF2-40B4-BE49-F238E27FC236}">
                <a16:creationId xmlns:a16="http://schemas.microsoft.com/office/drawing/2014/main" id="{067E7E33-EA51-FECF-A99C-C735751BD07C}"/>
              </a:ext>
            </a:extLst>
          </p:cNvPr>
          <p:cNvSpPr/>
          <p:nvPr/>
        </p:nvSpPr>
        <p:spPr>
          <a:xfrm>
            <a:off x="6663945" y="3382499"/>
            <a:ext cx="2363993" cy="2363993"/>
          </a:xfrm>
          <a:prstGeom prst="leftCircularArrow">
            <a:avLst>
              <a:gd name="adj1" fmla="val 3980"/>
              <a:gd name="adj2" fmla="val 499545"/>
              <a:gd name="adj3" fmla="val 2275055"/>
              <a:gd name="adj4" fmla="val 9024489"/>
              <a:gd name="adj5" fmla="val 4643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4464770"/>
              <a:satOff val="26899"/>
              <a:lumOff val="2156"/>
              <a:alphaOff val="0"/>
            </a:schemeClr>
          </a:fillRef>
          <a:effectRef idx="0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2E3A8FDA-F750-596F-E73A-1494260A5409}"/>
              </a:ext>
            </a:extLst>
          </p:cNvPr>
          <p:cNvSpPr/>
          <p:nvPr/>
        </p:nvSpPr>
        <p:spPr>
          <a:xfrm>
            <a:off x="6033248" y="4403129"/>
            <a:ext cx="1747003" cy="694725"/>
          </a:xfrm>
          <a:custGeom>
            <a:avLst/>
            <a:gdLst>
              <a:gd name="connsiteX0" fmla="*/ 0 w 1747003"/>
              <a:gd name="connsiteY0" fmla="*/ 69473 h 694725"/>
              <a:gd name="connsiteX1" fmla="*/ 69473 w 1747003"/>
              <a:gd name="connsiteY1" fmla="*/ 0 h 694725"/>
              <a:gd name="connsiteX2" fmla="*/ 1677531 w 1747003"/>
              <a:gd name="connsiteY2" fmla="*/ 0 h 694725"/>
              <a:gd name="connsiteX3" fmla="*/ 1747004 w 1747003"/>
              <a:gd name="connsiteY3" fmla="*/ 69473 h 694725"/>
              <a:gd name="connsiteX4" fmla="*/ 1747003 w 1747003"/>
              <a:gd name="connsiteY4" fmla="*/ 625253 h 694725"/>
              <a:gd name="connsiteX5" fmla="*/ 1677530 w 1747003"/>
              <a:gd name="connsiteY5" fmla="*/ 694726 h 694725"/>
              <a:gd name="connsiteX6" fmla="*/ 69473 w 1747003"/>
              <a:gd name="connsiteY6" fmla="*/ 694725 h 694725"/>
              <a:gd name="connsiteX7" fmla="*/ 0 w 1747003"/>
              <a:gd name="connsiteY7" fmla="*/ 625252 h 694725"/>
              <a:gd name="connsiteX8" fmla="*/ 0 w 1747003"/>
              <a:gd name="connsiteY8" fmla="*/ 69473 h 6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7003" h="694725">
                <a:moveTo>
                  <a:pt x="0" y="69473"/>
                </a:moveTo>
                <a:cubicBezTo>
                  <a:pt x="0" y="31104"/>
                  <a:pt x="31104" y="0"/>
                  <a:pt x="69473" y="0"/>
                </a:cubicBezTo>
                <a:lnTo>
                  <a:pt x="1677531" y="0"/>
                </a:lnTo>
                <a:cubicBezTo>
                  <a:pt x="1715900" y="0"/>
                  <a:pt x="1747004" y="31104"/>
                  <a:pt x="1747004" y="69473"/>
                </a:cubicBezTo>
                <a:cubicBezTo>
                  <a:pt x="1747004" y="254733"/>
                  <a:pt x="1747003" y="439993"/>
                  <a:pt x="1747003" y="625253"/>
                </a:cubicBezTo>
                <a:cubicBezTo>
                  <a:pt x="1747003" y="663622"/>
                  <a:pt x="1715899" y="694726"/>
                  <a:pt x="1677530" y="694726"/>
                </a:cubicBezTo>
                <a:lnTo>
                  <a:pt x="69473" y="694725"/>
                </a:lnTo>
                <a:cubicBezTo>
                  <a:pt x="31104" y="694725"/>
                  <a:pt x="0" y="663621"/>
                  <a:pt x="0" y="625252"/>
                </a:cubicBezTo>
                <a:lnTo>
                  <a:pt x="0" y="694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2976513"/>
              <a:satOff val="17933"/>
              <a:lumOff val="1437"/>
              <a:alphaOff val="0"/>
            </a:schemeClr>
          </a:fillRef>
          <a:effectRef idx="0">
            <a:schemeClr val="accent4">
              <a:hueOff val="-2976513"/>
              <a:satOff val="17933"/>
              <a:lumOff val="14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258" tIns="48288" rIns="62258" bIns="4828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200" kern="1200">
                <a:latin typeface="Calibri"/>
              </a:rPr>
              <a:t>Situations</a:t>
            </a:r>
            <a:endParaRPr lang="fr-FR" sz="2200" kern="1200"/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1E68E58-71FF-7FB1-84B4-0E2BA8084B72}"/>
              </a:ext>
            </a:extLst>
          </p:cNvPr>
          <p:cNvSpPr/>
          <p:nvPr/>
        </p:nvSpPr>
        <p:spPr>
          <a:xfrm>
            <a:off x="8228276" y="3129465"/>
            <a:ext cx="1965379" cy="1621026"/>
          </a:xfrm>
          <a:custGeom>
            <a:avLst/>
            <a:gdLst>
              <a:gd name="connsiteX0" fmla="*/ 0 w 1965379"/>
              <a:gd name="connsiteY0" fmla="*/ 162103 h 1621026"/>
              <a:gd name="connsiteX1" fmla="*/ 162103 w 1965379"/>
              <a:gd name="connsiteY1" fmla="*/ 0 h 1621026"/>
              <a:gd name="connsiteX2" fmla="*/ 1803276 w 1965379"/>
              <a:gd name="connsiteY2" fmla="*/ 0 h 1621026"/>
              <a:gd name="connsiteX3" fmla="*/ 1965379 w 1965379"/>
              <a:gd name="connsiteY3" fmla="*/ 162103 h 1621026"/>
              <a:gd name="connsiteX4" fmla="*/ 1965379 w 1965379"/>
              <a:gd name="connsiteY4" fmla="*/ 1458923 h 1621026"/>
              <a:gd name="connsiteX5" fmla="*/ 1803276 w 1965379"/>
              <a:gd name="connsiteY5" fmla="*/ 1621026 h 1621026"/>
              <a:gd name="connsiteX6" fmla="*/ 162103 w 1965379"/>
              <a:gd name="connsiteY6" fmla="*/ 1621026 h 1621026"/>
              <a:gd name="connsiteX7" fmla="*/ 0 w 1965379"/>
              <a:gd name="connsiteY7" fmla="*/ 1458923 h 1621026"/>
              <a:gd name="connsiteX8" fmla="*/ 0 w 1965379"/>
              <a:gd name="connsiteY8" fmla="*/ 162103 h 162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5379" h="1621026">
                <a:moveTo>
                  <a:pt x="0" y="162103"/>
                </a:moveTo>
                <a:cubicBezTo>
                  <a:pt x="0" y="72576"/>
                  <a:pt x="72576" y="0"/>
                  <a:pt x="162103" y="0"/>
                </a:cubicBezTo>
                <a:lnTo>
                  <a:pt x="1803276" y="0"/>
                </a:lnTo>
                <a:cubicBezTo>
                  <a:pt x="1892803" y="0"/>
                  <a:pt x="1965379" y="72576"/>
                  <a:pt x="1965379" y="162103"/>
                </a:cubicBezTo>
                <a:lnTo>
                  <a:pt x="1965379" y="1458923"/>
                </a:lnTo>
                <a:cubicBezTo>
                  <a:pt x="1965379" y="1548450"/>
                  <a:pt x="1892803" y="1621026"/>
                  <a:pt x="1803276" y="1621026"/>
                </a:cubicBezTo>
                <a:lnTo>
                  <a:pt x="162103" y="1621026"/>
                </a:lnTo>
                <a:cubicBezTo>
                  <a:pt x="72576" y="1621026"/>
                  <a:pt x="0" y="1548450"/>
                  <a:pt x="0" y="1458923"/>
                </a:cubicBezTo>
                <a:lnTo>
                  <a:pt x="0" y="162103"/>
                </a:lnTo>
                <a:close/>
              </a:path>
            </a:pathLst>
          </a:custGeom>
        </p:spPr>
        <p:style>
          <a:lnRef idx="2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259" tIns="405622" rIns="58259" bIns="58259" numCol="1" spcCol="1270" anchor="t" anchorCtr="0">
            <a:noAutofit/>
          </a:bodyPr>
          <a:lstStyle/>
          <a:p>
            <a:pPr marL="57150" lvl="1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fr-FR" sz="1100" kern="1200"/>
              <a:t>ability to “frame” a situation: </a:t>
            </a:r>
            <a:endParaRPr lang="fr-FR" sz="1100" kern="1200">
              <a:latin typeface="Calibri"/>
            </a:endParaRPr>
          </a:p>
          <a:p>
            <a:pPr marL="114300" lvl="2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fr-FR" sz="1100" kern="1200"/>
              <a:t>to identify its relevant dimensions</a:t>
            </a:r>
            <a:r>
              <a:rPr lang="fr-FR" sz="1100" kern="1200">
                <a:latin typeface="Calibri"/>
              </a:rPr>
              <a:t> </a:t>
            </a:r>
          </a:p>
          <a:p>
            <a:pPr marL="114300" lvl="2" indent="-57150" algn="l" defTabSz="4889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fr-FR" sz="1100" kern="1200"/>
              <a:t>to determine the appropriate combination of</a:t>
            </a:r>
            <a:r>
              <a:rPr lang="fr-FR" sz="1100" kern="1200">
                <a:latin typeface="Calibri"/>
              </a:rPr>
              <a:t> </a:t>
            </a:r>
            <a:r>
              <a:rPr lang="fr-FR" sz="1100" kern="1200"/>
              <a:t> resources that are necessary to take action in the situation</a:t>
            </a:r>
            <a:endParaRPr lang="fr-FR" sz="1100" kern="1200">
              <a:latin typeface="Calibri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27F99327-4D85-1206-BDF1-3DA624A52FEC}"/>
              </a:ext>
            </a:extLst>
          </p:cNvPr>
          <p:cNvSpPr/>
          <p:nvPr/>
        </p:nvSpPr>
        <p:spPr>
          <a:xfrm>
            <a:off x="8665027" y="2782102"/>
            <a:ext cx="1747003" cy="694725"/>
          </a:xfrm>
          <a:custGeom>
            <a:avLst/>
            <a:gdLst>
              <a:gd name="connsiteX0" fmla="*/ 0 w 1747003"/>
              <a:gd name="connsiteY0" fmla="*/ 69473 h 694725"/>
              <a:gd name="connsiteX1" fmla="*/ 69473 w 1747003"/>
              <a:gd name="connsiteY1" fmla="*/ 0 h 694725"/>
              <a:gd name="connsiteX2" fmla="*/ 1677531 w 1747003"/>
              <a:gd name="connsiteY2" fmla="*/ 0 h 694725"/>
              <a:gd name="connsiteX3" fmla="*/ 1747004 w 1747003"/>
              <a:gd name="connsiteY3" fmla="*/ 69473 h 694725"/>
              <a:gd name="connsiteX4" fmla="*/ 1747003 w 1747003"/>
              <a:gd name="connsiteY4" fmla="*/ 625253 h 694725"/>
              <a:gd name="connsiteX5" fmla="*/ 1677530 w 1747003"/>
              <a:gd name="connsiteY5" fmla="*/ 694726 h 694725"/>
              <a:gd name="connsiteX6" fmla="*/ 69473 w 1747003"/>
              <a:gd name="connsiteY6" fmla="*/ 694725 h 694725"/>
              <a:gd name="connsiteX7" fmla="*/ 0 w 1747003"/>
              <a:gd name="connsiteY7" fmla="*/ 625252 h 694725"/>
              <a:gd name="connsiteX8" fmla="*/ 0 w 1747003"/>
              <a:gd name="connsiteY8" fmla="*/ 69473 h 6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7003" h="694725">
                <a:moveTo>
                  <a:pt x="0" y="69473"/>
                </a:moveTo>
                <a:cubicBezTo>
                  <a:pt x="0" y="31104"/>
                  <a:pt x="31104" y="0"/>
                  <a:pt x="69473" y="0"/>
                </a:cubicBezTo>
                <a:lnTo>
                  <a:pt x="1677531" y="0"/>
                </a:lnTo>
                <a:cubicBezTo>
                  <a:pt x="1715900" y="0"/>
                  <a:pt x="1747004" y="31104"/>
                  <a:pt x="1747004" y="69473"/>
                </a:cubicBezTo>
                <a:cubicBezTo>
                  <a:pt x="1747004" y="254733"/>
                  <a:pt x="1747003" y="439993"/>
                  <a:pt x="1747003" y="625253"/>
                </a:cubicBezTo>
                <a:cubicBezTo>
                  <a:pt x="1747003" y="663622"/>
                  <a:pt x="1715899" y="694726"/>
                  <a:pt x="1677530" y="694726"/>
                </a:cubicBezTo>
                <a:lnTo>
                  <a:pt x="69473" y="694725"/>
                </a:lnTo>
                <a:cubicBezTo>
                  <a:pt x="31104" y="694725"/>
                  <a:pt x="0" y="663621"/>
                  <a:pt x="0" y="625252"/>
                </a:cubicBezTo>
                <a:lnTo>
                  <a:pt x="0" y="694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4464770"/>
              <a:satOff val="26899"/>
              <a:lumOff val="2156"/>
              <a:alphaOff val="0"/>
            </a:schemeClr>
          </a:fillRef>
          <a:effectRef idx="0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258" tIns="48288" rIns="62258" bIns="4828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200" kern="1200">
                <a:latin typeface="Calibri"/>
              </a:rPr>
              <a:t>Competencies</a:t>
            </a:r>
            <a:endParaRPr lang="fr-FR" sz="2200" kern="1200"/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68059D08-5759-3A45-2014-153E1FEFA721}"/>
              </a:ext>
            </a:extLst>
          </p:cNvPr>
          <p:cNvSpPr txBox="1"/>
          <p:nvPr/>
        </p:nvSpPr>
        <p:spPr>
          <a:xfrm>
            <a:off x="1130710" y="5702710"/>
            <a:ext cx="29954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800" b="1" i="1">
                <a:cs typeface="Calibri"/>
              </a:rPr>
              <a:t>Observable </a:t>
            </a:r>
            <a:r>
              <a:rPr lang="fr-FR" sz="1800" b="1" i="1" err="1">
                <a:cs typeface="Calibri"/>
              </a:rPr>
              <a:t>through</a:t>
            </a:r>
            <a:r>
              <a:rPr lang="fr-FR" sz="1800" b="1" i="1">
                <a:cs typeface="Calibri"/>
              </a:rPr>
              <a:t>...</a:t>
            </a:r>
            <a:endParaRPr lang="fr-FR" sz="1800" b="1" i="1" err="1"/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C7A39CD6-5044-236E-95E6-B0AA4E614598}"/>
              </a:ext>
            </a:extLst>
          </p:cNvPr>
          <p:cNvSpPr txBox="1"/>
          <p:nvPr/>
        </p:nvSpPr>
        <p:spPr>
          <a:xfrm>
            <a:off x="3834580" y="1818967"/>
            <a:ext cx="29954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800" b="1" i="1" err="1">
                <a:cs typeface="Calibri"/>
              </a:rPr>
              <a:t>framed</a:t>
            </a:r>
            <a:r>
              <a:rPr lang="fr-FR" sz="1800" b="1" i="1">
                <a:cs typeface="Calibri"/>
              </a:rPr>
              <a:t> by participants as...</a:t>
            </a:r>
            <a:endParaRPr lang="fr-FR" sz="1800" b="1" i="1" err="1"/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8BEB4FFB-6E69-4D45-74E5-5E06D247F5AA}"/>
              </a:ext>
            </a:extLst>
          </p:cNvPr>
          <p:cNvSpPr txBox="1"/>
          <p:nvPr/>
        </p:nvSpPr>
        <p:spPr>
          <a:xfrm>
            <a:off x="6329516" y="5702709"/>
            <a:ext cx="29954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800" b="1" i="1" err="1">
                <a:cs typeface="Calibri"/>
              </a:rPr>
              <a:t>define</a:t>
            </a:r>
            <a:r>
              <a:rPr lang="fr-FR" sz="1800" b="1" i="1">
                <a:cs typeface="Calibri"/>
              </a:rPr>
              <a:t> (</a:t>
            </a:r>
            <a:r>
              <a:rPr lang="fr-FR" sz="1800" b="1" i="1" err="1">
                <a:cs typeface="Calibri"/>
              </a:rPr>
              <a:t>levels</a:t>
            </a:r>
            <a:r>
              <a:rPr lang="fr-FR" sz="1800" b="1" i="1">
                <a:cs typeface="Calibri"/>
              </a:rPr>
              <a:t> of)...</a:t>
            </a:r>
          </a:p>
        </p:txBody>
      </p:sp>
    </p:spTree>
    <p:extLst>
      <p:ext uri="{BB962C8B-B14F-4D97-AF65-F5344CB8AC3E}">
        <p14:creationId xmlns:p14="http://schemas.microsoft.com/office/powerpoint/2010/main" val="193563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01" grpId="0"/>
      <p:bldP spid="102" grpId="0"/>
      <p:bldP spid="103" grpId="0"/>
    </p:bldLst>
  </p:timing>
  <p:extLst>
    <p:ext uri="{6950BFC3-D8DA-4A85-94F7-54DA5524770B}">
      <p188:commentRel xmlns:p188="http://schemas.microsoft.com/office/powerpoint/2018/8/main" xmlns="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II. The </a:t>
            </a:r>
            <a:r>
              <a:rPr lang="fr-FR" err="1">
                <a:latin typeface="Avenir Next Ultra Light"/>
              </a:rPr>
              <a:t>competence</a:t>
            </a:r>
            <a:r>
              <a:rPr lang="fr-FR">
                <a:latin typeface="Avenir Next Ultra Light"/>
              </a:rPr>
              <a:t> challenge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3E359-487F-194D-BFF4-821257DB0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9906727" cy="51609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265" indent="-342265"/>
            <a:r>
              <a:rPr lang="fr-FR" b="1" dirty="0" err="1">
                <a:latin typeface="Avenir Next"/>
              </a:rPr>
              <a:t>Phenomenography</a:t>
            </a:r>
            <a:r>
              <a:rPr lang="fr-FR" b="1" dirty="0">
                <a:latin typeface="Avenir Next"/>
              </a:rPr>
              <a:t> </a:t>
            </a:r>
            <a:r>
              <a:rPr lang="fr-FR" dirty="0">
                <a:latin typeface="Avenir Next"/>
              </a:rPr>
              <a:t>(Marton 1981, 1986) as an inspiration</a:t>
            </a:r>
            <a:endParaRPr lang="fr-FR" dirty="0"/>
          </a:p>
          <a:p>
            <a:pPr marL="742315" lvl="1" indent="-285115"/>
            <a:r>
              <a:rPr lang="fr-FR" dirty="0" err="1">
                <a:latin typeface="Avenir Next"/>
              </a:rPr>
              <a:t>Describing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experiences</a:t>
            </a:r>
            <a:r>
              <a:rPr lang="fr-FR" dirty="0">
                <a:latin typeface="Avenir Next"/>
              </a:rPr>
              <a:t> = second-</a:t>
            </a:r>
            <a:r>
              <a:rPr lang="fr-FR" dirty="0" err="1">
                <a:latin typeface="Avenir Next"/>
              </a:rPr>
              <a:t>order</a:t>
            </a:r>
            <a:r>
              <a:rPr lang="fr-FR" dirty="0">
                <a:latin typeface="Avenir Next"/>
              </a:rPr>
              <a:t> perspective</a:t>
            </a:r>
            <a:endParaRPr lang="fr-FR" dirty="0" err="1"/>
          </a:p>
          <a:p>
            <a:pPr marL="742315" lvl="1" indent="-285115"/>
            <a:r>
              <a:rPr lang="fr-FR" dirty="0">
                <a:latin typeface="Avenir Next"/>
              </a:rPr>
              <a:t>Focus on variation </a:t>
            </a:r>
            <a:r>
              <a:rPr lang="fr-FR" dirty="0" err="1">
                <a:latin typeface="Avenir Next"/>
              </a:rPr>
              <a:t>between</a:t>
            </a:r>
            <a:r>
              <a:rPr lang="fr-FR" dirty="0">
                <a:latin typeface="Avenir Next"/>
              </a:rPr>
              <a:t> "</a:t>
            </a:r>
            <a:r>
              <a:rPr lang="fr-FR" b="1" dirty="0">
                <a:latin typeface="Avenir Next"/>
              </a:rPr>
              <a:t>conceptions</a:t>
            </a:r>
            <a:r>
              <a:rPr lang="fr-FR" dirty="0">
                <a:latin typeface="Avenir Next"/>
              </a:rPr>
              <a:t>" of the </a:t>
            </a:r>
            <a:r>
              <a:rPr lang="fr-FR" dirty="0" err="1">
                <a:latin typeface="Avenir Next"/>
              </a:rPr>
              <a:t>same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phenomenon</a:t>
            </a:r>
            <a:endParaRPr lang="fr-FR" dirty="0">
              <a:latin typeface="Avenir Next"/>
            </a:endParaRPr>
          </a:p>
          <a:p>
            <a:pPr marL="742315" lvl="1" indent="-285115"/>
            <a:endParaRPr lang="fr-FR" dirty="0">
              <a:latin typeface="Avenir Next"/>
            </a:endParaRPr>
          </a:p>
          <a:p>
            <a:pPr marL="342265" indent="-342265"/>
            <a:r>
              <a:rPr lang="fr-FR" b="1" dirty="0">
                <a:latin typeface="Avenir Next"/>
              </a:rPr>
              <a:t>Goal</a:t>
            </a:r>
            <a:r>
              <a:rPr lang="fr-FR" dirty="0">
                <a:latin typeface="Avenir Next"/>
              </a:rPr>
              <a:t>: </a:t>
            </a:r>
            <a:r>
              <a:rPr lang="fr-FR" dirty="0" err="1">
                <a:latin typeface="Avenir Next"/>
              </a:rPr>
              <a:t>describing</a:t>
            </a:r>
            <a:r>
              <a:rPr lang="fr-FR" dirty="0">
                <a:latin typeface="Avenir Next"/>
              </a:rPr>
              <a:t> the </a:t>
            </a:r>
            <a:r>
              <a:rPr lang="fr-FR" dirty="0" err="1">
                <a:latin typeface="Avenir Next"/>
              </a:rPr>
              <a:t>qualitatively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different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ways</a:t>
            </a:r>
            <a:r>
              <a:rPr lang="fr-FR" dirty="0">
                <a:latin typeface="Avenir Next"/>
              </a:rPr>
              <a:t> in </a:t>
            </a:r>
            <a:r>
              <a:rPr lang="fr-FR" dirty="0" err="1">
                <a:latin typeface="Avenir Next"/>
              </a:rPr>
              <a:t>which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similar</a:t>
            </a:r>
            <a:r>
              <a:rPr lang="fr-FR" dirty="0">
                <a:latin typeface="Avenir Next"/>
              </a:rPr>
              <a:t> media </a:t>
            </a:r>
            <a:r>
              <a:rPr lang="fr-FR" dirty="0" err="1">
                <a:latin typeface="Avenir Next"/>
              </a:rPr>
              <a:t>literacy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events</a:t>
            </a:r>
            <a:r>
              <a:rPr lang="fr-FR" dirty="0">
                <a:latin typeface="Avenir Next"/>
              </a:rPr>
              <a:t> can </a:t>
            </a:r>
            <a:r>
              <a:rPr lang="fr-FR" dirty="0" err="1">
                <a:latin typeface="Avenir Next"/>
              </a:rPr>
              <a:t>be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framed</a:t>
            </a:r>
            <a:r>
              <a:rPr lang="fr-FR" dirty="0">
                <a:latin typeface="Avenir Next"/>
              </a:rPr>
              <a:t> as situations in </a:t>
            </a:r>
            <a:r>
              <a:rPr lang="fr-FR" dirty="0" err="1">
                <a:latin typeface="Avenir Next"/>
              </a:rPr>
              <a:t>which</a:t>
            </a:r>
            <a:r>
              <a:rPr lang="fr-FR" dirty="0">
                <a:latin typeface="Avenir Next"/>
              </a:rPr>
              <a:t> to </a:t>
            </a:r>
            <a:r>
              <a:rPr lang="fr-FR" dirty="0" err="1">
                <a:latin typeface="Avenir Next"/>
              </a:rPr>
              <a:t>act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competently</a:t>
            </a:r>
            <a:endParaRPr lang="fr-FR" dirty="0">
              <a:latin typeface="Avenir Next"/>
            </a:endParaRPr>
          </a:p>
          <a:p>
            <a:pPr marL="857250" lvl="2" indent="0" algn="just">
              <a:buNone/>
            </a:pPr>
            <a:endParaRPr lang="fr-FR" dirty="0">
              <a:latin typeface="Avenir Next"/>
            </a:endParaRPr>
          </a:p>
          <a:p>
            <a:pPr marL="857250" lvl="2" indent="0" algn="just">
              <a:buNone/>
            </a:pPr>
            <a:r>
              <a:rPr lang="fr-FR" dirty="0">
                <a:latin typeface="Avenir Next"/>
              </a:rPr>
              <a:t>“[A] </a:t>
            </a:r>
            <a:r>
              <a:rPr lang="fr-FR" dirty="0" err="1">
                <a:latin typeface="Avenir Next"/>
              </a:rPr>
              <a:t>capability</a:t>
            </a:r>
            <a:r>
              <a:rPr lang="fr-FR" dirty="0">
                <a:latin typeface="Avenir Next"/>
              </a:rPr>
              <a:t> for acting in a certain </a:t>
            </a:r>
            <a:r>
              <a:rPr lang="fr-FR" dirty="0" err="1">
                <a:latin typeface="Avenir Next"/>
              </a:rPr>
              <a:t>way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reflects</a:t>
            </a:r>
            <a:r>
              <a:rPr lang="fr-FR" dirty="0">
                <a:latin typeface="Avenir Next"/>
              </a:rPr>
              <a:t> a </a:t>
            </a:r>
            <a:r>
              <a:rPr lang="fr-FR" dirty="0" err="1">
                <a:latin typeface="Avenir Next"/>
              </a:rPr>
              <a:t>capability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experiencing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something</a:t>
            </a:r>
            <a:r>
              <a:rPr lang="fr-FR" dirty="0">
                <a:latin typeface="Avenir Next"/>
              </a:rPr>
              <a:t> in a certain </a:t>
            </a:r>
            <a:r>
              <a:rPr lang="fr-FR" dirty="0" err="1">
                <a:latin typeface="Avenir Next"/>
              </a:rPr>
              <a:t>way</a:t>
            </a:r>
            <a:r>
              <a:rPr lang="fr-FR" dirty="0">
                <a:latin typeface="Avenir Next"/>
              </a:rPr>
              <a:t>. The latter </a:t>
            </a:r>
            <a:r>
              <a:rPr lang="fr-FR" dirty="0" err="1">
                <a:latin typeface="Avenir Next"/>
              </a:rPr>
              <a:t>does</a:t>
            </a:r>
            <a:r>
              <a:rPr lang="fr-FR" dirty="0">
                <a:latin typeface="Avenir Next"/>
              </a:rPr>
              <a:t> not cause the former, but </a:t>
            </a:r>
            <a:r>
              <a:rPr lang="fr-FR" dirty="0" err="1">
                <a:latin typeface="Avenir Next"/>
              </a:rPr>
              <a:t>they</a:t>
            </a:r>
            <a:r>
              <a:rPr lang="fr-FR" dirty="0">
                <a:latin typeface="Avenir Next"/>
              </a:rPr>
              <a:t> are </a:t>
            </a:r>
            <a:r>
              <a:rPr lang="fr-FR" dirty="0" err="1">
                <a:latin typeface="Avenir Next"/>
              </a:rPr>
              <a:t>logically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intertwined</a:t>
            </a:r>
            <a:r>
              <a:rPr lang="fr-FR" dirty="0">
                <a:latin typeface="Avenir Next"/>
              </a:rPr>
              <a:t>. You </a:t>
            </a:r>
            <a:r>
              <a:rPr lang="fr-FR" dirty="0" err="1">
                <a:latin typeface="Avenir Next"/>
              </a:rPr>
              <a:t>cannot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act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other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than</a:t>
            </a:r>
            <a:r>
              <a:rPr lang="fr-FR" dirty="0">
                <a:latin typeface="Avenir Next"/>
              </a:rPr>
              <a:t> in relation to the world as </a:t>
            </a:r>
            <a:r>
              <a:rPr lang="fr-FR" dirty="0" err="1">
                <a:latin typeface="Avenir Next"/>
              </a:rPr>
              <a:t>you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experience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it</a:t>
            </a:r>
            <a:r>
              <a:rPr lang="fr-FR" dirty="0">
                <a:latin typeface="Avenir Next"/>
              </a:rPr>
              <a:t>.” (Marton and Booth 1997: 111)</a:t>
            </a:r>
          </a:p>
          <a:p>
            <a:pPr marL="857250" lvl="2" indent="0" algn="just">
              <a:buNone/>
            </a:pPr>
            <a:endParaRPr lang="fr-FR" dirty="0">
              <a:latin typeface="Avenir Next"/>
            </a:endParaRPr>
          </a:p>
          <a:p>
            <a:pPr marL="57150" indent="0" algn="just">
              <a:buNone/>
            </a:pPr>
            <a:r>
              <a:rPr lang="fr-FR" dirty="0">
                <a:latin typeface="Avenir Next"/>
                <a:sym typeface="Wingdings" panose="05000000000000000000" pitchFamily="2" charset="2"/>
              </a:rPr>
              <a:t> </a:t>
            </a:r>
            <a:r>
              <a:rPr lang="fr-FR" dirty="0">
                <a:latin typeface="Avenir Next"/>
              </a:rPr>
              <a:t>Implications for </a:t>
            </a:r>
            <a:r>
              <a:rPr lang="fr-FR" dirty="0" err="1">
                <a:latin typeface="Avenir Next"/>
              </a:rPr>
              <a:t>sample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selection</a:t>
            </a:r>
            <a:r>
              <a:rPr lang="fr-FR" dirty="0">
                <a:latin typeface="Avenir Next"/>
              </a:rPr>
              <a:t>, </a:t>
            </a:r>
            <a:r>
              <a:rPr lang="fr-FR" dirty="0" err="1">
                <a:latin typeface="Avenir Next"/>
              </a:rPr>
              <a:t>collected</a:t>
            </a:r>
            <a:r>
              <a:rPr lang="fr-FR" dirty="0">
                <a:latin typeface="Avenir Next"/>
              </a:rPr>
              <a:t> data and data </a:t>
            </a:r>
            <a:r>
              <a:rPr lang="fr-FR" dirty="0" err="1">
                <a:latin typeface="Avenir Next"/>
              </a:rPr>
              <a:t>analysis</a:t>
            </a:r>
            <a:endParaRPr lang="en-US" dirty="0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97DD68DD-D035-4E94-A09F-1A785DCA6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4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xmlns="" r:id="rId3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II. The </a:t>
            </a:r>
            <a:r>
              <a:rPr lang="fr-FR" err="1">
                <a:latin typeface="Avenir Next Ultra Light"/>
              </a:rPr>
              <a:t>competence</a:t>
            </a:r>
            <a:r>
              <a:rPr lang="fr-FR">
                <a:latin typeface="Avenir Next Ultra Light"/>
              </a:rPr>
              <a:t> challenge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3E359-487F-194D-BFF4-821257DB0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9906727" cy="51609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fr-FR" b="1">
                <a:latin typeface="Avenir Next"/>
              </a:rPr>
              <a:t>Data collection: </a:t>
            </a:r>
            <a:r>
              <a:rPr lang="fr-FR" b="1" err="1">
                <a:latin typeface="Avenir Next"/>
              </a:rPr>
              <a:t>sample</a:t>
            </a:r>
            <a:r>
              <a:rPr lang="fr-FR" b="1">
                <a:latin typeface="Avenir Next"/>
              </a:rPr>
              <a:t> </a:t>
            </a:r>
            <a:r>
              <a:rPr lang="fr-FR" b="1" err="1">
                <a:latin typeface="Avenir Next"/>
              </a:rPr>
              <a:t>selection</a:t>
            </a:r>
            <a:endParaRPr lang="fr-FR" b="1">
              <a:latin typeface="Avenir Next"/>
            </a:endParaRPr>
          </a:p>
          <a:p>
            <a:pPr marL="0" indent="0">
              <a:buNone/>
            </a:pPr>
            <a:endParaRPr lang="fr-FR" b="1">
              <a:latin typeface="Avenir Next"/>
            </a:endParaRPr>
          </a:p>
          <a:p>
            <a:pPr marL="342265" indent="-342265"/>
            <a:r>
              <a:rPr lang="fr-FR">
                <a:latin typeface="Avenir Next"/>
              </a:rPr>
              <a:t>Conceptions of practices are </a:t>
            </a:r>
            <a:r>
              <a:rPr lang="fr-FR" err="1">
                <a:latin typeface="Avenir Next"/>
              </a:rPr>
              <a:t>sampled</a:t>
            </a:r>
            <a:r>
              <a:rPr lang="fr-FR">
                <a:latin typeface="Avenir Next"/>
              </a:rPr>
              <a:t>, not </a:t>
            </a:r>
            <a:r>
              <a:rPr lang="fr-FR" err="1">
                <a:latin typeface="Avenir Next"/>
              </a:rPr>
              <a:t>individuals</a:t>
            </a:r>
            <a:endParaRPr lang="fr-FR">
              <a:latin typeface="Avenir Next"/>
            </a:endParaRPr>
          </a:p>
          <a:p>
            <a:pPr marL="342265" indent="-342265"/>
            <a:endParaRPr lang="fr-FR">
              <a:latin typeface="Avenir Next"/>
            </a:endParaRPr>
          </a:p>
          <a:p>
            <a:pPr marL="342265" indent="-342265"/>
            <a:r>
              <a:rPr lang="fr-FR">
                <a:latin typeface="Avenir Next"/>
              </a:rPr>
              <a:t>Variation in participants </a:t>
            </a:r>
            <a:r>
              <a:rPr lang="fr-FR" err="1">
                <a:latin typeface="Avenir Next"/>
              </a:rPr>
              <a:t>is</a:t>
            </a:r>
            <a:r>
              <a:rPr lang="fr-FR">
                <a:latin typeface="Avenir Next"/>
              </a:rPr>
              <a:t> a bet on the variation of conceptions</a:t>
            </a:r>
            <a:endParaRPr lang="fr-FR"/>
          </a:p>
          <a:p>
            <a:pPr marL="742315" lvl="1" indent="-285115"/>
            <a:r>
              <a:rPr lang="fr-FR">
                <a:latin typeface="Avenir Next"/>
              </a:rPr>
              <a:t>Participant profiles (Sandberg 2000: </a:t>
            </a:r>
            <a:r>
              <a:rPr lang="fr-FR" err="1">
                <a:latin typeface="Avenir Next"/>
              </a:rPr>
              <a:t>education</a:t>
            </a:r>
            <a:r>
              <a:rPr lang="fr-FR">
                <a:latin typeface="Avenir Next"/>
              </a:rPr>
              <a:t> and </a:t>
            </a:r>
            <a:r>
              <a:rPr lang="fr-FR" err="1">
                <a:latin typeface="Avenir Next"/>
              </a:rPr>
              <a:t>work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experience</a:t>
            </a:r>
            <a:r>
              <a:rPr lang="fr-FR">
                <a:latin typeface="Avenir Next"/>
              </a:rPr>
              <a:t>)</a:t>
            </a:r>
          </a:p>
          <a:p>
            <a:pPr marL="742315" lvl="1" indent="-285115"/>
            <a:r>
              <a:rPr lang="fr-FR">
                <a:latin typeface="Avenir Next"/>
              </a:rPr>
              <a:t>Participant change (Jacques 2016: </a:t>
            </a:r>
            <a:r>
              <a:rPr lang="fr-FR" err="1">
                <a:latin typeface="Avenir Next"/>
              </a:rPr>
              <a:t>before</a:t>
            </a:r>
            <a:r>
              <a:rPr lang="fr-FR">
                <a:latin typeface="Avenir Next"/>
              </a:rPr>
              <a:t> and </a:t>
            </a:r>
            <a:r>
              <a:rPr lang="fr-FR" err="1">
                <a:latin typeface="Avenir Next"/>
              </a:rPr>
              <a:t>after</a:t>
            </a:r>
            <a:r>
              <a:rPr lang="fr-FR">
                <a:latin typeface="Avenir Next"/>
              </a:rPr>
              <a:t> high </a:t>
            </a:r>
            <a:r>
              <a:rPr lang="fr-FR" err="1">
                <a:latin typeface="Avenir Next"/>
              </a:rPr>
              <a:t>school</a:t>
            </a:r>
            <a:r>
              <a:rPr lang="fr-FR">
                <a:latin typeface="Avenir Next"/>
              </a:rPr>
              <a:t> graduation)</a:t>
            </a:r>
          </a:p>
          <a:p>
            <a:pPr marL="742315" lvl="1" indent="-285115"/>
            <a:r>
              <a:rPr lang="fr-FR" err="1">
                <a:latin typeface="Avenir Next"/>
              </a:rPr>
              <a:t>Multilevel</a:t>
            </a:r>
            <a:r>
              <a:rPr lang="fr-FR">
                <a:latin typeface="Avenir Next"/>
              </a:rPr>
              <a:t> variation (LITME@WORK: </a:t>
            </a:r>
            <a:r>
              <a:rPr lang="fr-FR" err="1">
                <a:latin typeface="Avenir Next"/>
              </a:rPr>
              <a:t>organizations</a:t>
            </a:r>
            <a:r>
              <a:rPr lang="fr-FR">
                <a:latin typeface="Avenir Next"/>
              </a:rPr>
              <a:t> &gt; teams &gt; </a:t>
            </a:r>
            <a:r>
              <a:rPr lang="fr-FR" err="1">
                <a:latin typeface="Avenir Next"/>
              </a:rPr>
              <a:t>individuals</a:t>
            </a:r>
            <a:r>
              <a:rPr lang="fr-FR">
                <a:latin typeface="Avenir Next"/>
              </a:rPr>
              <a:t>)</a:t>
            </a:r>
          </a:p>
          <a:p>
            <a:pPr marL="742315" lvl="1" indent="-285115"/>
            <a:endParaRPr lang="fr-FR">
              <a:latin typeface="Avenir Next"/>
            </a:endParaRPr>
          </a:p>
          <a:p>
            <a:pPr marL="342265" indent="-342265"/>
            <a:r>
              <a:rPr lang="fr-FR" err="1">
                <a:latin typeface="Avenir Next"/>
              </a:rPr>
              <a:t>Theoretical</a:t>
            </a:r>
            <a:r>
              <a:rPr lang="fr-FR">
                <a:latin typeface="Avenir Next"/>
              </a:rPr>
              <a:t> sampling (</a:t>
            </a:r>
            <a:r>
              <a:rPr lang="fr-FR" err="1">
                <a:latin typeface="Avenir Next"/>
              </a:rPr>
              <a:t>iterative</a:t>
            </a:r>
            <a:r>
              <a:rPr lang="fr-FR">
                <a:latin typeface="Avenir Next"/>
              </a:rPr>
              <a:t> or not) and data saturation</a:t>
            </a:r>
            <a:endParaRPr lang="fr-FR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97DD68DD-D035-4E94-A09F-1A785DCA6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II. The </a:t>
            </a:r>
            <a:r>
              <a:rPr lang="fr-FR" err="1">
                <a:latin typeface="Avenir Next Ultra Light"/>
              </a:rPr>
              <a:t>competence</a:t>
            </a:r>
            <a:r>
              <a:rPr lang="fr-FR">
                <a:latin typeface="Avenir Next Ultra Light"/>
              </a:rPr>
              <a:t> challenge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3E359-487F-194D-BFF4-821257DB0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9906727" cy="51609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 err="1">
                <a:latin typeface="Avenir Next"/>
              </a:rPr>
              <a:t>Collected</a:t>
            </a:r>
            <a:r>
              <a:rPr lang="fr-FR" b="1">
                <a:latin typeface="Avenir Next"/>
              </a:rPr>
              <a:t> data: interviews and observations</a:t>
            </a:r>
            <a:endParaRPr lang="fr-FR"/>
          </a:p>
          <a:p>
            <a:pPr marL="342265" indent="-342265"/>
            <a:endParaRPr lang="fr-FR"/>
          </a:p>
          <a:p>
            <a:pPr marL="342265" indent="-342265"/>
            <a:r>
              <a:rPr lang="fr-FR">
                <a:latin typeface="Avenir Next"/>
              </a:rPr>
              <a:t>Participant </a:t>
            </a:r>
            <a:r>
              <a:rPr lang="fr-FR" err="1">
                <a:latin typeface="Avenir Next"/>
              </a:rPr>
              <a:t>discourse</a:t>
            </a:r>
            <a:r>
              <a:rPr lang="fr-FR">
                <a:latin typeface="Avenir Next"/>
              </a:rPr>
              <a:t>, traces and direct observation</a:t>
            </a:r>
          </a:p>
          <a:p>
            <a:pPr marL="342265" indent="-342265"/>
            <a:endParaRPr lang="fr-FR">
              <a:latin typeface="Avenir Next"/>
            </a:endParaRPr>
          </a:p>
          <a:p>
            <a:pPr marL="342265" indent="-342265"/>
            <a:r>
              <a:rPr lang="fr-FR" err="1">
                <a:latin typeface="Avenir Next"/>
              </a:rPr>
              <a:t>Guided</a:t>
            </a:r>
            <a:r>
              <a:rPr lang="fr-FR">
                <a:latin typeface="Avenir Next"/>
              </a:rPr>
              <a:t> tour interviews (Thomson, 2018)</a:t>
            </a:r>
          </a:p>
          <a:p>
            <a:pPr marL="742315" lvl="1" indent="-285115"/>
            <a:r>
              <a:rPr lang="fr-FR" err="1">
                <a:latin typeface="Avenir Next"/>
              </a:rPr>
              <a:t>Video-recorded</a:t>
            </a:r>
            <a:r>
              <a:rPr lang="fr-FR">
                <a:latin typeface="Avenir Next"/>
              </a:rPr>
              <a:t> "</a:t>
            </a:r>
            <a:r>
              <a:rPr lang="fr-FR" err="1">
                <a:latin typeface="Avenir Next"/>
              </a:rPr>
              <a:t>Demonstrative</a:t>
            </a:r>
            <a:r>
              <a:rPr lang="fr-FR">
                <a:latin typeface="Avenir Next"/>
              </a:rPr>
              <a:t>" interviews: tour + showcase</a:t>
            </a:r>
          </a:p>
          <a:p>
            <a:pPr marL="742315" lvl="1" indent="-285115"/>
            <a:r>
              <a:rPr lang="fr-FR">
                <a:latin typeface="Avenir Next"/>
              </a:rPr>
              <a:t>Location and </a:t>
            </a:r>
            <a:r>
              <a:rPr lang="fr-FR" err="1">
                <a:latin typeface="Avenir Next"/>
              </a:rPr>
              <a:t>demonstrative</a:t>
            </a:r>
            <a:r>
              <a:rPr lang="fr-FR">
                <a:latin typeface="Avenir Next"/>
              </a:rPr>
              <a:t> nature of interview </a:t>
            </a:r>
            <a:r>
              <a:rPr lang="fr-FR" err="1">
                <a:latin typeface="Avenir Next"/>
              </a:rPr>
              <a:t>foster</a:t>
            </a:r>
            <a:r>
              <a:rPr lang="fr-FR">
                <a:latin typeface="Avenir Next"/>
              </a:rPr>
              <a:t> the </a:t>
            </a:r>
            <a:r>
              <a:rPr lang="fr-FR" err="1">
                <a:latin typeface="Avenir Next"/>
              </a:rPr>
              <a:t>elicitation</a:t>
            </a:r>
            <a:r>
              <a:rPr lang="fr-FR">
                <a:latin typeface="Avenir Next"/>
              </a:rPr>
              <a:t> of practices</a:t>
            </a:r>
          </a:p>
          <a:p>
            <a:pPr marL="742315" lvl="1" indent="-285115"/>
            <a:r>
              <a:rPr lang="fr-FR" err="1">
                <a:latin typeface="Avenir Next"/>
              </a:rPr>
              <a:t>Extending</a:t>
            </a:r>
            <a:r>
              <a:rPr lang="fr-FR">
                <a:latin typeface="Avenir Next"/>
              </a:rPr>
              <a:t> the </a:t>
            </a:r>
            <a:r>
              <a:rPr lang="fr-FR" err="1">
                <a:latin typeface="Avenir Next"/>
              </a:rPr>
              <a:t>periphery</a:t>
            </a:r>
            <a:r>
              <a:rPr lang="fr-FR">
                <a:latin typeface="Avenir Next"/>
              </a:rPr>
              <a:t> of (the description of) practices – </a:t>
            </a:r>
            <a:r>
              <a:rPr lang="fr-FR" err="1">
                <a:latin typeface="Avenir Next"/>
              </a:rPr>
              <a:t>environmental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cueing</a:t>
            </a:r>
            <a:endParaRPr lang="fr-FR">
              <a:latin typeface="Avenir Next"/>
            </a:endParaRPr>
          </a:p>
          <a:p>
            <a:pPr marL="742315" lvl="1" indent="-285115"/>
            <a:r>
              <a:rPr lang="fr-FR">
                <a:latin typeface="Avenir Next"/>
              </a:rPr>
              <a:t>Interview guide </a:t>
            </a:r>
          </a:p>
          <a:p>
            <a:pPr marL="1142365" lvl="2" indent="-227965"/>
            <a:r>
              <a:rPr lang="fr-FR">
                <a:latin typeface="Avenir Next"/>
              </a:rPr>
              <a:t>= few instructions, </a:t>
            </a:r>
            <a:r>
              <a:rPr lang="fr-FR" err="1">
                <a:latin typeface="Avenir Next"/>
              </a:rPr>
              <a:t>many</a:t>
            </a:r>
            <a:r>
              <a:rPr lang="fr-FR">
                <a:latin typeface="Avenir Next"/>
              </a:rPr>
              <a:t> follow-up questions/prompts</a:t>
            </a:r>
          </a:p>
          <a:p>
            <a:pPr marL="1142365" lvl="2" indent="-227965"/>
            <a:r>
              <a:rPr lang="fr-FR">
                <a:latin typeface="Avenir Next"/>
              </a:rPr>
              <a:t>can change over the course of the </a:t>
            </a:r>
            <a:r>
              <a:rPr lang="fr-FR" err="1">
                <a:latin typeface="Avenir Next"/>
              </a:rPr>
              <a:t>project</a:t>
            </a:r>
            <a:endParaRPr lang="fr-FR">
              <a:latin typeface="Avenir Next"/>
            </a:endParaRPr>
          </a:p>
          <a:p>
            <a:pPr marL="1142365" lvl="2" indent="-227965"/>
            <a:r>
              <a:rPr lang="fr-FR">
                <a:latin typeface="Avenir Next"/>
              </a:rPr>
              <a:t>Focus on one </a:t>
            </a:r>
            <a:r>
              <a:rPr lang="fr-FR" err="1">
                <a:latin typeface="Avenir Next"/>
              </a:rPr>
              <a:t>category</a:t>
            </a:r>
            <a:r>
              <a:rPr lang="fr-FR">
                <a:latin typeface="Avenir Next"/>
              </a:rPr>
              <a:t> (e.g. PIM) or </a:t>
            </a:r>
            <a:r>
              <a:rPr lang="fr-FR" err="1">
                <a:latin typeface="Avenir Next"/>
              </a:rPr>
              <a:t>several</a:t>
            </a:r>
            <a:r>
              <a:rPr lang="fr-FR">
                <a:latin typeface="Avenir Next"/>
              </a:rPr>
              <a:t> (e.g. LITME)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97DD68DD-D035-4E94-A09F-1A785DCA6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9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II. The </a:t>
            </a:r>
            <a:r>
              <a:rPr lang="fr-FR" err="1">
                <a:latin typeface="Avenir Next Ultra Light"/>
              </a:rPr>
              <a:t>competence</a:t>
            </a:r>
            <a:r>
              <a:rPr lang="fr-FR">
                <a:latin typeface="Avenir Next Ultra Light"/>
              </a:rPr>
              <a:t> challenge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3E359-487F-194D-BFF4-821257DB0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9906727" cy="51609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Avenir Next"/>
              </a:rPr>
              <a:t>Data </a:t>
            </a:r>
            <a:r>
              <a:rPr lang="fr-FR" b="1" dirty="0" err="1">
                <a:latin typeface="Avenir Next"/>
              </a:rPr>
              <a:t>analysis</a:t>
            </a:r>
            <a:r>
              <a:rPr lang="fr-FR" b="1" dirty="0">
                <a:latin typeface="Avenir Next"/>
              </a:rPr>
              <a:t>: </a:t>
            </a:r>
            <a:r>
              <a:rPr lang="fr-FR" b="1" dirty="0" err="1">
                <a:latin typeface="Avenir Next"/>
              </a:rPr>
              <a:t>Inferring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Competence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Definitions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from</a:t>
            </a:r>
            <a:r>
              <a:rPr lang="fr-FR" b="1" dirty="0">
                <a:latin typeface="Avenir Next"/>
              </a:rPr>
              <a:t> Descriptions of Practices</a:t>
            </a:r>
          </a:p>
          <a:p>
            <a:pPr marL="0" indent="0">
              <a:buNone/>
            </a:pPr>
            <a:endParaRPr lang="fr-FR" b="1" dirty="0"/>
          </a:p>
          <a:p>
            <a:pPr marL="342265" indent="-342265"/>
            <a:r>
              <a:rPr lang="fr-FR" dirty="0" err="1">
                <a:latin typeface="Avenir Next"/>
              </a:rPr>
              <a:t>Identify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qualitatively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different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ways</a:t>
            </a:r>
            <a:r>
              <a:rPr lang="fr-FR" dirty="0">
                <a:latin typeface="Avenir Next"/>
              </a:rPr>
              <a:t> of </a:t>
            </a:r>
            <a:r>
              <a:rPr lang="fr-FR" dirty="0" err="1">
                <a:latin typeface="Avenir Next"/>
              </a:rPr>
              <a:t>experiencing</a:t>
            </a:r>
            <a:r>
              <a:rPr lang="fr-FR" dirty="0">
                <a:latin typeface="Avenir Next"/>
              </a:rPr>
              <a:t> a media practice</a:t>
            </a:r>
          </a:p>
          <a:p>
            <a:pPr marL="742315" lvl="1" indent="-285115"/>
            <a:r>
              <a:rPr lang="fr-FR" dirty="0" err="1">
                <a:latin typeface="Avenir Next"/>
              </a:rPr>
              <a:t>differentiated</a:t>
            </a:r>
            <a:r>
              <a:rPr lang="fr-FR" dirty="0">
                <a:latin typeface="Avenir Next"/>
              </a:rPr>
              <a:t> on the basis of </a:t>
            </a:r>
            <a:r>
              <a:rPr lang="fr-FR" dirty="0" err="1">
                <a:latin typeface="Avenir Next"/>
              </a:rPr>
              <a:t>its</a:t>
            </a:r>
            <a:r>
              <a:rPr lang="fr-FR" dirty="0">
                <a:latin typeface="Avenir Next"/>
              </a:rPr>
              <a:t> constitutive dimensions, as </a:t>
            </a:r>
            <a:r>
              <a:rPr lang="fr-FR" dirty="0" err="1">
                <a:latin typeface="Avenir Next"/>
              </a:rPr>
              <a:t>apprehended</a:t>
            </a:r>
            <a:r>
              <a:rPr lang="fr-FR" dirty="0">
                <a:latin typeface="Avenir Next"/>
              </a:rPr>
              <a:t> and </a:t>
            </a:r>
            <a:r>
              <a:rPr lang="fr-FR" dirty="0" err="1">
                <a:latin typeface="Avenir Next"/>
              </a:rPr>
              <a:t>articulated</a:t>
            </a:r>
            <a:r>
              <a:rPr lang="fr-FR" dirty="0">
                <a:latin typeface="Avenir Next"/>
              </a:rPr>
              <a:t> by the informants. </a:t>
            </a:r>
          </a:p>
          <a:p>
            <a:pPr marL="742315" lvl="1" indent="-285115"/>
            <a:endParaRPr lang="fr-FR" dirty="0"/>
          </a:p>
          <a:p>
            <a:pPr marL="342265" indent="-342265"/>
            <a:r>
              <a:rPr lang="fr-FR" dirty="0">
                <a:latin typeface="Avenir Next"/>
              </a:rPr>
              <a:t>The </a:t>
            </a:r>
            <a:r>
              <a:rPr lang="fr-FR" dirty="0" err="1">
                <a:latin typeface="Avenir Next"/>
              </a:rPr>
              <a:t>same</a:t>
            </a:r>
            <a:r>
              <a:rPr lang="fr-FR" dirty="0">
                <a:latin typeface="Avenir Next"/>
              </a:rPr>
              <a:t> practice (</a:t>
            </a:r>
            <a:r>
              <a:rPr lang="fr-FR" dirty="0" err="1">
                <a:latin typeface="Avenir Next"/>
              </a:rPr>
              <a:t>e.g</a:t>
            </a:r>
            <a:r>
              <a:rPr lang="fr-FR" dirty="0">
                <a:latin typeface="Avenir Next"/>
              </a:rPr>
              <a:t>. </a:t>
            </a:r>
            <a:r>
              <a:rPr lang="fr-FR" dirty="0" err="1">
                <a:latin typeface="Avenir Next"/>
              </a:rPr>
              <a:t>organizing</a:t>
            </a:r>
            <a:r>
              <a:rPr lang="fr-FR" dirty="0">
                <a:latin typeface="Avenir Next"/>
              </a:rPr>
              <a:t> a digital music </a:t>
            </a:r>
            <a:r>
              <a:rPr lang="fr-FR" dirty="0" err="1">
                <a:latin typeface="Avenir Next"/>
              </a:rPr>
              <a:t>library</a:t>
            </a:r>
            <a:r>
              <a:rPr lang="fr-FR" dirty="0">
                <a:latin typeface="Avenir Next"/>
              </a:rPr>
              <a:t>, or planning a </a:t>
            </a:r>
            <a:r>
              <a:rPr lang="fr-FR" dirty="0" err="1">
                <a:latin typeface="Avenir Next"/>
              </a:rPr>
              <a:t>work</a:t>
            </a:r>
            <a:r>
              <a:rPr lang="fr-FR" dirty="0">
                <a:latin typeface="Avenir Next"/>
              </a:rPr>
              <a:t> meeting) </a:t>
            </a:r>
            <a:r>
              <a:rPr lang="fr-FR" dirty="0" err="1">
                <a:latin typeface="Avenir Next"/>
              </a:rPr>
              <a:t>can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be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viewed</a:t>
            </a:r>
            <a:r>
              <a:rPr lang="fr-FR" dirty="0">
                <a:latin typeface="Avenir Next"/>
              </a:rPr>
              <a:t> as a more or </a:t>
            </a:r>
            <a:r>
              <a:rPr lang="fr-FR" dirty="0" err="1">
                <a:latin typeface="Avenir Next"/>
              </a:rPr>
              <a:t>less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complex</a:t>
            </a:r>
            <a:r>
              <a:rPr lang="fr-FR" dirty="0">
                <a:latin typeface="Avenir Next"/>
              </a:rPr>
              <a:t> articulation of </a:t>
            </a:r>
            <a:r>
              <a:rPr lang="fr-FR" dirty="0" err="1">
                <a:latin typeface="Avenir Next"/>
              </a:rPr>
              <a:t>different</a:t>
            </a:r>
            <a:r>
              <a:rPr lang="fr-FR" dirty="0">
                <a:latin typeface="Avenir Next"/>
              </a:rPr>
              <a:t> relevant dimensions. </a:t>
            </a:r>
            <a:endParaRPr lang="fr-FR" dirty="0"/>
          </a:p>
          <a:p>
            <a:pPr marL="742315" lvl="1" indent="-285115"/>
            <a:r>
              <a:rPr lang="fr-FR" dirty="0">
                <a:latin typeface="Avenir Next"/>
              </a:rPr>
              <a:t>“Relevant” </a:t>
            </a:r>
            <a:r>
              <a:rPr lang="fr-FR" dirty="0" err="1">
                <a:latin typeface="Avenir Next"/>
              </a:rPr>
              <a:t>is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defined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here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from</a:t>
            </a:r>
            <a:r>
              <a:rPr lang="fr-FR" dirty="0">
                <a:latin typeface="Avenir Next"/>
              </a:rPr>
              <a:t> the perspective of the informant. 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97DD68DD-D035-4E94-A09F-1A785DCA6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6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18A4D1E8-3F5C-8F90-5AC5-DF99824D0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3D31B3-B376-EE3B-C205-005769D38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348217"/>
              </p:ext>
            </p:extLst>
          </p:nvPr>
        </p:nvGraphicFramePr>
        <p:xfrm>
          <a:off x="4598" y="1149946"/>
          <a:ext cx="12192850" cy="5744052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56812">
                  <a:extLst>
                    <a:ext uri="{9D8B030D-6E8A-4147-A177-3AD203B41FA5}">
                      <a16:colId xmlns:a16="http://schemas.microsoft.com/office/drawing/2014/main" val="569433918"/>
                    </a:ext>
                  </a:extLst>
                </a:gridCol>
                <a:gridCol w="6170341">
                  <a:extLst>
                    <a:ext uri="{9D8B030D-6E8A-4147-A177-3AD203B41FA5}">
                      <a16:colId xmlns:a16="http://schemas.microsoft.com/office/drawing/2014/main" val="1753924470"/>
                    </a:ext>
                  </a:extLst>
                </a:gridCol>
                <a:gridCol w="766991">
                  <a:extLst>
                    <a:ext uri="{9D8B030D-6E8A-4147-A177-3AD203B41FA5}">
                      <a16:colId xmlns:a16="http://schemas.microsoft.com/office/drawing/2014/main" val="1698163359"/>
                    </a:ext>
                  </a:extLst>
                </a:gridCol>
                <a:gridCol w="787764">
                  <a:extLst>
                    <a:ext uri="{9D8B030D-6E8A-4147-A177-3AD203B41FA5}">
                      <a16:colId xmlns:a16="http://schemas.microsoft.com/office/drawing/2014/main" val="629782392"/>
                    </a:ext>
                  </a:extLst>
                </a:gridCol>
                <a:gridCol w="906457">
                  <a:extLst>
                    <a:ext uri="{9D8B030D-6E8A-4147-A177-3AD203B41FA5}">
                      <a16:colId xmlns:a16="http://schemas.microsoft.com/office/drawing/2014/main" val="2253425776"/>
                    </a:ext>
                  </a:extLst>
                </a:gridCol>
                <a:gridCol w="1105827">
                  <a:extLst>
                    <a:ext uri="{9D8B030D-6E8A-4147-A177-3AD203B41FA5}">
                      <a16:colId xmlns:a16="http://schemas.microsoft.com/office/drawing/2014/main" val="1359244372"/>
                    </a:ext>
                  </a:extLst>
                </a:gridCol>
                <a:gridCol w="1047958">
                  <a:extLst>
                    <a:ext uri="{9D8B030D-6E8A-4147-A177-3AD203B41FA5}">
                      <a16:colId xmlns:a16="http://schemas.microsoft.com/office/drawing/2014/main" val="3405163269"/>
                    </a:ext>
                  </a:extLst>
                </a:gridCol>
                <a:gridCol w="850700">
                  <a:extLst>
                    <a:ext uri="{9D8B030D-6E8A-4147-A177-3AD203B41FA5}">
                      <a16:colId xmlns:a16="http://schemas.microsoft.com/office/drawing/2014/main" val="3339338435"/>
                    </a:ext>
                  </a:extLst>
                </a:gridCol>
              </a:tblGrid>
              <a:tr h="49990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Area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Activity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err="1">
                          <a:effectLst/>
                        </a:rPr>
                        <a:t>Tasks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Time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err="1">
                          <a:effectLst/>
                        </a:rPr>
                        <a:t>Space</a:t>
                      </a:r>
                      <a:r>
                        <a:rPr lang="fr-FR" sz="1600">
                          <a:effectLst/>
                        </a:rPr>
                        <a:t> / Distance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Information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err="1">
                          <a:effectLst/>
                        </a:rPr>
                        <a:t>Technology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People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669275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 err="1">
                          <a:effectLst/>
                        </a:rPr>
                        <a:t>Interdependent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Tasks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711178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</a:t>
                      </a:r>
                      <a:r>
                        <a:rPr lang="fr-FR" sz="1600" err="1">
                          <a:effectLst/>
                        </a:rPr>
                        <a:t>Collectively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allocating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tasks</a:t>
                      </a:r>
                      <a:r>
                        <a:rPr lang="fr-FR" sz="1600">
                          <a:effectLst/>
                        </a:rPr>
                        <a:t> (coordination </a:t>
                      </a:r>
                      <a:r>
                        <a:rPr lang="fr-FR" sz="1600" err="1">
                          <a:effectLst/>
                        </a:rPr>
                        <a:t>work</a:t>
                      </a:r>
                      <a:r>
                        <a:rPr lang="fr-FR" sz="1600">
                          <a:effectLst/>
                        </a:rPr>
                        <a:t>)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980205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</a:t>
                      </a:r>
                      <a:r>
                        <a:rPr lang="fr-FR" sz="1600" err="1">
                          <a:effectLst/>
                        </a:rPr>
                        <a:t>Implementing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tasks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interdependency</a:t>
                      </a:r>
                      <a:r>
                        <a:rPr lang="fr-FR" sz="1600">
                          <a:effectLst/>
                        </a:rPr>
                        <a:t> (</a:t>
                      </a:r>
                      <a:r>
                        <a:rPr lang="fr-FR" sz="1600" err="1">
                          <a:effectLst/>
                        </a:rPr>
                        <a:t>cooperation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work</a:t>
                      </a:r>
                      <a:r>
                        <a:rPr lang="fr-FR" sz="1600">
                          <a:effectLst/>
                        </a:rPr>
                        <a:t>)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795777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Team Meetings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986145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</a:t>
                      </a:r>
                      <a:r>
                        <a:rPr lang="fr-FR" sz="1600" err="1">
                          <a:effectLst/>
                        </a:rPr>
                        <a:t>Organizing</a:t>
                      </a:r>
                      <a:r>
                        <a:rPr lang="fr-FR" sz="1600">
                          <a:effectLst/>
                        </a:rPr>
                        <a:t> team meetings (coordination </a:t>
                      </a:r>
                      <a:r>
                        <a:rPr lang="fr-FR" sz="1600" err="1">
                          <a:effectLst/>
                        </a:rPr>
                        <a:t>work</a:t>
                      </a:r>
                      <a:r>
                        <a:rPr lang="fr-FR" sz="1600">
                          <a:effectLst/>
                        </a:rPr>
                        <a:t>)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460633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Meeting </a:t>
                      </a:r>
                      <a:r>
                        <a:rPr lang="fr-FR" sz="1600" err="1">
                          <a:effectLst/>
                        </a:rPr>
                        <a:t>with</a:t>
                      </a:r>
                      <a:r>
                        <a:rPr lang="fr-FR" sz="1600">
                          <a:effectLst/>
                        </a:rPr>
                        <a:t> the team </a:t>
                      </a:r>
                      <a:r>
                        <a:rPr lang="fr-FR" sz="1600" err="1">
                          <a:effectLst/>
                        </a:rPr>
                        <a:t>members</a:t>
                      </a:r>
                      <a:r>
                        <a:rPr lang="fr-FR" sz="1600">
                          <a:effectLst/>
                        </a:rPr>
                        <a:t> (</a:t>
                      </a:r>
                      <a:r>
                        <a:rPr lang="fr-FR" sz="1600" err="1">
                          <a:effectLst/>
                        </a:rPr>
                        <a:t>cooperation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work</a:t>
                      </a:r>
                      <a:r>
                        <a:rPr lang="fr-FR" sz="1600">
                          <a:effectLst/>
                        </a:rPr>
                        <a:t>)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100481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 err="1">
                          <a:effectLst/>
                        </a:rPr>
                        <a:t>Remote</a:t>
                      </a:r>
                      <a:r>
                        <a:rPr lang="fr-FR" sz="1600">
                          <a:effectLst/>
                        </a:rPr>
                        <a:t> Communication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355111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</a:t>
                      </a:r>
                      <a:r>
                        <a:rPr lang="fr-FR" sz="1600" err="1">
                          <a:effectLst/>
                        </a:rPr>
                        <a:t>Organizing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means</a:t>
                      </a:r>
                      <a:r>
                        <a:rPr lang="fr-FR" sz="1600">
                          <a:effectLst/>
                        </a:rPr>
                        <a:t> of communication (coordination </a:t>
                      </a:r>
                      <a:r>
                        <a:rPr lang="fr-FR" sz="1600" err="1">
                          <a:effectLst/>
                        </a:rPr>
                        <a:t>work</a:t>
                      </a:r>
                      <a:r>
                        <a:rPr lang="fr-FR" sz="1600">
                          <a:effectLst/>
                        </a:rPr>
                        <a:t>)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553655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</a:t>
                      </a:r>
                      <a:r>
                        <a:rPr lang="fr-FR" sz="1600" err="1">
                          <a:effectLst/>
                        </a:rPr>
                        <a:t>Communicating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with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coworkers</a:t>
                      </a:r>
                      <a:r>
                        <a:rPr lang="fr-FR" sz="1600">
                          <a:effectLst/>
                        </a:rPr>
                        <a:t> (</a:t>
                      </a:r>
                      <a:r>
                        <a:rPr lang="fr-FR" sz="1600" err="1">
                          <a:effectLst/>
                        </a:rPr>
                        <a:t>cooperation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work</a:t>
                      </a:r>
                      <a:r>
                        <a:rPr lang="fr-FR" sz="1600">
                          <a:effectLst/>
                        </a:rPr>
                        <a:t>)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499747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Information </a:t>
                      </a:r>
                      <a:r>
                        <a:rPr lang="fr-FR" sz="1600" err="1">
                          <a:effectLst/>
                        </a:rPr>
                        <a:t>Spaces</a:t>
                      </a:r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427391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</a:t>
                      </a:r>
                      <a:r>
                        <a:rPr lang="fr-FR" sz="1600" err="1">
                          <a:effectLst/>
                        </a:rPr>
                        <a:t>Organizing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shared</a:t>
                      </a:r>
                      <a:r>
                        <a:rPr lang="fr-FR" sz="1600">
                          <a:effectLst/>
                        </a:rPr>
                        <a:t> information </a:t>
                      </a:r>
                      <a:r>
                        <a:rPr lang="fr-FR" sz="1600" err="1">
                          <a:effectLst/>
                        </a:rPr>
                        <a:t>spaces</a:t>
                      </a:r>
                      <a:r>
                        <a:rPr lang="fr-FR" sz="1600">
                          <a:effectLst/>
                        </a:rPr>
                        <a:t> (coordination </a:t>
                      </a:r>
                      <a:r>
                        <a:rPr lang="fr-FR" sz="1600" err="1">
                          <a:effectLst/>
                        </a:rPr>
                        <a:t>work</a:t>
                      </a:r>
                      <a:r>
                        <a:rPr lang="fr-FR" sz="1600">
                          <a:effectLst/>
                        </a:rPr>
                        <a:t>)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287612"/>
                  </a:ext>
                </a:extLst>
              </a:tr>
              <a:tr h="40314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Sharing information in </a:t>
                      </a:r>
                      <a:r>
                        <a:rPr lang="fr-FR" sz="1600" err="1">
                          <a:effectLst/>
                        </a:rPr>
                        <a:t>dedicated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spaces</a:t>
                      </a:r>
                      <a:r>
                        <a:rPr lang="fr-FR" sz="1600">
                          <a:effectLst/>
                        </a:rPr>
                        <a:t> (</a:t>
                      </a:r>
                      <a:r>
                        <a:rPr lang="fr-FR" sz="1600" err="1">
                          <a:effectLst/>
                        </a:rPr>
                        <a:t>cooperation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work</a:t>
                      </a:r>
                      <a:r>
                        <a:rPr lang="fr-FR" sz="1600">
                          <a:effectLst/>
                        </a:rPr>
                        <a:t>)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235406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Document Production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182767"/>
                  </a:ext>
                </a:extLst>
              </a:tr>
              <a:tr h="403146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</a:t>
                      </a:r>
                      <a:r>
                        <a:rPr lang="fr-FR" sz="1600" err="1">
                          <a:effectLst/>
                        </a:rPr>
                        <a:t>Organizing</a:t>
                      </a:r>
                      <a:r>
                        <a:rPr lang="fr-FR" sz="1600">
                          <a:effectLst/>
                        </a:rPr>
                        <a:t> the collective </a:t>
                      </a:r>
                      <a:r>
                        <a:rPr lang="fr-FR" sz="1600" err="1">
                          <a:effectLst/>
                        </a:rPr>
                        <a:t>authoring</a:t>
                      </a:r>
                      <a:r>
                        <a:rPr lang="fr-FR" sz="1600">
                          <a:effectLst/>
                        </a:rPr>
                        <a:t> of a document (coordination </a:t>
                      </a:r>
                      <a:r>
                        <a:rPr lang="fr-FR" sz="1600" err="1">
                          <a:effectLst/>
                        </a:rPr>
                        <a:t>work</a:t>
                      </a:r>
                      <a:r>
                        <a:rPr lang="fr-FR" sz="1600">
                          <a:effectLst/>
                        </a:rPr>
                        <a:t>)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01725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</a:t>
                      </a:r>
                      <a:r>
                        <a:rPr lang="fr-FR" sz="1600" err="1">
                          <a:effectLst/>
                        </a:rPr>
                        <a:t>Authoring</a:t>
                      </a:r>
                      <a:r>
                        <a:rPr lang="fr-FR" sz="1600">
                          <a:effectLst/>
                        </a:rPr>
                        <a:t> a document </a:t>
                      </a:r>
                      <a:r>
                        <a:rPr lang="fr-FR" sz="1600" err="1">
                          <a:effectLst/>
                        </a:rPr>
                        <a:t>collectively</a:t>
                      </a:r>
                      <a:r>
                        <a:rPr lang="fr-FR" sz="1600">
                          <a:effectLst/>
                        </a:rPr>
                        <a:t> (</a:t>
                      </a:r>
                      <a:r>
                        <a:rPr lang="fr-FR" sz="1600" err="1">
                          <a:effectLst/>
                        </a:rPr>
                        <a:t>cooperation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work</a:t>
                      </a:r>
                      <a:r>
                        <a:rPr lang="fr-FR" sz="1600">
                          <a:effectLst/>
                        </a:rPr>
                        <a:t>)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032683"/>
                  </a:ext>
                </a:extLst>
              </a:tr>
            </a:tbl>
          </a:graphicData>
        </a:graphic>
      </p:graphicFrame>
      <p:sp>
        <p:nvSpPr>
          <p:cNvPr id="11" name="Titre 1">
            <a:extLst>
              <a:ext uri="{FF2B5EF4-FFF2-40B4-BE49-F238E27FC236}">
                <a16:creationId xmlns:a16="http://schemas.microsoft.com/office/drawing/2014/main" id="{167423F9-FE9F-8F62-68ED-751E5442C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36523"/>
            <a:ext cx="10157325" cy="718184"/>
          </a:xfrm>
        </p:spPr>
        <p:txBody>
          <a:bodyPr/>
          <a:lstStyle/>
          <a:p>
            <a:r>
              <a:rPr lang="fr-FR">
                <a:latin typeface="Avenir Next Ultra Light"/>
              </a:rPr>
              <a:t>II. The </a:t>
            </a:r>
            <a:r>
              <a:rPr lang="fr-FR" err="1">
                <a:latin typeface="Avenir Next Ultra Light"/>
              </a:rPr>
              <a:t>competence</a:t>
            </a:r>
            <a:r>
              <a:rPr lang="fr-FR">
                <a:latin typeface="Avenir Next Ultra Light"/>
              </a:rPr>
              <a:t> challenge: LITME@WORK </a:t>
            </a:r>
            <a:r>
              <a:rPr lang="fr-FR" err="1">
                <a:latin typeface="Avenir Next Ultra Light"/>
              </a:rPr>
              <a:t>results</a:t>
            </a:r>
            <a:endParaRPr lang="fr-FR" err="1"/>
          </a:p>
        </p:txBody>
      </p:sp>
    </p:spTree>
    <p:extLst>
      <p:ext uri="{BB962C8B-B14F-4D97-AF65-F5344CB8AC3E}">
        <p14:creationId xmlns:p14="http://schemas.microsoft.com/office/powerpoint/2010/main" val="2123058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18A4D1E8-3F5C-8F90-5AC5-DF99824D0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3D31B3-B376-EE3B-C205-005769D38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082946"/>
              </p:ext>
            </p:extLst>
          </p:nvPr>
        </p:nvGraphicFramePr>
        <p:xfrm>
          <a:off x="4598" y="1149946"/>
          <a:ext cx="12192850" cy="5744052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56812">
                  <a:extLst>
                    <a:ext uri="{9D8B030D-6E8A-4147-A177-3AD203B41FA5}">
                      <a16:colId xmlns:a16="http://schemas.microsoft.com/office/drawing/2014/main" val="569433918"/>
                    </a:ext>
                  </a:extLst>
                </a:gridCol>
                <a:gridCol w="6170341">
                  <a:extLst>
                    <a:ext uri="{9D8B030D-6E8A-4147-A177-3AD203B41FA5}">
                      <a16:colId xmlns:a16="http://schemas.microsoft.com/office/drawing/2014/main" val="1753924470"/>
                    </a:ext>
                  </a:extLst>
                </a:gridCol>
                <a:gridCol w="766991">
                  <a:extLst>
                    <a:ext uri="{9D8B030D-6E8A-4147-A177-3AD203B41FA5}">
                      <a16:colId xmlns:a16="http://schemas.microsoft.com/office/drawing/2014/main" val="1698163359"/>
                    </a:ext>
                  </a:extLst>
                </a:gridCol>
                <a:gridCol w="787764">
                  <a:extLst>
                    <a:ext uri="{9D8B030D-6E8A-4147-A177-3AD203B41FA5}">
                      <a16:colId xmlns:a16="http://schemas.microsoft.com/office/drawing/2014/main" val="629782392"/>
                    </a:ext>
                  </a:extLst>
                </a:gridCol>
                <a:gridCol w="906457">
                  <a:extLst>
                    <a:ext uri="{9D8B030D-6E8A-4147-A177-3AD203B41FA5}">
                      <a16:colId xmlns:a16="http://schemas.microsoft.com/office/drawing/2014/main" val="2253425776"/>
                    </a:ext>
                  </a:extLst>
                </a:gridCol>
                <a:gridCol w="1105827">
                  <a:extLst>
                    <a:ext uri="{9D8B030D-6E8A-4147-A177-3AD203B41FA5}">
                      <a16:colId xmlns:a16="http://schemas.microsoft.com/office/drawing/2014/main" val="1359244372"/>
                    </a:ext>
                  </a:extLst>
                </a:gridCol>
                <a:gridCol w="1047958">
                  <a:extLst>
                    <a:ext uri="{9D8B030D-6E8A-4147-A177-3AD203B41FA5}">
                      <a16:colId xmlns:a16="http://schemas.microsoft.com/office/drawing/2014/main" val="3405163269"/>
                    </a:ext>
                  </a:extLst>
                </a:gridCol>
                <a:gridCol w="850700">
                  <a:extLst>
                    <a:ext uri="{9D8B030D-6E8A-4147-A177-3AD203B41FA5}">
                      <a16:colId xmlns:a16="http://schemas.microsoft.com/office/drawing/2014/main" val="3339338435"/>
                    </a:ext>
                  </a:extLst>
                </a:gridCol>
              </a:tblGrid>
              <a:tr h="49990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Area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Activity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err="1">
                          <a:effectLst/>
                        </a:rPr>
                        <a:t>Tasks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Time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err="1">
                          <a:effectLst/>
                        </a:rPr>
                        <a:t>Space</a:t>
                      </a:r>
                      <a:r>
                        <a:rPr lang="fr-FR" sz="1600">
                          <a:effectLst/>
                        </a:rPr>
                        <a:t> / Distance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Information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err="1">
                          <a:effectLst/>
                        </a:rPr>
                        <a:t>Technology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People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669275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 err="1">
                          <a:effectLst/>
                        </a:rPr>
                        <a:t>Interdependent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Tasks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711178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Collectively allocating tasks (coordination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980205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Implementing tasks interdependency (cooperation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795777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Team Meetings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986145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&gt; Organizing team meetings (coordination work)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solidFill>
                            <a:schemeClr val="bg1"/>
                          </a:solidFill>
                          <a:effectLst/>
                        </a:rPr>
                        <a:t>•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•</a:t>
                      </a:r>
                      <a:endParaRPr lang="fr-FR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•</a:t>
                      </a:r>
                      <a:endParaRPr lang="fr-FR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460633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Meeting with the team members (cooperation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100481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 err="1">
                          <a:effectLst/>
                        </a:rPr>
                        <a:t>Remote</a:t>
                      </a:r>
                      <a:r>
                        <a:rPr lang="fr-FR" sz="1600">
                          <a:effectLst/>
                        </a:rPr>
                        <a:t> Communication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355111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Organizing means of communication (coordination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553655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Communicating with coworkers (cooperation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499747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Information </a:t>
                      </a:r>
                      <a:r>
                        <a:rPr lang="fr-FR" sz="1600" err="1">
                          <a:effectLst/>
                        </a:rPr>
                        <a:t>Spaces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427391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Organizing shared information spaces (coordination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287612"/>
                  </a:ext>
                </a:extLst>
              </a:tr>
              <a:tr h="40314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Sharing information in dedicated spaces (cooperation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235406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Document Production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182767"/>
                  </a:ext>
                </a:extLst>
              </a:tr>
              <a:tr h="403146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Organizing the collective authoring of a document (coordination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01725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Authoring a document collectively (cooperation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032683"/>
                  </a:ext>
                </a:extLst>
              </a:tr>
            </a:tbl>
          </a:graphicData>
        </a:graphic>
      </p:graphicFrame>
      <p:sp>
        <p:nvSpPr>
          <p:cNvPr id="11" name="Titre 1">
            <a:extLst>
              <a:ext uri="{FF2B5EF4-FFF2-40B4-BE49-F238E27FC236}">
                <a16:creationId xmlns:a16="http://schemas.microsoft.com/office/drawing/2014/main" id="{167423F9-FE9F-8F62-68ED-751E5442C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36523"/>
            <a:ext cx="10157325" cy="718184"/>
          </a:xfrm>
        </p:spPr>
        <p:txBody>
          <a:bodyPr/>
          <a:lstStyle/>
          <a:p>
            <a:r>
              <a:rPr lang="fr-FR">
                <a:latin typeface="Avenir Next Ultra Light"/>
              </a:rPr>
              <a:t>II. The </a:t>
            </a:r>
            <a:r>
              <a:rPr lang="fr-FR" err="1">
                <a:latin typeface="Avenir Next Ultra Light"/>
              </a:rPr>
              <a:t>competence</a:t>
            </a:r>
            <a:r>
              <a:rPr lang="fr-FR">
                <a:latin typeface="Avenir Next Ultra Light"/>
              </a:rPr>
              <a:t> challenge: LITME@WORK </a:t>
            </a:r>
            <a:r>
              <a:rPr lang="fr-FR" err="1">
                <a:latin typeface="Avenir Next Ultra Light"/>
              </a:rPr>
              <a:t>results</a:t>
            </a:r>
            <a:endParaRPr lang="fr-FR" err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601142-859D-BBFE-C02F-DFEABC975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879" y="4933078"/>
            <a:ext cx="9906727" cy="1731917"/>
          </a:xfrm>
          <a:solidFill>
            <a:srgbClr val="FFFFFF">
              <a:alpha val="9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 err="1">
                <a:latin typeface="Avenir Next"/>
              </a:rPr>
              <a:t>Organizing</a:t>
            </a:r>
            <a:r>
              <a:rPr lang="fr-FR" b="1">
                <a:latin typeface="Avenir Next"/>
              </a:rPr>
              <a:t> team meetings&gt; </a:t>
            </a:r>
            <a:r>
              <a:rPr lang="fr-FR" b="1" err="1">
                <a:latin typeface="Avenir Next"/>
              </a:rPr>
              <a:t>Identify</a:t>
            </a:r>
            <a:r>
              <a:rPr lang="fr-FR" b="1">
                <a:latin typeface="Avenir Next"/>
              </a:rPr>
              <a:t> the </a:t>
            </a:r>
            <a:r>
              <a:rPr lang="fr-FR" b="1" err="1">
                <a:latin typeface="Avenir Next"/>
              </a:rPr>
              <a:t>most</a:t>
            </a:r>
            <a:r>
              <a:rPr lang="fr-FR" b="1">
                <a:latin typeface="Avenir Next"/>
              </a:rPr>
              <a:t> </a:t>
            </a:r>
            <a:r>
              <a:rPr lang="fr-FR" b="1" err="1">
                <a:latin typeface="Avenir Next"/>
              </a:rPr>
              <a:t>appropriate</a:t>
            </a:r>
            <a:r>
              <a:rPr lang="fr-FR" b="1">
                <a:latin typeface="Avenir Next"/>
              </a:rPr>
              <a:t> time to </a:t>
            </a:r>
            <a:r>
              <a:rPr lang="fr-FR" b="1" err="1">
                <a:latin typeface="Avenir Next"/>
              </a:rPr>
              <a:t>meet</a:t>
            </a:r>
            <a:r>
              <a:rPr lang="fr-FR" b="1">
                <a:latin typeface="Avenir Next"/>
              </a:rPr>
              <a:t>: </a:t>
            </a:r>
            <a:endParaRPr lang="fr-FR" b="1"/>
          </a:p>
          <a:p>
            <a:pPr marL="457200" lvl="1" indent="0">
              <a:buNone/>
            </a:pPr>
            <a:r>
              <a:rPr lang="fr-FR">
                <a:latin typeface="Avenir Next"/>
              </a:rPr>
              <a:t>"</a:t>
            </a:r>
            <a:r>
              <a:rPr lang="fr-FR" b="1">
                <a:latin typeface="Avenir Next"/>
              </a:rPr>
              <a:t>I </a:t>
            </a:r>
            <a:r>
              <a:rPr lang="fr-FR" b="1" err="1">
                <a:latin typeface="Avenir Next"/>
              </a:rPr>
              <a:t>just</a:t>
            </a:r>
            <a:r>
              <a:rPr lang="fr-FR" b="1">
                <a:latin typeface="Avenir Next"/>
              </a:rPr>
              <a:t> click on the </a:t>
            </a:r>
            <a:r>
              <a:rPr lang="fr-FR" b="1" err="1">
                <a:latin typeface="Avenir Next"/>
              </a:rPr>
              <a:t>calendars</a:t>
            </a:r>
            <a:r>
              <a:rPr lang="fr-FR" b="1">
                <a:latin typeface="Avenir Next"/>
              </a:rPr>
              <a:t> </a:t>
            </a:r>
            <a:r>
              <a:rPr lang="fr-FR" b="1" err="1">
                <a:latin typeface="Avenir Next"/>
              </a:rPr>
              <a:t>here</a:t>
            </a:r>
            <a:r>
              <a:rPr lang="fr-FR">
                <a:latin typeface="Avenir Next"/>
              </a:rPr>
              <a:t>. I look at the time slot, </a:t>
            </a:r>
            <a:r>
              <a:rPr lang="fr-FR" b="1" err="1">
                <a:latin typeface="Avenir Next"/>
              </a:rPr>
              <a:t>see</a:t>
            </a:r>
            <a:r>
              <a:rPr lang="fr-FR" b="1">
                <a:latin typeface="Avenir Next"/>
              </a:rPr>
              <a:t> if </a:t>
            </a:r>
            <a:r>
              <a:rPr lang="fr-FR" b="1" err="1">
                <a:latin typeface="Avenir Next"/>
              </a:rPr>
              <a:t>they're</a:t>
            </a:r>
            <a:r>
              <a:rPr lang="fr-FR" b="1">
                <a:latin typeface="Avenir Next"/>
              </a:rPr>
              <a:t> </a:t>
            </a:r>
            <a:r>
              <a:rPr lang="fr-FR" b="1" err="1">
                <a:latin typeface="Avenir Next"/>
              </a:rPr>
              <a:t>here</a:t>
            </a:r>
            <a:r>
              <a:rPr lang="fr-FR" b="1">
                <a:latin typeface="Avenir Next"/>
              </a:rPr>
              <a:t> or not</a:t>
            </a:r>
            <a:r>
              <a:rPr lang="fr-FR">
                <a:latin typeface="Avenir Next"/>
              </a:rPr>
              <a:t>, </a:t>
            </a:r>
            <a:r>
              <a:rPr lang="fr-FR" err="1">
                <a:latin typeface="Avenir Next"/>
              </a:rPr>
              <a:t>see</a:t>
            </a:r>
            <a:r>
              <a:rPr lang="fr-FR">
                <a:latin typeface="Avenir Next"/>
              </a:rPr>
              <a:t> if </a:t>
            </a:r>
            <a:r>
              <a:rPr lang="fr-FR" err="1">
                <a:latin typeface="Avenir Next"/>
              </a:rPr>
              <a:t>it's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with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external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appointments</a:t>
            </a:r>
            <a:r>
              <a:rPr lang="fr-FR">
                <a:latin typeface="Avenir Next"/>
              </a:rPr>
              <a:t>, I </a:t>
            </a:r>
            <a:r>
              <a:rPr lang="fr-FR" err="1">
                <a:latin typeface="Avenir Next"/>
              </a:rPr>
              <a:t>don't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touch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it</a:t>
            </a:r>
            <a:r>
              <a:rPr lang="fr-FR">
                <a:latin typeface="Avenir Next"/>
              </a:rPr>
              <a:t>. </a:t>
            </a:r>
            <a:r>
              <a:rPr lang="fr-FR" err="1">
                <a:latin typeface="Avenir Next"/>
              </a:rPr>
              <a:t>Sometimes</a:t>
            </a:r>
            <a:r>
              <a:rPr lang="fr-FR">
                <a:latin typeface="Avenir Next"/>
              </a:rPr>
              <a:t> if </a:t>
            </a:r>
            <a:r>
              <a:rPr lang="fr-FR" err="1">
                <a:latin typeface="Avenir Next"/>
              </a:rPr>
              <a:t>we</a:t>
            </a:r>
            <a:r>
              <a:rPr lang="fr-FR">
                <a:latin typeface="Avenir Next"/>
              </a:rPr>
              <a:t> have an </a:t>
            </a:r>
            <a:r>
              <a:rPr lang="fr-FR" err="1">
                <a:latin typeface="Avenir Next"/>
              </a:rPr>
              <a:t>internal</a:t>
            </a:r>
            <a:r>
              <a:rPr lang="fr-FR">
                <a:latin typeface="Avenir Next"/>
              </a:rPr>
              <a:t> staff [meeting], I know </a:t>
            </a:r>
            <a:r>
              <a:rPr lang="fr-FR" err="1">
                <a:latin typeface="Avenir Next"/>
              </a:rPr>
              <a:t>there's</a:t>
            </a:r>
            <a:r>
              <a:rPr lang="fr-FR">
                <a:latin typeface="Avenir Next"/>
              </a:rPr>
              <a:t> a </a:t>
            </a:r>
            <a:r>
              <a:rPr lang="fr-FR" err="1">
                <a:latin typeface="Avenir Next"/>
              </a:rPr>
              <a:t>way</a:t>
            </a:r>
            <a:r>
              <a:rPr lang="fr-FR">
                <a:latin typeface="Avenir Next"/>
              </a:rPr>
              <a:t> to </a:t>
            </a:r>
            <a:r>
              <a:rPr lang="fr-FR" err="1">
                <a:latin typeface="Avenir Next"/>
              </a:rPr>
              <a:t>negotiate</a:t>
            </a:r>
            <a:r>
              <a:rPr lang="fr-FR">
                <a:latin typeface="Avenir Next"/>
              </a:rPr>
              <a:t>. But </a:t>
            </a:r>
            <a:r>
              <a:rPr lang="fr-FR" err="1">
                <a:latin typeface="Avenir Next"/>
              </a:rPr>
              <a:t>this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is</a:t>
            </a:r>
            <a:r>
              <a:rPr lang="fr-FR">
                <a:latin typeface="Avenir Next"/>
              </a:rPr>
              <a:t> super </a:t>
            </a:r>
            <a:r>
              <a:rPr lang="fr-FR" err="1">
                <a:latin typeface="Avenir Next"/>
              </a:rPr>
              <a:t>convenient</a:t>
            </a:r>
            <a:r>
              <a:rPr lang="fr-FR">
                <a:latin typeface="Avenir Next"/>
              </a:rPr>
              <a:t>." (team leader)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810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18A4D1E8-3F5C-8F90-5AC5-DF99824D0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3D31B3-B376-EE3B-C205-005769D38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597188"/>
              </p:ext>
            </p:extLst>
          </p:nvPr>
        </p:nvGraphicFramePr>
        <p:xfrm>
          <a:off x="4598" y="1149946"/>
          <a:ext cx="12192850" cy="5744052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56812">
                  <a:extLst>
                    <a:ext uri="{9D8B030D-6E8A-4147-A177-3AD203B41FA5}">
                      <a16:colId xmlns:a16="http://schemas.microsoft.com/office/drawing/2014/main" val="569433918"/>
                    </a:ext>
                  </a:extLst>
                </a:gridCol>
                <a:gridCol w="6170341">
                  <a:extLst>
                    <a:ext uri="{9D8B030D-6E8A-4147-A177-3AD203B41FA5}">
                      <a16:colId xmlns:a16="http://schemas.microsoft.com/office/drawing/2014/main" val="1753924470"/>
                    </a:ext>
                  </a:extLst>
                </a:gridCol>
                <a:gridCol w="766991">
                  <a:extLst>
                    <a:ext uri="{9D8B030D-6E8A-4147-A177-3AD203B41FA5}">
                      <a16:colId xmlns:a16="http://schemas.microsoft.com/office/drawing/2014/main" val="1698163359"/>
                    </a:ext>
                  </a:extLst>
                </a:gridCol>
                <a:gridCol w="787764">
                  <a:extLst>
                    <a:ext uri="{9D8B030D-6E8A-4147-A177-3AD203B41FA5}">
                      <a16:colId xmlns:a16="http://schemas.microsoft.com/office/drawing/2014/main" val="629782392"/>
                    </a:ext>
                  </a:extLst>
                </a:gridCol>
                <a:gridCol w="906457">
                  <a:extLst>
                    <a:ext uri="{9D8B030D-6E8A-4147-A177-3AD203B41FA5}">
                      <a16:colId xmlns:a16="http://schemas.microsoft.com/office/drawing/2014/main" val="2253425776"/>
                    </a:ext>
                  </a:extLst>
                </a:gridCol>
                <a:gridCol w="1105827">
                  <a:extLst>
                    <a:ext uri="{9D8B030D-6E8A-4147-A177-3AD203B41FA5}">
                      <a16:colId xmlns:a16="http://schemas.microsoft.com/office/drawing/2014/main" val="1359244372"/>
                    </a:ext>
                  </a:extLst>
                </a:gridCol>
                <a:gridCol w="1047958">
                  <a:extLst>
                    <a:ext uri="{9D8B030D-6E8A-4147-A177-3AD203B41FA5}">
                      <a16:colId xmlns:a16="http://schemas.microsoft.com/office/drawing/2014/main" val="3405163269"/>
                    </a:ext>
                  </a:extLst>
                </a:gridCol>
                <a:gridCol w="850700">
                  <a:extLst>
                    <a:ext uri="{9D8B030D-6E8A-4147-A177-3AD203B41FA5}">
                      <a16:colId xmlns:a16="http://schemas.microsoft.com/office/drawing/2014/main" val="3339338435"/>
                    </a:ext>
                  </a:extLst>
                </a:gridCol>
              </a:tblGrid>
              <a:tr h="49990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Area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Activity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err="1">
                          <a:effectLst/>
                        </a:rPr>
                        <a:t>Tasks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Time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err="1">
                          <a:effectLst/>
                        </a:rPr>
                        <a:t>Space</a:t>
                      </a:r>
                      <a:r>
                        <a:rPr lang="fr-FR" sz="1600">
                          <a:effectLst/>
                        </a:rPr>
                        <a:t> / Distance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Information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err="1">
                          <a:effectLst/>
                        </a:rPr>
                        <a:t>Technology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People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669275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 err="1">
                          <a:effectLst/>
                        </a:rPr>
                        <a:t>Interdependent</a:t>
                      </a:r>
                      <a:r>
                        <a:rPr lang="fr-FR" sz="1600">
                          <a:effectLst/>
                        </a:rPr>
                        <a:t> </a:t>
                      </a:r>
                      <a:r>
                        <a:rPr lang="fr-FR" sz="1600" err="1">
                          <a:effectLst/>
                        </a:rPr>
                        <a:t>Tasks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711178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Collectively allocating tasks (coordination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980205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Implementing tasks interdependency (cooperation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795777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Team Meetings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986145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&gt; Organizing team meetings (coordination work)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•</a:t>
                      </a:r>
                      <a:endParaRPr lang="fr-FR"/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•</a:t>
                      </a:r>
                      <a:endParaRPr lang="fr-FR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FR" sz="1600" b="0" i="0" u="none" strike="noStrike" noProof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460633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Meeting with the team members (cooperation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100481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 err="1">
                          <a:effectLst/>
                        </a:rPr>
                        <a:t>Remote</a:t>
                      </a:r>
                      <a:r>
                        <a:rPr lang="fr-FR" sz="1600">
                          <a:effectLst/>
                        </a:rPr>
                        <a:t> Communication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355111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Organizing means of communication (coordination work)</a:t>
                      </a:r>
                      <a:endParaRPr lang="fr-FR"/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553655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&gt; Communicating with coworkers (cooperation work)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•</a:t>
                      </a:r>
                      <a:endParaRPr lang="fr-FR" sz="1600" b="0" i="0" u="none" strike="noStrike" noProof="0"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•</a:t>
                      </a:r>
                      <a:endParaRPr lang="fr-FR" sz="1600" b="0" i="0" u="none" strike="noStrike" noProof="0"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•</a:t>
                      </a:r>
                      <a:endParaRPr lang="fr-FR" sz="1600" b="0" i="0" u="none" strike="noStrike" noProof="0"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•</a:t>
                      </a:r>
                      <a:endParaRPr lang="fr-FR" sz="1600" b="0" i="0" u="none" strike="noStrike" noProof="0"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499747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Information </a:t>
                      </a:r>
                      <a:r>
                        <a:rPr lang="fr-FR" sz="1600" err="1">
                          <a:effectLst/>
                        </a:rPr>
                        <a:t>Spaces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427391"/>
                  </a:ext>
                </a:extLst>
              </a:tr>
              <a:tr h="290265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Organizing shared information spaces (coordination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287612"/>
                  </a:ext>
                </a:extLst>
              </a:tr>
              <a:tr h="40314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Sharing information in dedicated spaces (cooperation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235406"/>
                  </a:ext>
                </a:extLst>
              </a:tr>
              <a:tr h="290265">
                <a:tc gridSpan="2"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Document Production</a:t>
                      </a: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182767"/>
                  </a:ext>
                </a:extLst>
              </a:tr>
              <a:tr h="403146">
                <a:tc rowSpan="2">
                  <a:txBody>
                    <a:bodyPr/>
                    <a:lstStyle/>
                    <a:p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Organizing the collective authoring of a document (coordination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01725"/>
                  </a:ext>
                </a:extLst>
              </a:tr>
              <a:tr h="2902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&gt; Authoring a document collectively (cooperation work)</a:t>
                      </a:r>
                      <a:endParaRPr lang="fr-FR" sz="1600" dirty="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effectLst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accent2"/>
                      </a:solidFill>
                    </a:lnL>
                    <a:lnR w="12700">
                      <a:solidFill>
                        <a:schemeClr val="accent2"/>
                      </a:solidFill>
                    </a:lnR>
                    <a:lnT w="12700">
                      <a:solidFill>
                        <a:schemeClr val="accent2"/>
                      </a:solidFill>
                    </a:lnT>
                    <a:lnB w="12700">
                      <a:solidFill>
                        <a:schemeClr val="accent2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032683"/>
                  </a:ext>
                </a:extLst>
              </a:tr>
            </a:tbl>
          </a:graphicData>
        </a:graphic>
      </p:graphicFrame>
      <p:sp>
        <p:nvSpPr>
          <p:cNvPr id="11" name="Titre 1">
            <a:extLst>
              <a:ext uri="{FF2B5EF4-FFF2-40B4-BE49-F238E27FC236}">
                <a16:creationId xmlns:a16="http://schemas.microsoft.com/office/drawing/2014/main" id="{167423F9-FE9F-8F62-68ED-751E5442C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36523"/>
            <a:ext cx="10157325" cy="718184"/>
          </a:xfrm>
        </p:spPr>
        <p:txBody>
          <a:bodyPr/>
          <a:lstStyle/>
          <a:p>
            <a:r>
              <a:rPr lang="fr-FR">
                <a:latin typeface="Avenir Next Ultra Light"/>
              </a:rPr>
              <a:t>II. The </a:t>
            </a:r>
            <a:r>
              <a:rPr lang="fr-FR" err="1">
                <a:latin typeface="Avenir Next Ultra Light"/>
              </a:rPr>
              <a:t>competence</a:t>
            </a:r>
            <a:r>
              <a:rPr lang="fr-FR">
                <a:latin typeface="Avenir Next Ultra Light"/>
              </a:rPr>
              <a:t> challenge: LITME@WORK </a:t>
            </a:r>
            <a:r>
              <a:rPr lang="fr-FR" err="1">
                <a:latin typeface="Avenir Next Ultra Light"/>
              </a:rPr>
              <a:t>results</a:t>
            </a:r>
            <a:endParaRPr lang="fr-FR" err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601142-859D-BBFE-C02F-DFEABC975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8269" y="4784395"/>
            <a:ext cx="10259849" cy="2075747"/>
          </a:xfrm>
          <a:solidFill>
            <a:srgbClr val="FFFFFF">
              <a:alpha val="9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r-FR" sz="1800" b="1" err="1">
                <a:latin typeface="Avenir Next"/>
              </a:rPr>
              <a:t>Organizing</a:t>
            </a:r>
            <a:r>
              <a:rPr lang="fr-FR" sz="1800" b="1">
                <a:latin typeface="Avenir Next"/>
              </a:rPr>
              <a:t> team meetings&gt; </a:t>
            </a:r>
            <a:r>
              <a:rPr lang="fr-FR" sz="1800" b="1" err="1">
                <a:latin typeface="Avenir Next"/>
              </a:rPr>
              <a:t>Identify</a:t>
            </a:r>
            <a:r>
              <a:rPr lang="fr-FR" sz="1800" b="1">
                <a:latin typeface="Avenir Next"/>
              </a:rPr>
              <a:t> the </a:t>
            </a:r>
            <a:r>
              <a:rPr lang="fr-FR" sz="1800" b="1" err="1">
                <a:latin typeface="Avenir Next"/>
              </a:rPr>
              <a:t>most</a:t>
            </a:r>
            <a:r>
              <a:rPr lang="fr-FR" sz="1800" b="1">
                <a:latin typeface="Avenir Next"/>
              </a:rPr>
              <a:t> </a:t>
            </a:r>
            <a:r>
              <a:rPr lang="fr-FR" sz="1800" b="1" err="1">
                <a:latin typeface="Avenir Next"/>
              </a:rPr>
              <a:t>appropriate</a:t>
            </a:r>
            <a:r>
              <a:rPr lang="fr-FR" sz="1800" b="1">
                <a:latin typeface="Avenir Next"/>
              </a:rPr>
              <a:t> time to </a:t>
            </a:r>
            <a:r>
              <a:rPr lang="fr-FR" sz="1800" b="1" err="1">
                <a:latin typeface="Avenir Next"/>
              </a:rPr>
              <a:t>meet</a:t>
            </a:r>
            <a:r>
              <a:rPr lang="fr-FR" sz="1800" b="1">
                <a:latin typeface="Avenir Next"/>
              </a:rPr>
              <a:t>: </a:t>
            </a:r>
          </a:p>
          <a:p>
            <a:pPr marL="400050" lvl="1" indent="0">
              <a:buNone/>
            </a:pPr>
            <a:r>
              <a:rPr lang="fr-FR" sz="1600">
                <a:latin typeface="Avenir Next"/>
              </a:rPr>
              <a:t>"For the team meeting, the dates and time are </a:t>
            </a:r>
            <a:r>
              <a:rPr lang="fr-FR" sz="1600" err="1">
                <a:latin typeface="Avenir Next"/>
              </a:rPr>
              <a:t>chosen</a:t>
            </a:r>
            <a:r>
              <a:rPr lang="fr-FR" sz="1600">
                <a:latin typeface="Avenir Next"/>
              </a:rPr>
              <a:t> at the </a:t>
            </a:r>
            <a:r>
              <a:rPr lang="fr-FR" sz="1600" err="1">
                <a:latin typeface="Avenir Next"/>
              </a:rPr>
              <a:t>beginning</a:t>
            </a:r>
            <a:r>
              <a:rPr lang="fr-FR" sz="1600">
                <a:latin typeface="Avenir Next"/>
              </a:rPr>
              <a:t> of the </a:t>
            </a:r>
            <a:r>
              <a:rPr lang="fr-FR" sz="1600" err="1">
                <a:latin typeface="Avenir Next"/>
              </a:rPr>
              <a:t>year</a:t>
            </a:r>
            <a:r>
              <a:rPr lang="fr-FR" sz="1600">
                <a:latin typeface="Avenir Next"/>
              </a:rPr>
              <a:t>, </a:t>
            </a:r>
            <a:r>
              <a:rPr lang="fr-FR" sz="1600" err="1">
                <a:latin typeface="Avenir Next"/>
              </a:rPr>
              <a:t>together</a:t>
            </a:r>
            <a:r>
              <a:rPr lang="fr-FR" sz="1600">
                <a:latin typeface="Avenir Next"/>
              </a:rPr>
              <a:t>. </a:t>
            </a:r>
            <a:r>
              <a:rPr lang="fr-FR" sz="1600" err="1">
                <a:latin typeface="Avenir Next"/>
              </a:rPr>
              <a:t>I'm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usually</a:t>
            </a:r>
            <a:r>
              <a:rPr lang="fr-FR" sz="1600">
                <a:latin typeface="Avenir Next"/>
              </a:rPr>
              <a:t> the one </a:t>
            </a:r>
            <a:r>
              <a:rPr lang="fr-FR" sz="1600" err="1">
                <a:latin typeface="Avenir Next"/>
              </a:rPr>
              <a:t>who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does</a:t>
            </a:r>
            <a:r>
              <a:rPr lang="fr-FR" sz="1600">
                <a:latin typeface="Avenir Next"/>
              </a:rPr>
              <a:t> the planning. Are </a:t>
            </a:r>
            <a:r>
              <a:rPr lang="fr-FR" sz="1600" err="1">
                <a:latin typeface="Avenir Next"/>
              </a:rPr>
              <a:t>they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respected</a:t>
            </a:r>
            <a:r>
              <a:rPr lang="fr-FR" sz="1600">
                <a:latin typeface="Avenir Next"/>
              </a:rPr>
              <a:t>? I </a:t>
            </a:r>
            <a:r>
              <a:rPr lang="fr-FR" sz="1600" err="1">
                <a:latin typeface="Avenir Next"/>
              </a:rPr>
              <a:t>don't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think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so</a:t>
            </a:r>
            <a:r>
              <a:rPr lang="fr-FR" sz="1600">
                <a:latin typeface="Avenir Next"/>
              </a:rPr>
              <a:t>. On the one hand I can </a:t>
            </a:r>
            <a:r>
              <a:rPr lang="fr-FR" sz="1600" err="1">
                <a:latin typeface="Avenir Next"/>
              </a:rPr>
              <a:t>understand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it</a:t>
            </a:r>
            <a:r>
              <a:rPr lang="fr-FR" sz="1600">
                <a:latin typeface="Avenir Next"/>
              </a:rPr>
              <a:t>, </a:t>
            </a:r>
            <a:r>
              <a:rPr lang="fr-FR" sz="1600" err="1">
                <a:latin typeface="Avenir Next"/>
              </a:rPr>
              <a:t>we</a:t>
            </a:r>
            <a:r>
              <a:rPr lang="fr-FR" sz="1600">
                <a:latin typeface="Avenir Next"/>
              </a:rPr>
              <a:t> exchange on the </a:t>
            </a:r>
            <a:r>
              <a:rPr lang="fr-FR" sz="1600" err="1">
                <a:latin typeface="Avenir Next"/>
              </a:rPr>
              <a:t>field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every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day</a:t>
            </a:r>
            <a:r>
              <a:rPr lang="fr-FR" sz="1600">
                <a:latin typeface="Avenir Next"/>
              </a:rPr>
              <a:t>. Is </a:t>
            </a:r>
            <a:r>
              <a:rPr lang="fr-FR" sz="1600" err="1">
                <a:latin typeface="Avenir Next"/>
              </a:rPr>
              <a:t>it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necessary</a:t>
            </a:r>
            <a:r>
              <a:rPr lang="fr-FR" sz="1600">
                <a:latin typeface="Avenir Next"/>
              </a:rPr>
              <a:t> to have team meetings </a:t>
            </a:r>
            <a:r>
              <a:rPr lang="fr-FR" sz="1600" err="1">
                <a:latin typeface="Avenir Next"/>
              </a:rPr>
              <a:t>every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week</a:t>
            </a:r>
            <a:r>
              <a:rPr lang="fr-FR" sz="1600">
                <a:latin typeface="Avenir Next"/>
              </a:rPr>
              <a:t>? (...) Skype has 3 </a:t>
            </a:r>
            <a:r>
              <a:rPr lang="fr-FR" sz="1600" err="1">
                <a:latin typeface="Avenir Next"/>
              </a:rPr>
              <a:t>functions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that</a:t>
            </a:r>
            <a:r>
              <a:rPr lang="fr-FR" sz="1600">
                <a:latin typeface="Avenir Next"/>
              </a:rPr>
              <a:t> I use </a:t>
            </a:r>
            <a:r>
              <a:rPr lang="fr-FR" sz="1600" err="1">
                <a:latin typeface="Avenir Next"/>
              </a:rPr>
              <a:t>regularly</a:t>
            </a:r>
            <a:r>
              <a:rPr lang="fr-FR" sz="1600">
                <a:latin typeface="Avenir Next"/>
              </a:rPr>
              <a:t>. I check the </a:t>
            </a:r>
            <a:r>
              <a:rPr lang="fr-FR" sz="1600" err="1">
                <a:latin typeface="Avenir Next"/>
              </a:rPr>
              <a:t>status</a:t>
            </a:r>
            <a:r>
              <a:rPr lang="fr-FR" sz="1600">
                <a:latin typeface="Avenir Next"/>
              </a:rPr>
              <a:t>... </a:t>
            </a:r>
            <a:r>
              <a:rPr lang="fr-FR" sz="1600" err="1">
                <a:latin typeface="Avenir Next"/>
              </a:rPr>
              <a:t>My</a:t>
            </a:r>
            <a:r>
              <a:rPr lang="fr-FR" sz="1600">
                <a:latin typeface="Avenir Next"/>
              </a:rPr>
              <a:t> direct team </a:t>
            </a:r>
            <a:r>
              <a:rPr lang="fr-FR" sz="1600" err="1">
                <a:latin typeface="Avenir Next"/>
              </a:rPr>
              <a:t>is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here</a:t>
            </a:r>
            <a:r>
              <a:rPr lang="fr-FR" sz="1600">
                <a:latin typeface="Avenir Next"/>
              </a:rPr>
              <a:t> in the building, </a:t>
            </a:r>
            <a:r>
              <a:rPr lang="fr-FR" sz="1600" err="1">
                <a:latin typeface="Avenir Next"/>
              </a:rPr>
              <a:t>they</a:t>
            </a:r>
            <a:r>
              <a:rPr lang="fr-FR" sz="1600">
                <a:latin typeface="Avenir Next"/>
              </a:rPr>
              <a:t> are </a:t>
            </a:r>
            <a:r>
              <a:rPr lang="fr-FR" sz="1600" err="1">
                <a:latin typeface="Avenir Next"/>
              </a:rPr>
              <a:t>actively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working</a:t>
            </a:r>
            <a:r>
              <a:rPr lang="fr-FR" sz="1600">
                <a:latin typeface="Avenir Next"/>
              </a:rPr>
              <a:t> on </a:t>
            </a:r>
            <a:r>
              <a:rPr lang="fr-FR" sz="1600" err="1">
                <a:latin typeface="Avenir Next"/>
              </a:rPr>
              <a:t>their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PCs</a:t>
            </a:r>
            <a:r>
              <a:rPr lang="fr-FR" sz="1600">
                <a:latin typeface="Avenir Next"/>
              </a:rPr>
              <a:t>, </a:t>
            </a:r>
            <a:r>
              <a:rPr lang="fr-FR" sz="1600" err="1">
                <a:latin typeface="Avenir Next"/>
              </a:rPr>
              <a:t>that's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why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they</a:t>
            </a:r>
            <a:r>
              <a:rPr lang="fr-FR" sz="1600">
                <a:latin typeface="Avenir Next"/>
              </a:rPr>
              <a:t> have the </a:t>
            </a:r>
            <a:r>
              <a:rPr lang="fr-FR" sz="1600" err="1">
                <a:latin typeface="Avenir Next"/>
              </a:rPr>
              <a:t>little</a:t>
            </a:r>
            <a:r>
              <a:rPr lang="fr-FR" sz="1600">
                <a:latin typeface="Avenir Next"/>
              </a:rPr>
              <a:t> green "V". [First </a:t>
            </a:r>
            <a:r>
              <a:rPr lang="fr-FR" sz="1600" err="1">
                <a:latin typeface="Avenir Next"/>
              </a:rPr>
              <a:t>name</a:t>
            </a:r>
            <a:r>
              <a:rPr lang="fr-FR" sz="1600">
                <a:latin typeface="Avenir Next"/>
              </a:rPr>
              <a:t>] </a:t>
            </a:r>
            <a:r>
              <a:rPr lang="fr-FR" sz="1600" err="1">
                <a:latin typeface="Avenir Next"/>
              </a:rPr>
              <a:t>said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she's</a:t>
            </a:r>
            <a:r>
              <a:rPr lang="fr-FR" sz="1600">
                <a:latin typeface="Avenir Next"/>
              </a:rPr>
              <a:t> at home, </a:t>
            </a:r>
            <a:r>
              <a:rPr lang="fr-FR" sz="1600" err="1">
                <a:latin typeface="Avenir Next"/>
              </a:rPr>
              <a:t>her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status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is</a:t>
            </a:r>
            <a:r>
              <a:rPr lang="fr-FR" sz="1600">
                <a:latin typeface="Avenir Next"/>
              </a:rPr>
              <a:t> on orange, </a:t>
            </a:r>
            <a:r>
              <a:rPr lang="fr-FR" sz="1600" err="1">
                <a:latin typeface="Avenir Next"/>
              </a:rPr>
              <a:t>so</a:t>
            </a:r>
            <a:r>
              <a:rPr lang="fr-FR" sz="1600">
                <a:latin typeface="Avenir Next"/>
              </a:rPr>
              <a:t> I know </a:t>
            </a:r>
            <a:r>
              <a:rPr lang="fr-FR" sz="1600" err="1">
                <a:latin typeface="Avenir Next"/>
              </a:rPr>
              <a:t>she's</a:t>
            </a:r>
            <a:r>
              <a:rPr lang="fr-FR" sz="1600">
                <a:latin typeface="Avenir Next"/>
              </a:rPr>
              <a:t> not </a:t>
            </a:r>
            <a:r>
              <a:rPr lang="fr-FR" sz="1600" err="1">
                <a:latin typeface="Avenir Next"/>
              </a:rPr>
              <a:t>behind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her</a:t>
            </a:r>
            <a:r>
              <a:rPr lang="fr-FR" sz="1600">
                <a:latin typeface="Avenir Next"/>
              </a:rPr>
              <a:t> PC right </a:t>
            </a:r>
            <a:r>
              <a:rPr lang="fr-FR" sz="1600" err="1">
                <a:latin typeface="Avenir Next"/>
              </a:rPr>
              <a:t>now</a:t>
            </a:r>
            <a:r>
              <a:rPr lang="fr-FR" sz="1600">
                <a:latin typeface="Avenir Next"/>
              </a:rPr>
              <a:t>. </a:t>
            </a:r>
            <a:r>
              <a:rPr lang="fr-FR" sz="1600" err="1">
                <a:latin typeface="Avenir Next"/>
              </a:rPr>
              <a:t>Here</a:t>
            </a:r>
            <a:r>
              <a:rPr lang="fr-FR" sz="1600">
                <a:latin typeface="Avenir Next"/>
              </a:rPr>
              <a:t> for </a:t>
            </a:r>
            <a:r>
              <a:rPr lang="fr-FR" sz="1600" err="1">
                <a:latin typeface="Avenir Next"/>
              </a:rPr>
              <a:t>example</a:t>
            </a:r>
            <a:r>
              <a:rPr lang="fr-FR" sz="1600">
                <a:latin typeface="Avenir Next"/>
              </a:rPr>
              <a:t> I </a:t>
            </a:r>
            <a:r>
              <a:rPr lang="fr-FR" sz="1600" err="1">
                <a:latin typeface="Avenir Next"/>
              </a:rPr>
              <a:t>see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another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person</a:t>
            </a:r>
            <a:r>
              <a:rPr lang="fr-FR" sz="1600">
                <a:latin typeface="Avenir Next"/>
              </a:rPr>
              <a:t> [...] </a:t>
            </a:r>
            <a:r>
              <a:rPr lang="fr-FR" sz="1600" err="1">
                <a:latin typeface="Avenir Next"/>
              </a:rPr>
              <a:t>who</a:t>
            </a:r>
            <a:r>
              <a:rPr lang="fr-FR" sz="1600">
                <a:latin typeface="Avenir Next"/>
              </a:rPr>
              <a:t> has the </a:t>
            </a:r>
            <a:r>
              <a:rPr lang="fr-FR" sz="1600" err="1">
                <a:latin typeface="Avenir Next"/>
              </a:rPr>
              <a:t>red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status</a:t>
            </a:r>
            <a:r>
              <a:rPr lang="fr-FR" sz="1600">
                <a:latin typeface="Avenir Next"/>
              </a:rPr>
              <a:t>, </a:t>
            </a:r>
            <a:r>
              <a:rPr lang="fr-FR" sz="1600" err="1">
                <a:latin typeface="Avenir Next"/>
              </a:rPr>
              <a:t>she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is</a:t>
            </a:r>
            <a:r>
              <a:rPr lang="fr-FR" sz="1600">
                <a:latin typeface="Avenir Next"/>
              </a:rPr>
              <a:t> in a meeting. This </a:t>
            </a:r>
            <a:r>
              <a:rPr lang="fr-FR" sz="1600" err="1">
                <a:latin typeface="Avenir Next"/>
              </a:rPr>
              <a:t>is</a:t>
            </a:r>
            <a:r>
              <a:rPr lang="fr-FR" sz="1600">
                <a:latin typeface="Avenir Next"/>
              </a:rPr>
              <a:t> </a:t>
            </a:r>
            <a:r>
              <a:rPr lang="fr-FR" sz="1600" err="1">
                <a:latin typeface="Avenir Next"/>
              </a:rPr>
              <a:t>linked</a:t>
            </a:r>
            <a:r>
              <a:rPr lang="fr-FR" sz="1600">
                <a:latin typeface="Avenir Next"/>
              </a:rPr>
              <a:t> to </a:t>
            </a:r>
            <a:r>
              <a:rPr lang="fr-FR" sz="1600" err="1">
                <a:latin typeface="Avenir Next"/>
              </a:rPr>
              <a:t>your</a:t>
            </a:r>
            <a:r>
              <a:rPr lang="fr-FR" sz="1600">
                <a:latin typeface="Avenir Next"/>
              </a:rPr>
              <a:t> Outlook </a:t>
            </a:r>
            <a:r>
              <a:rPr lang="fr-FR" sz="1600" err="1">
                <a:latin typeface="Avenir Next"/>
              </a:rPr>
              <a:t>calendar</a:t>
            </a:r>
            <a:r>
              <a:rPr lang="fr-FR" sz="1600">
                <a:latin typeface="Avenir Next"/>
              </a:rPr>
              <a:t>. (...)" (team </a:t>
            </a:r>
            <a:r>
              <a:rPr lang="fr-FR" sz="1600" err="1">
                <a:latin typeface="Avenir Next"/>
              </a:rPr>
              <a:t>member</a:t>
            </a:r>
            <a:r>
              <a:rPr lang="fr-FR" sz="1600">
                <a:latin typeface="Avenir Next"/>
              </a:rPr>
              <a:t>) </a:t>
            </a:r>
            <a:endParaRPr lang="fr-FR" sz="1600"/>
          </a:p>
        </p:txBody>
      </p:sp>
    </p:spTree>
    <p:extLst>
      <p:ext uri="{BB962C8B-B14F-4D97-AF65-F5344CB8AC3E}">
        <p14:creationId xmlns:p14="http://schemas.microsoft.com/office/powerpoint/2010/main" val="2866139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B65613-41E5-CDAD-96B9-E00C13FCD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An </a:t>
            </a:r>
            <a:r>
              <a:rPr lang="fr-FR" err="1">
                <a:latin typeface="Avenir Next Ultra Light"/>
              </a:rPr>
              <a:t>interpretive</a:t>
            </a:r>
            <a:r>
              <a:rPr lang="fr-FR">
                <a:latin typeface="Avenir Next Ultra Light"/>
              </a:rPr>
              <a:t> </a:t>
            </a:r>
            <a:r>
              <a:rPr lang="fr-FR" err="1">
                <a:latin typeface="Avenir Next Ultra Light"/>
              </a:rPr>
              <a:t>methodological</a:t>
            </a:r>
            <a:r>
              <a:rPr lang="fr-FR">
                <a:latin typeface="Avenir Next Ultra Light"/>
              </a:rPr>
              <a:t> </a:t>
            </a:r>
            <a:r>
              <a:rPr lang="fr-FR" err="1">
                <a:latin typeface="Avenir Next Ultra Light"/>
              </a:rPr>
              <a:t>approach</a:t>
            </a:r>
            <a:endParaRPr lang="fr-FR">
              <a:latin typeface="Avenir Next Ultra Ligh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2C2166-A348-486F-53F4-7871D364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6784041" cy="51486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b="1" err="1">
                <a:latin typeface="Avenir Next"/>
              </a:rPr>
              <a:t>Why</a:t>
            </a:r>
            <a:r>
              <a:rPr lang="fr-FR" b="1">
                <a:latin typeface="Avenir Next"/>
              </a:rPr>
              <a:t> </a:t>
            </a:r>
            <a:r>
              <a:rPr lang="fr-FR" b="1" err="1">
                <a:latin typeface="Avenir Next"/>
              </a:rPr>
              <a:t>bother</a:t>
            </a:r>
            <a:r>
              <a:rPr lang="fr-FR" b="1">
                <a:latin typeface="Avenir Next"/>
              </a:rPr>
              <a:t> ?</a:t>
            </a:r>
          </a:p>
          <a:p>
            <a:pPr marL="0" indent="0">
              <a:buNone/>
            </a:pPr>
            <a:endParaRPr lang="fr-FR"/>
          </a:p>
          <a:p>
            <a:pPr marL="342265" indent="-342265"/>
            <a:r>
              <a:rPr lang="fr-FR">
                <a:latin typeface="Avenir Next"/>
              </a:rPr>
              <a:t>Observations, interviews, </a:t>
            </a:r>
            <a:r>
              <a:rPr lang="fr-FR" err="1">
                <a:latin typeface="Avenir Next"/>
              </a:rPr>
              <a:t>coding</a:t>
            </a:r>
            <a:r>
              <a:rPr lang="fr-FR">
                <a:latin typeface="Avenir Next"/>
              </a:rPr>
              <a:t> data… ⇒</a:t>
            </a:r>
            <a:r>
              <a:rPr lang="fr-FR" err="1">
                <a:latin typeface="Avenir Next"/>
              </a:rPr>
              <a:t>laborious</a:t>
            </a:r>
            <a:r>
              <a:rPr lang="fr-FR">
                <a:latin typeface="Avenir Next"/>
              </a:rPr>
              <a:t>, time-</a:t>
            </a:r>
            <a:r>
              <a:rPr lang="fr-FR" err="1">
                <a:latin typeface="Avenir Next"/>
              </a:rPr>
              <a:t>consuming</a:t>
            </a:r>
            <a:endParaRPr lang="fr-FR">
              <a:latin typeface="Avenir Next"/>
            </a:endParaRPr>
          </a:p>
          <a:p>
            <a:pPr marL="342265" indent="-342265"/>
            <a:r>
              <a:rPr lang="fr-FR">
                <a:latin typeface="Avenir Next"/>
              </a:rPr>
              <a:t>A </a:t>
            </a:r>
            <a:r>
              <a:rPr lang="fr-FR" err="1">
                <a:latin typeface="Avenir Next"/>
              </a:rPr>
              <a:t>well-stablished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theoretical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approach</a:t>
            </a:r>
            <a:r>
              <a:rPr lang="fr-FR">
                <a:latin typeface="Avenir Next"/>
              </a:rPr>
              <a:t> of </a:t>
            </a:r>
            <a:r>
              <a:rPr lang="fr-FR" err="1">
                <a:latin typeface="Avenir Next"/>
              </a:rPr>
              <a:t>literacies</a:t>
            </a:r>
            <a:r>
              <a:rPr lang="fr-FR">
                <a:latin typeface="Avenir Next"/>
              </a:rPr>
              <a:t> (e.g. Jenkins et </a:t>
            </a:r>
            <a:r>
              <a:rPr lang="fr-FR" err="1">
                <a:latin typeface="Avenir Next"/>
              </a:rPr>
              <a:t>al.’s</a:t>
            </a:r>
            <a:r>
              <a:rPr lang="fr-FR">
                <a:latin typeface="Avenir Next"/>
              </a:rPr>
              <a:t>, 2006)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>
                <a:latin typeface="Avenir Next"/>
                <a:sym typeface="Wingdings" pitchFamily="2" charset="2"/>
              </a:rPr>
              <a:t></a:t>
            </a:r>
            <a:r>
              <a:rPr lang="fr-FR" b="1">
                <a:latin typeface="Avenir Next"/>
                <a:sym typeface="Wingdings" pitchFamily="2" charset="2"/>
              </a:rPr>
              <a:t> Explore and </a:t>
            </a:r>
            <a:r>
              <a:rPr lang="fr-FR" b="1" err="1">
                <a:latin typeface="Avenir Next"/>
                <a:sym typeface="Wingdings" pitchFamily="2" charset="2"/>
              </a:rPr>
              <a:t>clear</a:t>
            </a:r>
            <a:r>
              <a:rPr lang="fr-FR" b="1">
                <a:latin typeface="Avenir Next"/>
                <a:sym typeface="Wingdings" pitchFamily="2" charset="2"/>
              </a:rPr>
              <a:t> a </a:t>
            </a:r>
            <a:r>
              <a:rPr lang="fr-FR" b="1" err="1">
                <a:latin typeface="Avenir Next"/>
                <a:sym typeface="Wingdings" pitchFamily="2" charset="2"/>
              </a:rPr>
              <a:t>complementary</a:t>
            </a:r>
            <a:r>
              <a:rPr lang="fr-FR" b="1">
                <a:latin typeface="Avenir Next"/>
                <a:sym typeface="Wingdings" pitchFamily="2" charset="2"/>
              </a:rPr>
              <a:t> route : an </a:t>
            </a:r>
            <a:r>
              <a:rPr lang="fr-FR" b="1" err="1">
                <a:latin typeface="Avenir Next"/>
                <a:sym typeface="Wingdings" pitchFamily="2" charset="2"/>
              </a:rPr>
              <a:t>intepretive</a:t>
            </a:r>
            <a:r>
              <a:rPr lang="fr-FR" b="1">
                <a:latin typeface="Avenir Next"/>
                <a:sym typeface="Wingdings" pitchFamily="2" charset="2"/>
              </a:rPr>
              <a:t> </a:t>
            </a:r>
            <a:r>
              <a:rPr lang="fr-FR" b="1" err="1">
                <a:latin typeface="Avenir Next"/>
                <a:sym typeface="Wingdings" pitchFamily="2" charset="2"/>
              </a:rPr>
              <a:t>methodological</a:t>
            </a:r>
            <a:r>
              <a:rPr lang="fr-FR" b="1">
                <a:latin typeface="Avenir Next"/>
                <a:sym typeface="Wingdings" pitchFamily="2" charset="2"/>
              </a:rPr>
              <a:t> </a:t>
            </a:r>
            <a:r>
              <a:rPr lang="fr-FR" b="1" err="1">
                <a:latin typeface="Avenir Next"/>
                <a:sym typeface="Wingdings" pitchFamily="2" charset="2"/>
              </a:rPr>
              <a:t>approach</a:t>
            </a:r>
            <a:endParaRPr lang="fr-FR" b="1">
              <a:latin typeface="Avenir Nex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C656F9-D25D-FE71-AC97-0EC68F2FF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132" y="1935012"/>
            <a:ext cx="2426756" cy="240217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EB26089-9CCE-656A-DA63-A262A8FCF67B}"/>
              </a:ext>
            </a:extLst>
          </p:cNvPr>
          <p:cNvSpPr txBox="1"/>
          <p:nvPr/>
        </p:nvSpPr>
        <p:spPr>
          <a:xfrm>
            <a:off x="7561846" y="4605293"/>
            <a:ext cx="2977816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1400" i="1"/>
              <a:t>« a </a:t>
            </a:r>
            <a:r>
              <a:rPr lang="fr-FR" sz="1400" i="1" err="1"/>
              <a:t>very</a:t>
            </a:r>
            <a:r>
              <a:rPr lang="fr-FR" sz="1400" i="1"/>
              <a:t> </a:t>
            </a:r>
            <a:r>
              <a:rPr lang="fr-FR" sz="1400" i="1" err="1"/>
              <a:t>competent</a:t>
            </a:r>
            <a:r>
              <a:rPr lang="fr-FR" sz="1400" i="1"/>
              <a:t> </a:t>
            </a:r>
            <a:r>
              <a:rPr lang="fr-FR" sz="1400" i="1" err="1"/>
              <a:t>scientist</a:t>
            </a:r>
            <a:r>
              <a:rPr lang="fr-FR" sz="1400" i="1"/>
              <a:t> </a:t>
            </a:r>
            <a:r>
              <a:rPr lang="fr-FR" sz="1400" i="1" err="1"/>
              <a:t>solving</a:t>
            </a:r>
            <a:r>
              <a:rPr lang="fr-FR" sz="1400" i="1"/>
              <a:t> </a:t>
            </a:r>
            <a:r>
              <a:rPr lang="fr-FR" sz="1400" i="1" err="1"/>
              <a:t>problems</a:t>
            </a:r>
            <a:r>
              <a:rPr lang="fr-FR" sz="1400" i="1"/>
              <a:t> in the style of Hokusai »</a:t>
            </a:r>
            <a:endParaRPr lang="fr-FR"/>
          </a:p>
          <a:p>
            <a:pPr algn="ctr"/>
            <a:r>
              <a:rPr lang="fr-FR" sz="1400" i="1" err="1">
                <a:ea typeface="+mn-lt"/>
                <a:cs typeface="+mn-lt"/>
              </a:rPr>
              <a:t>Generated</a:t>
            </a:r>
            <a:r>
              <a:rPr lang="fr-FR" sz="1400" i="1">
                <a:ea typeface="+mn-lt"/>
                <a:cs typeface="+mn-lt"/>
              </a:rPr>
              <a:t> </a:t>
            </a:r>
            <a:r>
              <a:rPr lang="fr-FR" sz="1400" i="1" err="1">
                <a:ea typeface="+mn-lt"/>
                <a:cs typeface="+mn-lt"/>
              </a:rPr>
              <a:t>with</a:t>
            </a:r>
            <a:r>
              <a:rPr lang="fr-FR" sz="1400" i="1">
                <a:ea typeface="+mn-lt"/>
                <a:cs typeface="+mn-lt"/>
              </a:rPr>
              <a:t> </a:t>
            </a:r>
            <a:r>
              <a:rPr lang="fr-FR" sz="1400" i="1" err="1">
                <a:ea typeface="+mn-lt"/>
                <a:cs typeface="+mn-lt"/>
              </a:rPr>
              <a:t>Dall-E</a:t>
            </a:r>
            <a:endParaRPr lang="fr-FR" err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20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xmlns="" r:id="rId4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II. The </a:t>
            </a:r>
            <a:r>
              <a:rPr lang="fr-FR" err="1">
                <a:latin typeface="Avenir Next Ultra Light"/>
              </a:rPr>
              <a:t>competence</a:t>
            </a:r>
            <a:r>
              <a:rPr lang="fr-FR">
                <a:latin typeface="Avenir Next Ultra Light"/>
              </a:rPr>
              <a:t> challenge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3E359-487F-194D-BFF4-821257DB0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9906727" cy="51609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Avenir Next"/>
              </a:rPr>
              <a:t>Data </a:t>
            </a:r>
            <a:r>
              <a:rPr lang="fr-FR" b="1" dirty="0" err="1">
                <a:latin typeface="Avenir Next"/>
              </a:rPr>
              <a:t>analysis</a:t>
            </a:r>
            <a:r>
              <a:rPr lang="fr-FR" b="1" dirty="0">
                <a:latin typeface="Avenir Next"/>
              </a:rPr>
              <a:t>: </a:t>
            </a:r>
            <a:r>
              <a:rPr lang="fr-FR" b="1" dirty="0" err="1">
                <a:latin typeface="Avenir Next"/>
              </a:rPr>
              <a:t>Inferring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Competence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Definitions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from</a:t>
            </a:r>
            <a:r>
              <a:rPr lang="fr-FR" b="1" dirty="0">
                <a:latin typeface="Avenir Next"/>
              </a:rPr>
              <a:t> Descriptions of Practices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dirty="0" err="1">
                <a:latin typeface="Avenir Next"/>
              </a:rPr>
              <a:t>Analysis</a:t>
            </a:r>
            <a:r>
              <a:rPr lang="fr-FR" dirty="0">
                <a:latin typeface="Avenir Next"/>
              </a:rPr>
              <a:t> of interview </a:t>
            </a:r>
            <a:r>
              <a:rPr lang="fr-FR" dirty="0" err="1">
                <a:latin typeface="Avenir Next"/>
              </a:rPr>
              <a:t>transcripts</a:t>
            </a:r>
            <a:endParaRPr lang="fr-FR" dirty="0">
              <a:latin typeface="Avenir Next"/>
            </a:endParaRPr>
          </a:p>
          <a:p>
            <a:pPr marL="514350" indent="-457200">
              <a:buAutoNum type="arabicPeriod"/>
            </a:pPr>
            <a:r>
              <a:rPr lang="fr-FR" dirty="0" err="1">
                <a:latin typeface="Avenir Next"/>
              </a:rPr>
              <a:t>Becoming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familiar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with</a:t>
            </a:r>
            <a:r>
              <a:rPr lang="fr-FR" dirty="0">
                <a:latin typeface="Avenir Next"/>
              </a:rPr>
              <a:t> the </a:t>
            </a:r>
            <a:r>
              <a:rPr lang="fr-FR" dirty="0" err="1">
                <a:latin typeface="Avenir Next"/>
              </a:rPr>
              <a:t>material</a:t>
            </a:r>
            <a:r>
              <a:rPr lang="fr-FR" dirty="0">
                <a:latin typeface="Avenir Next"/>
              </a:rPr>
              <a:t> to </a:t>
            </a:r>
            <a:r>
              <a:rPr lang="fr-FR" dirty="0" err="1">
                <a:latin typeface="Avenir Next"/>
              </a:rPr>
              <a:t>identify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described</a:t>
            </a:r>
            <a:r>
              <a:rPr lang="fr-FR" dirty="0">
                <a:latin typeface="Avenir Next"/>
              </a:rPr>
              <a:t> media </a:t>
            </a:r>
            <a:r>
              <a:rPr lang="fr-FR" dirty="0" err="1">
                <a:latin typeface="Avenir Next"/>
              </a:rPr>
              <a:t>literacy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events</a:t>
            </a:r>
            <a:endParaRPr lang="fr-FR" dirty="0">
              <a:latin typeface="Avenir Next"/>
            </a:endParaRPr>
          </a:p>
          <a:p>
            <a:pPr marL="514350" indent="-457200">
              <a:buAutoNum type="arabicPeriod"/>
            </a:pPr>
            <a:r>
              <a:rPr lang="fr-FR" dirty="0">
                <a:latin typeface="Avenir Next"/>
              </a:rPr>
              <a:t>Coding </a:t>
            </a:r>
            <a:r>
              <a:rPr lang="fr-FR" dirty="0" err="1">
                <a:latin typeface="Avenir Next"/>
              </a:rPr>
              <a:t>iteratively</a:t>
            </a:r>
            <a:r>
              <a:rPr lang="fr-FR" dirty="0">
                <a:latin typeface="Avenir Next"/>
              </a:rPr>
              <a:t>: </a:t>
            </a:r>
            <a:r>
              <a:rPr lang="fr-FR" dirty="0" err="1">
                <a:latin typeface="Avenir Next"/>
              </a:rPr>
              <a:t>grouping</a:t>
            </a:r>
            <a:r>
              <a:rPr lang="fr-FR" dirty="0">
                <a:latin typeface="Avenir Next"/>
              </a:rPr>
              <a:t> conceptions of the "</a:t>
            </a:r>
            <a:r>
              <a:rPr lang="fr-FR" dirty="0" err="1">
                <a:latin typeface="Avenir Next"/>
              </a:rPr>
              <a:t>same</a:t>
            </a:r>
            <a:r>
              <a:rPr lang="fr-FR" dirty="0">
                <a:latin typeface="Avenir Next"/>
              </a:rPr>
              <a:t>" </a:t>
            </a:r>
            <a:r>
              <a:rPr lang="fr-FR" dirty="0" err="1">
                <a:latin typeface="Avenir Next"/>
              </a:rPr>
              <a:t>events</a:t>
            </a:r>
            <a:r>
              <a:rPr lang="fr-FR" dirty="0">
                <a:latin typeface="Avenir Next"/>
              </a:rPr>
              <a:t> / practices (</a:t>
            </a:r>
            <a:r>
              <a:rPr lang="fr-FR" dirty="0" err="1">
                <a:latin typeface="Avenir Next"/>
              </a:rPr>
              <a:t>referential</a:t>
            </a:r>
            <a:r>
              <a:rPr lang="fr-FR" dirty="0">
                <a:latin typeface="Avenir Next"/>
              </a:rPr>
              <a:t> aspect of conception)</a:t>
            </a:r>
          </a:p>
          <a:p>
            <a:pPr marL="514350" indent="-457200">
              <a:buAutoNum type="arabicPeriod"/>
            </a:pPr>
            <a:r>
              <a:rPr lang="fr-FR" dirty="0" err="1">
                <a:latin typeface="Avenir Next"/>
              </a:rPr>
              <a:t>Generate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categories</a:t>
            </a:r>
            <a:r>
              <a:rPr lang="fr-FR" dirty="0">
                <a:latin typeface="Avenir Next"/>
              </a:rPr>
              <a:t> = alternative conceptions of the </a:t>
            </a:r>
            <a:r>
              <a:rPr lang="fr-FR" dirty="0" err="1">
                <a:latin typeface="Avenir Next"/>
              </a:rPr>
              <a:t>same</a:t>
            </a:r>
            <a:r>
              <a:rPr lang="fr-FR" dirty="0">
                <a:latin typeface="Avenir Next"/>
              </a:rPr>
              <a:t> practices</a:t>
            </a:r>
          </a:p>
          <a:p>
            <a:pPr marL="742315" lvl="1" indent="-285115"/>
            <a:r>
              <a:rPr lang="fr-FR" dirty="0" err="1">
                <a:latin typeface="Avenir Next"/>
              </a:rPr>
              <a:t>Both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between</a:t>
            </a:r>
            <a:r>
              <a:rPr lang="fr-FR" dirty="0">
                <a:latin typeface="Avenir Next"/>
              </a:rPr>
              <a:t>- and </a:t>
            </a:r>
            <a:r>
              <a:rPr lang="fr-FR" dirty="0" err="1">
                <a:latin typeface="Avenir Next"/>
              </a:rPr>
              <a:t>within</a:t>
            </a:r>
            <a:r>
              <a:rPr lang="fr-FR" dirty="0">
                <a:latin typeface="Avenir Next"/>
              </a:rPr>
              <a:t>-participant </a:t>
            </a:r>
            <a:r>
              <a:rPr lang="fr-FR" dirty="0" err="1">
                <a:latin typeface="Avenir Next"/>
              </a:rPr>
              <a:t>comparisons</a:t>
            </a:r>
            <a:r>
              <a:rPr lang="fr-FR" dirty="0">
                <a:latin typeface="Avenir Next"/>
              </a:rPr>
              <a:t> of descriptions</a:t>
            </a:r>
          </a:p>
          <a:p>
            <a:pPr marL="742315" lvl="1" indent="-285115"/>
            <a:r>
              <a:rPr lang="fr-FR" dirty="0">
                <a:latin typeface="Avenir Next"/>
              </a:rPr>
              <a:t>A process </a:t>
            </a:r>
            <a:r>
              <a:rPr lang="fr-FR" dirty="0" err="1">
                <a:latin typeface="Avenir Next"/>
              </a:rPr>
              <a:t>that</a:t>
            </a:r>
            <a:r>
              <a:rPr lang="fr-FR" dirty="0">
                <a:latin typeface="Avenir Next"/>
              </a:rPr>
              <a:t> can </a:t>
            </a:r>
            <a:r>
              <a:rPr lang="fr-FR" dirty="0" err="1">
                <a:latin typeface="Avenir Next"/>
              </a:rPr>
              <a:t>be</a:t>
            </a:r>
            <a:r>
              <a:rPr lang="fr-FR" dirty="0">
                <a:latin typeface="Avenir Next"/>
              </a:rPr>
              <a:t> inductive or combine induction and </a:t>
            </a:r>
            <a:r>
              <a:rPr lang="fr-FR" dirty="0" err="1">
                <a:latin typeface="Avenir Next"/>
              </a:rPr>
              <a:t>deduction</a:t>
            </a:r>
            <a:endParaRPr lang="fr-FR" dirty="0">
              <a:latin typeface="Avenir Next"/>
            </a:endParaRPr>
          </a:p>
          <a:p>
            <a:pPr marL="742315" lvl="1" indent="-285115"/>
            <a:r>
              <a:rPr lang="fr-FR" dirty="0">
                <a:latin typeface="Avenir Next"/>
              </a:rPr>
              <a:t>Multiple </a:t>
            </a:r>
            <a:r>
              <a:rPr lang="fr-FR" dirty="0" err="1">
                <a:latin typeface="Avenir Next"/>
              </a:rPr>
              <a:t>judges</a:t>
            </a:r>
            <a:r>
              <a:rPr lang="fr-FR" dirty="0">
                <a:latin typeface="Avenir Next"/>
              </a:rPr>
              <a:t> and inter-</a:t>
            </a:r>
            <a:r>
              <a:rPr lang="fr-FR" dirty="0" err="1">
                <a:latin typeface="Avenir Next"/>
              </a:rPr>
              <a:t>judge</a:t>
            </a:r>
            <a:r>
              <a:rPr lang="fr-FR" dirty="0">
                <a:latin typeface="Avenir Next"/>
              </a:rPr>
              <a:t> agreement</a:t>
            </a:r>
          </a:p>
          <a:p>
            <a:pPr marL="514350" indent="-457200">
              <a:buAutoNum type="arabicPeriod"/>
            </a:pPr>
            <a:r>
              <a:rPr lang="fr-FR" dirty="0">
                <a:latin typeface="Avenir Next"/>
              </a:rPr>
              <a:t>Output (</a:t>
            </a:r>
            <a:r>
              <a:rPr lang="fr-FR" dirty="0" err="1">
                <a:latin typeface="Avenir Next"/>
              </a:rPr>
              <a:t>outcome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space</a:t>
            </a:r>
            <a:r>
              <a:rPr lang="fr-FR" dirty="0">
                <a:latin typeface="Avenir Next"/>
              </a:rPr>
              <a:t>): conceptions </a:t>
            </a:r>
            <a:r>
              <a:rPr lang="fr-FR" dirty="0" err="1">
                <a:latin typeface="Avenir Next"/>
              </a:rPr>
              <a:t>ordered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from</a:t>
            </a:r>
            <a:r>
              <a:rPr lang="fr-FR" dirty="0">
                <a:latin typeface="Avenir Next"/>
              </a:rPr>
              <a:t> least to </a:t>
            </a:r>
            <a:r>
              <a:rPr lang="fr-FR" dirty="0" err="1">
                <a:latin typeface="Avenir Next"/>
              </a:rPr>
              <a:t>most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complex</a:t>
            </a:r>
            <a:endParaRPr lang="fr-FR" dirty="0" err="1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97DD68DD-D035-4E94-A09F-1A785DCA6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5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III. The </a:t>
            </a:r>
            <a:r>
              <a:rPr lang="fr-FR" err="1">
                <a:latin typeface="Avenir Next Ultra Light"/>
              </a:rPr>
              <a:t>normativity</a:t>
            </a:r>
            <a:r>
              <a:rPr lang="fr-FR">
                <a:latin typeface="Avenir Next Ultra Light"/>
              </a:rPr>
              <a:t> challenge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BC392351-158E-F34D-0989-BA9789EC5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98615" y="1467853"/>
            <a:ext cx="2432718" cy="2432718"/>
          </a:xfr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62FA041-EB6A-12FC-1456-52ECA885D349}"/>
              </a:ext>
            </a:extLst>
          </p:cNvPr>
          <p:cNvSpPr txBox="1"/>
          <p:nvPr/>
        </p:nvSpPr>
        <p:spPr>
          <a:xfrm>
            <a:off x="6969101" y="4035009"/>
            <a:ext cx="328139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400" i="1"/>
              <a:t>"a </a:t>
            </a:r>
            <a:r>
              <a:rPr lang="fr-FR" sz="1400" i="1" err="1"/>
              <a:t>scientist</a:t>
            </a:r>
            <a:r>
              <a:rPr lang="fr-FR" sz="1400" i="1"/>
              <a:t> </a:t>
            </a:r>
            <a:r>
              <a:rPr lang="fr-FR" sz="1400" i="1" err="1"/>
              <a:t>dealing</a:t>
            </a:r>
            <a:r>
              <a:rPr lang="fr-FR" sz="1400" i="1"/>
              <a:t> </a:t>
            </a:r>
            <a:r>
              <a:rPr lang="fr-FR" sz="1400" i="1" err="1"/>
              <a:t>with</a:t>
            </a:r>
            <a:r>
              <a:rPr lang="fr-FR" sz="1400" i="1"/>
              <a:t> the </a:t>
            </a:r>
            <a:r>
              <a:rPr lang="fr-FR" sz="1400" i="1" err="1"/>
              <a:t>normativity</a:t>
            </a:r>
            <a:r>
              <a:rPr lang="fr-FR" sz="1400" i="1"/>
              <a:t> issues of </a:t>
            </a:r>
            <a:r>
              <a:rPr lang="fr-FR" sz="1400" i="1" err="1"/>
              <a:t>his</a:t>
            </a:r>
            <a:r>
              <a:rPr lang="fr-FR" sz="1400" i="1"/>
              <a:t> </a:t>
            </a:r>
            <a:r>
              <a:rPr lang="fr-FR" sz="1400" i="1" err="1"/>
              <a:t>work</a:t>
            </a:r>
            <a:r>
              <a:rPr lang="fr-FR" sz="1400" i="1"/>
              <a:t> in the style of </a:t>
            </a:r>
            <a:endParaRPr lang="fr-FR">
              <a:cs typeface="Calibri"/>
            </a:endParaRPr>
          </a:p>
          <a:p>
            <a:pPr algn="ctr"/>
            <a:r>
              <a:rPr lang="fr-FR" sz="1400" i="1"/>
              <a:t>Hokusai" </a:t>
            </a:r>
            <a:endParaRPr lang="fr-FR">
              <a:ea typeface="+mn-lt"/>
              <a:cs typeface="+mn-lt"/>
            </a:endParaRPr>
          </a:p>
          <a:p>
            <a:pPr algn="ctr"/>
            <a:r>
              <a:rPr lang="fr-FR" sz="1400" i="1" err="1">
                <a:ea typeface="+mn-lt"/>
                <a:cs typeface="+mn-lt"/>
              </a:rPr>
              <a:t>Generated</a:t>
            </a:r>
            <a:r>
              <a:rPr lang="fr-FR" sz="1400" i="1">
                <a:ea typeface="+mn-lt"/>
                <a:cs typeface="+mn-lt"/>
              </a:rPr>
              <a:t> </a:t>
            </a:r>
            <a:r>
              <a:rPr lang="fr-FR" sz="1400" i="1" err="1">
                <a:ea typeface="+mn-lt"/>
                <a:cs typeface="+mn-lt"/>
              </a:rPr>
              <a:t>with</a:t>
            </a:r>
            <a:r>
              <a:rPr lang="fr-FR" sz="1400" i="1">
                <a:ea typeface="+mn-lt"/>
                <a:cs typeface="+mn-lt"/>
              </a:rPr>
              <a:t> </a:t>
            </a:r>
            <a:r>
              <a:rPr lang="fr-FR" sz="1400" i="1" err="1">
                <a:ea typeface="+mn-lt"/>
                <a:cs typeface="+mn-lt"/>
              </a:rPr>
              <a:t>Dall-E</a:t>
            </a:r>
            <a:endParaRPr lang="fr-FR" err="1">
              <a:cs typeface="Calibri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34F4FC71-D368-0EF6-AD51-D239FABDCC30}"/>
              </a:ext>
            </a:extLst>
          </p:cNvPr>
          <p:cNvSpPr txBox="1">
            <a:spLocks/>
          </p:cNvSpPr>
          <p:nvPr/>
        </p:nvSpPr>
        <p:spPr>
          <a:xfrm>
            <a:off x="508001" y="1169542"/>
            <a:ext cx="6500472" cy="51609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342882" indent="-342882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742913" indent="-285737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2pPr>
            <a:lvl3pPr marL="1142942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3pPr>
            <a:lvl4pPr marL="1600120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4pPr>
            <a:lvl5pPr marL="2057298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5pPr>
            <a:lvl6pPr marL="2514474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>
                <a:latin typeface="Avenir Next"/>
              </a:rPr>
              <a:t>The challenge : </a:t>
            </a:r>
            <a:r>
              <a:rPr lang="fr-FR" err="1">
                <a:latin typeface="Avenir Next"/>
              </a:rPr>
              <a:t>defining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competence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implies</a:t>
            </a:r>
            <a:r>
              <a:rPr lang="fr-FR">
                <a:latin typeface="Avenir Next"/>
              </a:rPr>
              <a:t> to </a:t>
            </a:r>
            <a:r>
              <a:rPr lang="fr-FR" err="1">
                <a:latin typeface="Avenir Next"/>
              </a:rPr>
              <a:t>order</a:t>
            </a:r>
            <a:r>
              <a:rPr lang="fr-FR">
                <a:latin typeface="Avenir Next"/>
              </a:rPr>
              <a:t> practices </a:t>
            </a:r>
            <a:r>
              <a:rPr lang="fr-FR" err="1">
                <a:latin typeface="Avenir Next"/>
              </a:rPr>
              <a:t>through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comparison</a:t>
            </a:r>
            <a:r>
              <a:rPr lang="fr-FR">
                <a:latin typeface="Avenir Next"/>
              </a:rPr>
              <a:t> and </a:t>
            </a:r>
            <a:r>
              <a:rPr lang="fr-FR" err="1">
                <a:latin typeface="Avenir Next"/>
              </a:rPr>
              <a:t>judgment</a:t>
            </a:r>
            <a:r>
              <a:rPr lang="fr-FR">
                <a:latin typeface="Avenir Next"/>
              </a:rPr>
              <a:t> (about </a:t>
            </a:r>
            <a:r>
              <a:rPr lang="fr-FR" err="1">
                <a:latin typeface="Avenir Next"/>
              </a:rPr>
              <a:t>success</a:t>
            </a:r>
            <a:r>
              <a:rPr lang="fr-FR">
                <a:latin typeface="Avenir Next"/>
              </a:rPr>
              <a:t>, </a:t>
            </a:r>
            <a:r>
              <a:rPr lang="fr-FR" err="1">
                <a:latin typeface="Avenir Next"/>
              </a:rPr>
              <a:t>failures</a:t>
            </a:r>
            <a:r>
              <a:rPr lang="fr-FR">
                <a:latin typeface="Avenir Next"/>
              </a:rPr>
              <a:t>, </a:t>
            </a:r>
            <a:r>
              <a:rPr lang="fr-FR" err="1">
                <a:latin typeface="Avenir Next"/>
              </a:rPr>
              <a:t>efficiency</a:t>
            </a:r>
            <a:r>
              <a:rPr lang="fr-FR">
                <a:latin typeface="Avenir Next"/>
              </a:rPr>
              <a:t>, </a:t>
            </a:r>
            <a:r>
              <a:rPr lang="fr-FR" err="1">
                <a:latin typeface="Avenir Next"/>
              </a:rPr>
              <a:t>efficacy</a:t>
            </a:r>
            <a:r>
              <a:rPr lang="fr-FR">
                <a:latin typeface="Avenir Next"/>
              </a:rPr>
              <a:t>...)</a:t>
            </a:r>
          </a:p>
          <a:p>
            <a:pPr marL="0" indent="0">
              <a:buNone/>
            </a:pPr>
            <a:endParaRPr lang="fr-FR">
              <a:latin typeface="Avenir Next"/>
            </a:endParaRPr>
          </a:p>
          <a:p>
            <a:pPr marL="0" indent="0">
              <a:buNone/>
            </a:pPr>
            <a:r>
              <a:rPr lang="fr-FR" err="1">
                <a:latin typeface="Avenir Next"/>
              </a:rPr>
              <a:t>Problem</a:t>
            </a:r>
            <a:r>
              <a:rPr lang="fr-FR">
                <a:latin typeface="Avenir Next"/>
              </a:rPr>
              <a:t> : the </a:t>
            </a:r>
            <a:r>
              <a:rPr lang="fr-FR" err="1">
                <a:latin typeface="Avenir Next"/>
              </a:rPr>
              <a:t>criteria</a:t>
            </a:r>
            <a:r>
              <a:rPr lang="fr-FR">
                <a:latin typeface="Avenir Next"/>
              </a:rPr>
              <a:t> to do </a:t>
            </a:r>
            <a:r>
              <a:rPr lang="fr-FR" err="1">
                <a:latin typeface="Avenir Next"/>
              </a:rPr>
              <a:t>this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work</a:t>
            </a:r>
            <a:r>
              <a:rPr lang="fr-FR">
                <a:latin typeface="Avenir Next"/>
              </a:rPr>
              <a:t> are not </a:t>
            </a:r>
            <a:r>
              <a:rPr lang="fr-FR" err="1">
                <a:latin typeface="Avenir Next"/>
              </a:rPr>
              <a:t>directly</a:t>
            </a:r>
            <a:r>
              <a:rPr lang="fr-FR">
                <a:latin typeface="Avenir Next"/>
              </a:rPr>
              <a:t> accessible </a:t>
            </a:r>
            <a:endParaRPr lang="fr-FR"/>
          </a:p>
          <a:p>
            <a:pPr marL="342900" indent="-342900"/>
            <a:r>
              <a:rPr lang="fr-FR" err="1">
                <a:latin typeface="Avenir Next"/>
              </a:rPr>
              <a:t>everyday</a:t>
            </a:r>
            <a:r>
              <a:rPr lang="fr-FR">
                <a:latin typeface="Avenir Next"/>
              </a:rPr>
              <a:t> routines, </a:t>
            </a:r>
            <a:r>
              <a:rPr lang="fr-FR" err="1">
                <a:latin typeface="Avenir Next"/>
              </a:rPr>
              <a:t>habitual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behavior</a:t>
            </a:r>
            <a:endParaRPr lang="fr-FR"/>
          </a:p>
          <a:p>
            <a:pPr marL="342900" indent="-342900"/>
            <a:r>
              <a:rPr lang="fr-FR">
                <a:latin typeface="Avenir Next"/>
              </a:rPr>
              <a:t>objectives and conditions for </a:t>
            </a:r>
            <a:r>
              <a:rPr lang="fr-FR" err="1">
                <a:latin typeface="Avenir Next"/>
              </a:rPr>
              <a:t>success</a:t>
            </a:r>
            <a:r>
              <a:rPr lang="fr-FR">
                <a:latin typeface="Avenir Next"/>
              </a:rPr>
              <a:t> not made explicit, </a:t>
            </a:r>
            <a:r>
              <a:rPr lang="fr-FR" err="1">
                <a:latin typeface="Avenir Next"/>
              </a:rPr>
              <a:t>unspoken</a:t>
            </a:r>
            <a:r>
              <a:rPr lang="fr-FR">
                <a:latin typeface="Avenir Next"/>
              </a:rPr>
              <a:t>, </a:t>
            </a:r>
            <a:r>
              <a:rPr lang="fr-FR" err="1">
                <a:latin typeface="Avenir Next"/>
              </a:rPr>
              <a:t>sometimes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unconscious</a:t>
            </a:r>
            <a:r>
              <a:rPr lang="fr-FR">
                <a:latin typeface="Avenir Next"/>
              </a:rPr>
              <a:t> </a:t>
            </a:r>
          </a:p>
          <a:p>
            <a:pPr marL="342900" indent="-342900"/>
            <a:r>
              <a:rPr lang="fr-FR" err="1">
                <a:latin typeface="Avenir Next"/>
              </a:rPr>
              <a:t>idyonsyncratic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lived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experiences</a:t>
            </a:r>
            <a:r>
              <a:rPr lang="fr-FR">
                <a:latin typeface="Avenir Next"/>
              </a:rPr>
              <a:t>, </a:t>
            </a:r>
            <a:r>
              <a:rPr lang="fr-FR" err="1">
                <a:latin typeface="Avenir Next"/>
              </a:rPr>
              <a:t>personal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preferences</a:t>
            </a:r>
            <a:r>
              <a:rPr lang="fr-FR">
                <a:latin typeface="Avenir Next"/>
              </a:rPr>
              <a:t> </a:t>
            </a:r>
          </a:p>
          <a:p>
            <a:pPr marL="0" indent="0">
              <a:buNone/>
            </a:pPr>
            <a:endParaRPr lang="fr-FR">
              <a:latin typeface="Avenir Next"/>
            </a:endParaRPr>
          </a:p>
          <a:p>
            <a:pPr marL="0" indent="0">
              <a:buNone/>
            </a:pPr>
            <a:r>
              <a:rPr lang="fr-FR">
                <a:latin typeface="Avenir Next"/>
              </a:rPr>
              <a:t>Goal: </a:t>
            </a:r>
            <a:r>
              <a:rPr lang="fr-FR" err="1">
                <a:latin typeface="Avenir Next"/>
              </a:rPr>
              <a:t>producing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intepretations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that</a:t>
            </a:r>
            <a:r>
              <a:rPr lang="fr-FR">
                <a:latin typeface="Avenir Next"/>
              </a:rPr>
              <a:t> </a:t>
            </a:r>
            <a:endParaRPr lang="fr-FR"/>
          </a:p>
          <a:p>
            <a:pPr marL="0" indent="0">
              <a:buNone/>
            </a:pPr>
            <a:r>
              <a:rPr lang="fr-FR">
                <a:latin typeface="Avenir Next"/>
              </a:rPr>
              <a:t>⇒ are attentive to the </a:t>
            </a:r>
            <a:r>
              <a:rPr lang="fr-FR" err="1">
                <a:latin typeface="Avenir Next"/>
              </a:rPr>
              <a:t>way</a:t>
            </a:r>
            <a:r>
              <a:rPr lang="fr-FR">
                <a:latin typeface="Avenir Next"/>
              </a:rPr>
              <a:t> in </a:t>
            </a:r>
            <a:r>
              <a:rPr lang="fr-FR" err="1">
                <a:latin typeface="Avenir Next"/>
              </a:rPr>
              <a:t>which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individuals</a:t>
            </a:r>
            <a:r>
              <a:rPr lang="fr-FR">
                <a:latin typeface="Avenir Next"/>
              </a:rPr>
              <a:t> frame </a:t>
            </a:r>
            <a:r>
              <a:rPr lang="fr-FR" err="1">
                <a:latin typeface="Avenir Next"/>
              </a:rPr>
              <a:t>their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own</a:t>
            </a:r>
            <a:r>
              <a:rPr lang="fr-FR">
                <a:latin typeface="Avenir Next"/>
              </a:rPr>
              <a:t> practices, </a:t>
            </a:r>
            <a:r>
              <a:rPr lang="fr-FR" err="1">
                <a:latin typeface="Avenir Next"/>
              </a:rPr>
              <a:t>without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artificially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imposing</a:t>
            </a:r>
            <a:r>
              <a:rPr lang="fr-FR">
                <a:latin typeface="Avenir Next"/>
              </a:rPr>
              <a:t> the </a:t>
            </a:r>
            <a:r>
              <a:rPr lang="fr-FR" err="1">
                <a:latin typeface="Avenir Next"/>
              </a:rPr>
              <a:t>researcher's</a:t>
            </a:r>
            <a:r>
              <a:rPr lang="fr-FR">
                <a:latin typeface="Avenir Next"/>
              </a:rPr>
              <a:t> point of </a:t>
            </a:r>
            <a:r>
              <a:rPr lang="fr-FR" err="1">
                <a:latin typeface="Avenir Next"/>
              </a:rPr>
              <a:t>view</a:t>
            </a:r>
            <a:endParaRPr lang="fr-FR">
              <a:latin typeface="Avenir Next"/>
            </a:endParaRPr>
          </a:p>
          <a:p>
            <a:pPr marL="0" indent="0">
              <a:buNone/>
            </a:pPr>
            <a:r>
              <a:rPr lang="fr-FR">
                <a:latin typeface="Avenir Next"/>
              </a:rPr>
              <a:t>⇒ are </a:t>
            </a:r>
            <a:r>
              <a:rPr lang="fr-FR" err="1">
                <a:latin typeface="Avenir Next"/>
              </a:rPr>
              <a:t>trying</a:t>
            </a:r>
            <a:r>
              <a:rPr lang="fr-FR">
                <a:latin typeface="Avenir Next"/>
              </a:rPr>
              <a:t> to </a:t>
            </a:r>
            <a:r>
              <a:rPr lang="fr-FR" err="1">
                <a:latin typeface="Avenir Next"/>
              </a:rPr>
              <a:t>keep</a:t>
            </a:r>
            <a:r>
              <a:rPr lang="fr-FR">
                <a:latin typeface="Avenir Next"/>
              </a:rPr>
              <a:t> an </a:t>
            </a:r>
            <a:r>
              <a:rPr lang="fr-FR" err="1">
                <a:latin typeface="Avenir Next"/>
              </a:rPr>
              <a:t>expected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axiological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neutrality</a:t>
            </a:r>
            <a:r>
              <a:rPr lang="fr-FR">
                <a:latin typeface="Avenir Next"/>
              </a:rPr>
              <a:t> (</a:t>
            </a:r>
            <a:r>
              <a:rPr lang="fr-FR" err="1">
                <a:latin typeface="Avenir Next"/>
              </a:rPr>
              <a:t>understanding</a:t>
            </a:r>
            <a:r>
              <a:rPr lang="fr-FR">
                <a:latin typeface="Avenir Next"/>
              </a:rPr>
              <a:t> how people </a:t>
            </a:r>
            <a:r>
              <a:rPr lang="fr-FR" err="1">
                <a:latin typeface="Avenir Next"/>
              </a:rPr>
              <a:t>judge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themselves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instead</a:t>
            </a:r>
            <a:r>
              <a:rPr lang="fr-FR">
                <a:latin typeface="Avenir Next"/>
              </a:rPr>
              <a:t> of </a:t>
            </a:r>
            <a:r>
              <a:rPr lang="fr-FR" err="1">
                <a:latin typeface="Avenir Next"/>
              </a:rPr>
              <a:t>judging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them</a:t>
            </a:r>
            <a:r>
              <a:rPr lang="fr-FR">
                <a:latin typeface="Avenir Next"/>
              </a:rPr>
              <a:t>)</a:t>
            </a:r>
          </a:p>
          <a:p>
            <a:pPr marL="0" indent="0">
              <a:buNone/>
            </a:pPr>
            <a:endParaRPr lang="fr-FR">
              <a:latin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253969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xmlns="" r:id="rId4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venir Next Ultra Light"/>
              </a:rPr>
              <a:t>III. The </a:t>
            </a:r>
            <a:r>
              <a:rPr lang="fr-FR" dirty="0" err="1">
                <a:latin typeface="Avenir Next Ultra Light"/>
              </a:rPr>
              <a:t>normativity</a:t>
            </a:r>
            <a:r>
              <a:rPr lang="fr-FR" dirty="0">
                <a:latin typeface="Avenir Next Ultra Light"/>
              </a:rPr>
              <a:t> challenge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3E359-487F-194D-BFF4-821257DB0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9978613" cy="55491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Avenir Next"/>
              </a:rPr>
              <a:t>⇒ </a:t>
            </a:r>
            <a:r>
              <a:rPr lang="fr-FR" b="1" dirty="0" err="1">
                <a:latin typeface="Avenir Next"/>
              </a:rPr>
              <a:t>We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can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lean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towards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intersubjectivity</a:t>
            </a:r>
            <a:r>
              <a:rPr lang="fr-FR" b="1" dirty="0">
                <a:latin typeface="Avenir Next"/>
              </a:rPr>
              <a:t> by a </a:t>
            </a:r>
            <a:r>
              <a:rPr lang="fr-FR" b="1" dirty="0" err="1">
                <a:latin typeface="Avenir Next"/>
              </a:rPr>
              <a:t>careful</a:t>
            </a:r>
            <a:r>
              <a:rPr lang="fr-FR" b="1" dirty="0">
                <a:latin typeface="Avenir Next"/>
              </a:rPr>
              <a:t> documentation of practices, by </a:t>
            </a:r>
            <a:r>
              <a:rPr lang="fr-FR" b="1" dirty="0" err="1">
                <a:latin typeface="Avenir Next"/>
              </a:rPr>
              <a:t>analysing</a:t>
            </a:r>
            <a:r>
              <a:rPr lang="fr-FR" b="1" dirty="0">
                <a:latin typeface="Avenir Next"/>
              </a:rPr>
              <a:t> how </a:t>
            </a:r>
            <a:r>
              <a:rPr lang="fr-FR" b="1" dirty="0" err="1">
                <a:latin typeface="Avenir Next"/>
              </a:rPr>
              <a:t>individuals</a:t>
            </a:r>
            <a:endParaRPr lang="fr-FR" b="1" dirty="0">
              <a:latin typeface="Avenir Next"/>
            </a:endParaRPr>
          </a:p>
          <a:p>
            <a:pPr marL="342900" indent="-342900"/>
            <a:r>
              <a:rPr lang="fr-FR" dirty="0" err="1">
                <a:latin typeface="Avenir Next"/>
              </a:rPr>
              <a:t>Define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their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problems</a:t>
            </a:r>
            <a:r>
              <a:rPr lang="fr-FR" dirty="0">
                <a:latin typeface="Avenir Next"/>
              </a:rPr>
              <a:t> and how </a:t>
            </a:r>
            <a:r>
              <a:rPr lang="fr-FR" dirty="0" err="1">
                <a:latin typeface="Avenir Next"/>
              </a:rPr>
              <a:t>they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find</a:t>
            </a:r>
            <a:r>
              <a:rPr lang="fr-FR" dirty="0">
                <a:latin typeface="Avenir Next"/>
              </a:rPr>
              <a:t> (or not) solutions to </a:t>
            </a:r>
            <a:r>
              <a:rPr lang="fr-FR" dirty="0" err="1">
                <a:latin typeface="Avenir Next"/>
              </a:rPr>
              <a:t>them</a:t>
            </a:r>
            <a:r>
              <a:rPr lang="fr-FR" dirty="0">
                <a:latin typeface="Avenir Next"/>
              </a:rPr>
              <a:t>;</a:t>
            </a:r>
            <a:endParaRPr lang="fr-FR" dirty="0"/>
          </a:p>
          <a:p>
            <a:pPr marL="342900" indent="-342900"/>
            <a:r>
              <a:rPr lang="fr-FR" dirty="0">
                <a:latin typeface="Avenir Next"/>
              </a:rPr>
              <a:t>The </a:t>
            </a:r>
            <a:r>
              <a:rPr lang="fr-FR" dirty="0" err="1">
                <a:latin typeface="Avenir Next"/>
              </a:rPr>
              <a:t>quality</a:t>
            </a:r>
            <a:r>
              <a:rPr lang="fr-FR" dirty="0">
                <a:latin typeface="Avenir Next"/>
              </a:rPr>
              <a:t> and </a:t>
            </a:r>
            <a:r>
              <a:rPr lang="fr-FR" dirty="0" err="1">
                <a:latin typeface="Avenir Next"/>
              </a:rPr>
              <a:t>variety</a:t>
            </a:r>
            <a:r>
              <a:rPr lang="fr-FR" dirty="0">
                <a:latin typeface="Avenir Next"/>
              </a:rPr>
              <a:t> of the ressources </a:t>
            </a:r>
            <a:r>
              <a:rPr lang="fr-FR" dirty="0" err="1">
                <a:latin typeface="Avenir Next"/>
              </a:rPr>
              <a:t>they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mobilize</a:t>
            </a:r>
            <a:r>
              <a:rPr lang="fr-FR" dirty="0">
                <a:latin typeface="Avenir Next"/>
              </a:rPr>
              <a:t>;</a:t>
            </a:r>
            <a:endParaRPr lang="fr-FR" dirty="0"/>
          </a:p>
          <a:p>
            <a:pPr marL="342900" indent="-342900"/>
            <a:r>
              <a:rPr lang="fr-FR" dirty="0" err="1">
                <a:latin typeface="Avenir Next"/>
              </a:rPr>
              <a:t>Their</a:t>
            </a:r>
            <a:r>
              <a:rPr lang="fr-FR" dirty="0">
                <a:latin typeface="Avenir Next"/>
              </a:rPr>
              <a:t> satisfaction / insatisfaction;</a:t>
            </a:r>
            <a:endParaRPr lang="fr-FR" dirty="0"/>
          </a:p>
          <a:p>
            <a:pPr marL="342900" indent="-342900"/>
            <a:r>
              <a:rPr lang="fr-FR" dirty="0">
                <a:latin typeface="Avenir Next"/>
              </a:rPr>
              <a:t>The </a:t>
            </a:r>
            <a:r>
              <a:rPr lang="fr-FR" dirty="0" err="1">
                <a:latin typeface="Avenir Next"/>
              </a:rPr>
              <a:t>richness</a:t>
            </a:r>
            <a:r>
              <a:rPr lang="fr-FR" dirty="0">
                <a:latin typeface="Avenir Next"/>
              </a:rPr>
              <a:t>, </a:t>
            </a:r>
            <a:r>
              <a:rPr lang="fr-FR" dirty="0" err="1">
                <a:latin typeface="Avenir Next"/>
              </a:rPr>
              <a:t>diversity</a:t>
            </a:r>
            <a:r>
              <a:rPr lang="fr-FR" dirty="0">
                <a:latin typeface="Avenir Next"/>
              </a:rPr>
              <a:t> and </a:t>
            </a:r>
            <a:r>
              <a:rPr lang="fr-FR" dirty="0" err="1">
                <a:latin typeface="Avenir Next"/>
              </a:rPr>
              <a:t>complexity</a:t>
            </a:r>
            <a:r>
              <a:rPr lang="fr-FR" dirty="0">
                <a:latin typeface="Avenir Next"/>
              </a:rPr>
              <a:t> of </a:t>
            </a:r>
            <a:r>
              <a:rPr lang="fr-FR" dirty="0" err="1">
                <a:latin typeface="Avenir Next"/>
              </a:rPr>
              <a:t>their</a:t>
            </a:r>
            <a:r>
              <a:rPr lang="fr-FR" dirty="0">
                <a:latin typeface="Avenir Next"/>
              </a:rPr>
              <a:t> practices </a:t>
            </a:r>
            <a:r>
              <a:rPr lang="fr-FR" dirty="0" err="1">
                <a:latin typeface="Avenir Next"/>
              </a:rPr>
              <a:t>with</a:t>
            </a:r>
            <a:r>
              <a:rPr lang="fr-FR" dirty="0">
                <a:latin typeface="Avenir Next"/>
              </a:rPr>
              <a:t> regards to </a:t>
            </a:r>
            <a:r>
              <a:rPr lang="fr-FR" dirty="0" err="1">
                <a:latin typeface="Avenir Next"/>
              </a:rPr>
              <a:t>their</a:t>
            </a:r>
            <a:r>
              <a:rPr lang="fr-FR" dirty="0">
                <a:latin typeface="Avenir Next"/>
              </a:rPr>
              <a:t> goals.</a:t>
            </a:r>
            <a:endParaRPr lang="fr-FR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>
                <a:latin typeface="Avenir Next"/>
              </a:rPr>
              <a:t>⇒ </a:t>
            </a:r>
            <a:r>
              <a:rPr lang="fr-FR" b="1" dirty="0" err="1">
                <a:latin typeface="Avenir Next"/>
              </a:rPr>
              <a:t>despite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these</a:t>
            </a:r>
            <a:r>
              <a:rPr lang="fr-FR" b="1" dirty="0">
                <a:latin typeface="Avenir Next"/>
              </a:rPr>
              <a:t> efforts </a:t>
            </a:r>
            <a:r>
              <a:rPr lang="fr-FR" b="1" dirty="0" err="1">
                <a:latin typeface="Avenir Next"/>
              </a:rPr>
              <a:t>we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can't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avoid</a:t>
            </a:r>
            <a:r>
              <a:rPr lang="fr-FR" b="1" dirty="0">
                <a:latin typeface="Avenir Next"/>
              </a:rPr>
              <a:t> the normative force of </a:t>
            </a:r>
            <a:r>
              <a:rPr lang="fr-FR" b="1" dirty="0" err="1">
                <a:latin typeface="Avenir Next"/>
              </a:rPr>
              <a:t>any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competence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definition</a:t>
            </a:r>
            <a:r>
              <a:rPr lang="fr-FR" b="1" dirty="0">
                <a:latin typeface="Avenir Next"/>
              </a:rPr>
              <a:t> 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dirty="0">
                <a:latin typeface="Avenir Next"/>
              </a:rPr>
              <a:t>"</a:t>
            </a:r>
            <a:r>
              <a:rPr lang="fr-FR" i="1" dirty="0" err="1">
                <a:latin typeface="Avenir Next"/>
              </a:rPr>
              <a:t>Rather</a:t>
            </a:r>
            <a:r>
              <a:rPr lang="fr-FR" i="1" dirty="0">
                <a:latin typeface="Avenir Next"/>
              </a:rPr>
              <a:t> I </a:t>
            </a:r>
            <a:r>
              <a:rPr lang="fr-FR" i="1" dirty="0" err="1">
                <a:latin typeface="Avenir Next"/>
              </a:rPr>
              <a:t>would</a:t>
            </a:r>
            <a:r>
              <a:rPr lang="fr-FR" i="1" dirty="0">
                <a:latin typeface="Avenir Next"/>
              </a:rPr>
              <a:t> propose </a:t>
            </a:r>
            <a:r>
              <a:rPr lang="fr-FR" i="1" dirty="0" err="1">
                <a:latin typeface="Avenir Next"/>
              </a:rPr>
              <a:t>that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we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should</a:t>
            </a:r>
            <a:r>
              <a:rPr lang="fr-FR" i="1" dirty="0">
                <a:latin typeface="Avenir Next"/>
              </a:rPr>
              <a:t> examine </a:t>
            </a:r>
            <a:r>
              <a:rPr lang="fr-FR" i="1" dirty="0" err="1">
                <a:latin typeface="Avenir Next"/>
              </a:rPr>
              <a:t>that</a:t>
            </a:r>
            <a:r>
              <a:rPr lang="fr-FR" i="1" dirty="0">
                <a:latin typeface="Avenir Next"/>
              </a:rPr>
              <a:t> situation as an </a:t>
            </a:r>
            <a:r>
              <a:rPr lang="fr-FR" i="1" dirty="0" err="1">
                <a:latin typeface="Avenir Next"/>
              </a:rPr>
              <a:t>anthropologist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would</a:t>
            </a:r>
            <a:r>
              <a:rPr lang="fr-FR" i="1" dirty="0">
                <a:latin typeface="Avenir Next"/>
              </a:rPr>
              <a:t> examine culture or </a:t>
            </a:r>
            <a:r>
              <a:rPr lang="fr-FR" i="1" dirty="0" err="1">
                <a:latin typeface="Avenir Next"/>
              </a:rPr>
              <a:t>sub-culture</a:t>
            </a:r>
            <a:r>
              <a:rPr lang="fr-FR" i="1" dirty="0">
                <a:latin typeface="Avenir Next"/>
              </a:rPr>
              <a:t>, </a:t>
            </a:r>
            <a:r>
              <a:rPr lang="fr-FR" i="1" dirty="0" err="1">
                <a:latin typeface="Avenir Next"/>
              </a:rPr>
              <a:t>making</a:t>
            </a:r>
            <a:r>
              <a:rPr lang="fr-FR" i="1" dirty="0">
                <a:latin typeface="Avenir Next"/>
              </a:rPr>
              <a:t> explicit the </a:t>
            </a:r>
            <a:r>
              <a:rPr lang="fr-FR" i="1" dirty="0" err="1">
                <a:latin typeface="Avenir Next"/>
              </a:rPr>
              <a:t>judgements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we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would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make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from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our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own</a:t>
            </a:r>
            <a:r>
              <a:rPr lang="fr-FR" i="1" dirty="0">
                <a:latin typeface="Avenir Next"/>
              </a:rPr>
              <a:t> cultural and structural situations in </a:t>
            </a:r>
            <a:r>
              <a:rPr lang="fr-FR" i="1" dirty="0" err="1">
                <a:latin typeface="Avenir Next"/>
              </a:rPr>
              <a:t>order</a:t>
            </a:r>
            <a:r>
              <a:rPr lang="fr-FR" i="1" dirty="0">
                <a:latin typeface="Avenir Next"/>
              </a:rPr>
              <a:t> to </a:t>
            </a:r>
            <a:r>
              <a:rPr lang="fr-FR" i="1" dirty="0" err="1">
                <a:latin typeface="Avenir Next"/>
              </a:rPr>
              <a:t>discover</a:t>
            </a:r>
            <a:r>
              <a:rPr lang="fr-FR" i="1" dirty="0">
                <a:latin typeface="Avenir Next"/>
              </a:rPr>
              <a:t> how and </a:t>
            </a:r>
            <a:r>
              <a:rPr lang="fr-FR" i="1" dirty="0" err="1">
                <a:latin typeface="Avenir Next"/>
              </a:rPr>
              <a:t>why</a:t>
            </a:r>
            <a:r>
              <a:rPr lang="fr-FR" i="1" dirty="0">
                <a:latin typeface="Avenir Next"/>
              </a:rPr>
              <a:t> the structures to </a:t>
            </a:r>
            <a:r>
              <a:rPr lang="fr-FR" i="1" dirty="0" err="1">
                <a:latin typeface="Avenir Next"/>
              </a:rPr>
              <a:t>be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identified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there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generate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particular</a:t>
            </a:r>
            <a:r>
              <a:rPr lang="fr-FR" i="1" dirty="0">
                <a:latin typeface="Avenir Next"/>
              </a:rPr>
              <a:t> conceptions and perceptions </a:t>
            </a:r>
            <a:r>
              <a:rPr lang="fr-FR" i="1" dirty="0" err="1">
                <a:latin typeface="Avenir Next"/>
              </a:rPr>
              <a:t>amongst</a:t>
            </a:r>
            <a:r>
              <a:rPr lang="fr-FR" i="1" dirty="0">
                <a:latin typeface="Avenir Next"/>
              </a:rPr>
              <a:t> the </a:t>
            </a:r>
            <a:r>
              <a:rPr lang="fr-FR" i="1" dirty="0" err="1">
                <a:latin typeface="Avenir Next"/>
              </a:rPr>
              <a:t>actors</a:t>
            </a:r>
            <a:r>
              <a:rPr lang="fr-FR" i="1" dirty="0">
                <a:latin typeface="Avenir Next"/>
              </a:rPr>
              <a:t> </a:t>
            </a:r>
            <a:r>
              <a:rPr lang="fr-FR" i="1" dirty="0" err="1">
                <a:latin typeface="Avenir Next"/>
              </a:rPr>
              <a:t>themselves</a:t>
            </a:r>
            <a:r>
              <a:rPr lang="fr-FR" dirty="0">
                <a:latin typeface="Avenir Next"/>
              </a:rPr>
              <a:t>" (Street, 1984, p. 217). </a:t>
            </a:r>
            <a:endParaRPr lang="en-US" dirty="0">
              <a:latin typeface="Avenir Next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b="1" dirty="0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97DD68DD-D035-4E94-A09F-1A785DCA6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  <p:pic>
        <p:nvPicPr>
          <p:cNvPr id="6" name="Espace réservé du contenu 8">
            <a:extLst>
              <a:ext uri="{FF2B5EF4-FFF2-40B4-BE49-F238E27FC236}">
                <a16:creationId xmlns:a16="http://schemas.microsoft.com/office/drawing/2014/main" id="{B8FD2711-8050-CA08-ED01-CF0DA8BD0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8756" y="255091"/>
            <a:ext cx="908719" cy="93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6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xmlns="" r:id="rId5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III. The </a:t>
            </a:r>
            <a:r>
              <a:rPr lang="fr-FR" err="1">
                <a:latin typeface="Avenir Next Ultra Light"/>
              </a:rPr>
              <a:t>normativity</a:t>
            </a:r>
            <a:r>
              <a:rPr lang="fr-FR">
                <a:latin typeface="Avenir Next Ultra Light"/>
              </a:rPr>
              <a:t> challenge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3E359-487F-194D-BFF4-821257DB0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9906727" cy="51609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>
                <a:latin typeface="Avenir Next"/>
              </a:rPr>
              <a:t>A possible </a:t>
            </a:r>
            <a:r>
              <a:rPr lang="fr-FR" b="1" err="1">
                <a:latin typeface="Avenir Next"/>
              </a:rPr>
              <a:t>path</a:t>
            </a:r>
            <a:r>
              <a:rPr lang="fr-FR" b="1">
                <a:latin typeface="Avenir Next"/>
              </a:rPr>
              <a:t> to tackle </a:t>
            </a:r>
            <a:r>
              <a:rPr lang="fr-FR" b="1" err="1">
                <a:latin typeface="Avenir Next"/>
              </a:rPr>
              <a:t>this</a:t>
            </a:r>
            <a:r>
              <a:rPr lang="fr-FR" b="1">
                <a:latin typeface="Avenir Next"/>
              </a:rPr>
              <a:t> challenge :</a:t>
            </a:r>
            <a:endParaRPr lang="fr-FR"/>
          </a:p>
          <a:p>
            <a:pPr marL="0" indent="0">
              <a:buNone/>
            </a:pPr>
            <a:r>
              <a:rPr lang="fr-FR">
                <a:latin typeface="Avenir Next"/>
              </a:rPr>
              <a:t>⇒ </a:t>
            </a:r>
            <a:r>
              <a:rPr lang="fr-FR" err="1">
                <a:latin typeface="Avenir Next"/>
              </a:rPr>
              <a:t>acknowledging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this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normativity</a:t>
            </a:r>
            <a:r>
              <a:rPr lang="fr-FR">
                <a:latin typeface="Avenir Next"/>
              </a:rPr>
              <a:t>, and </a:t>
            </a:r>
            <a:r>
              <a:rPr lang="fr-FR" err="1">
                <a:latin typeface="Avenir Next"/>
              </a:rPr>
              <a:t>making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it</a:t>
            </a:r>
            <a:r>
              <a:rPr lang="fr-FR">
                <a:latin typeface="Avenir Next"/>
              </a:rPr>
              <a:t> explicit for the </a:t>
            </a:r>
            <a:r>
              <a:rPr lang="fr-FR" err="1">
                <a:latin typeface="Avenir Next"/>
              </a:rPr>
              <a:t>actors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concerned</a:t>
            </a:r>
            <a:r>
              <a:rPr lang="fr-FR">
                <a:latin typeface="Avenir Next"/>
              </a:rPr>
              <a:t> in the </a:t>
            </a:r>
            <a:r>
              <a:rPr lang="fr-FR" err="1">
                <a:latin typeface="Avenir Next"/>
              </a:rPr>
              <a:t>broader</a:t>
            </a:r>
            <a:r>
              <a:rPr lang="fr-FR">
                <a:latin typeface="Avenir Next"/>
              </a:rPr>
              <a:t> social </a:t>
            </a:r>
            <a:r>
              <a:rPr lang="fr-FR" err="1">
                <a:latin typeface="Avenir Next"/>
              </a:rPr>
              <a:t>space</a:t>
            </a:r>
            <a:endParaRPr lang="fr-FR">
              <a:latin typeface="Avenir Next"/>
            </a:endParaRPr>
          </a:p>
          <a:p>
            <a:pPr marL="0" indent="0">
              <a:buNone/>
            </a:pPr>
            <a:r>
              <a:rPr lang="fr-FR">
                <a:latin typeface="Avenir Next"/>
              </a:rPr>
              <a:t>⇒ </a:t>
            </a:r>
            <a:r>
              <a:rPr lang="fr-FR" err="1">
                <a:latin typeface="Avenir Next"/>
              </a:rPr>
              <a:t>competence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definition</a:t>
            </a:r>
            <a:r>
              <a:rPr lang="fr-FR">
                <a:latin typeface="Avenir Next"/>
              </a:rPr>
              <a:t> as </a:t>
            </a:r>
            <a:r>
              <a:rPr lang="fr-FR" err="1">
                <a:latin typeface="Avenir Next"/>
              </a:rPr>
              <a:t>reflexive</a:t>
            </a:r>
            <a:r>
              <a:rPr lang="fr-FR">
                <a:latin typeface="Avenir Next"/>
              </a:rPr>
              <a:t> and usable </a:t>
            </a:r>
            <a:r>
              <a:rPr lang="fr-FR" err="1">
                <a:latin typeface="Avenir Next"/>
              </a:rPr>
              <a:t>tools</a:t>
            </a:r>
            <a:r>
              <a:rPr lang="fr-FR">
                <a:latin typeface="Avenir Next"/>
              </a:rPr>
              <a:t>, not </a:t>
            </a:r>
            <a:r>
              <a:rPr lang="fr-FR" err="1">
                <a:latin typeface="Avenir Next"/>
              </a:rPr>
              <a:t>only</a:t>
            </a:r>
            <a:r>
              <a:rPr lang="fr-FR">
                <a:latin typeface="Avenir Next"/>
              </a:rPr>
              <a:t> for </a:t>
            </a:r>
            <a:r>
              <a:rPr lang="fr-FR" err="1">
                <a:latin typeface="Avenir Next"/>
              </a:rPr>
              <a:t>researchers</a:t>
            </a:r>
            <a:r>
              <a:rPr lang="fr-FR">
                <a:latin typeface="Avenir Next"/>
              </a:rPr>
              <a:t> and </a:t>
            </a:r>
            <a:r>
              <a:rPr lang="fr-FR" err="1">
                <a:latin typeface="Avenir Next"/>
              </a:rPr>
              <a:t>educators</a:t>
            </a:r>
            <a:endParaRPr lang="fr-FR">
              <a:latin typeface="Avenir Next"/>
            </a:endParaRPr>
          </a:p>
          <a:p>
            <a:pPr marL="0" indent="0">
              <a:buNone/>
            </a:pPr>
            <a:endParaRPr lang="fr-FR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97DD68DD-D035-4E94-A09F-1A785DCA6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163" y="250484"/>
            <a:ext cx="914242" cy="921939"/>
          </a:xfrm>
          <a:prstGeom prst="rect">
            <a:avLst/>
          </a:prstGeom>
        </p:spPr>
      </p:pic>
      <p:pic>
        <p:nvPicPr>
          <p:cNvPr id="6" name="Espace réservé du contenu 8">
            <a:extLst>
              <a:ext uri="{FF2B5EF4-FFF2-40B4-BE49-F238E27FC236}">
                <a16:creationId xmlns:a16="http://schemas.microsoft.com/office/drawing/2014/main" id="{B8FD2711-8050-CA08-ED01-CF0DA8BD0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8756" y="255091"/>
            <a:ext cx="908719" cy="930184"/>
          </a:xfrm>
          <a:prstGeom prst="rect">
            <a:avLst/>
          </a:prstGeom>
        </p:spPr>
      </p:pic>
      <p:pic>
        <p:nvPicPr>
          <p:cNvPr id="5" name="Image 6" descr="Une image contenant table&#10;&#10;Description générée automatiquement">
            <a:extLst>
              <a:ext uri="{FF2B5EF4-FFF2-40B4-BE49-F238E27FC236}">
                <a16:creationId xmlns:a16="http://schemas.microsoft.com/office/drawing/2014/main" id="{4C5C1A90-97B0-D77E-D088-00B47766C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155" y="3433948"/>
            <a:ext cx="8407879" cy="270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46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1B24A6-FED1-B083-EC71-30AA5064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Conclusion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0652ED1D-A6D9-5130-FECA-C911C49B4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>
              <a:latin typeface="Avenir Next"/>
            </a:endParaRPr>
          </a:p>
          <a:p>
            <a:pPr marL="0" indent="0">
              <a:buNone/>
            </a:pPr>
            <a:r>
              <a:rPr lang="fr-FR">
                <a:latin typeface="Avenir Next"/>
              </a:rPr>
              <a:t>⇒ Our </a:t>
            </a:r>
            <a:r>
              <a:rPr lang="fr-FR" err="1">
                <a:latin typeface="Avenir Next"/>
              </a:rPr>
              <a:t>approach</a:t>
            </a:r>
            <a:r>
              <a:rPr lang="fr-FR">
                <a:latin typeface="Avenir Next"/>
              </a:rPr>
              <a:t> tries to </a:t>
            </a:r>
            <a:r>
              <a:rPr lang="fr-FR" err="1">
                <a:latin typeface="Avenir Next"/>
              </a:rPr>
              <a:t>build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intelligibility</a:t>
            </a:r>
            <a:r>
              <a:rPr lang="fr-FR">
                <a:latin typeface="Avenir Next"/>
              </a:rPr>
              <a:t> and </a:t>
            </a:r>
            <a:r>
              <a:rPr lang="fr-FR" err="1">
                <a:latin typeface="Avenir Next"/>
              </a:rPr>
              <a:t>common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ground</a:t>
            </a:r>
            <a:r>
              <a:rPr lang="fr-FR">
                <a:latin typeface="Avenir Next"/>
              </a:rPr>
              <a:t>.</a:t>
            </a:r>
            <a:endParaRPr lang="fr-FR"/>
          </a:p>
          <a:p>
            <a:pPr marL="0" indent="0">
              <a:buNone/>
            </a:pPr>
            <a:endParaRPr lang="fr-FR">
              <a:latin typeface="Avenir Next"/>
            </a:endParaRPr>
          </a:p>
          <a:p>
            <a:pPr marL="0" indent="0">
              <a:buNone/>
            </a:pPr>
            <a:r>
              <a:rPr lang="fr-FR">
                <a:latin typeface="Avenir Next"/>
              </a:rPr>
              <a:t>⇒ Media </a:t>
            </a:r>
            <a:r>
              <a:rPr lang="fr-FR" err="1">
                <a:latin typeface="Avenir Next"/>
              </a:rPr>
              <a:t>literacy</a:t>
            </a:r>
            <a:r>
              <a:rPr lang="fr-FR">
                <a:latin typeface="Avenir Next"/>
              </a:rPr>
              <a:t> actions </a:t>
            </a:r>
            <a:r>
              <a:rPr lang="fr-FR" err="1">
                <a:latin typeface="Avenir Next"/>
              </a:rPr>
              <a:t>which</a:t>
            </a:r>
            <a:r>
              <a:rPr lang="fr-FR">
                <a:latin typeface="Avenir Next"/>
              </a:rPr>
              <a:t> are </a:t>
            </a:r>
            <a:r>
              <a:rPr lang="fr-FR" err="1">
                <a:latin typeface="Avenir Next"/>
              </a:rPr>
              <a:t>meaningul</a:t>
            </a:r>
            <a:r>
              <a:rPr lang="fr-FR">
                <a:latin typeface="Avenir Next"/>
              </a:rPr>
              <a:t> for the social </a:t>
            </a:r>
            <a:r>
              <a:rPr lang="fr-FR" err="1">
                <a:latin typeface="Avenir Next"/>
              </a:rPr>
              <a:t>actors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because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they</a:t>
            </a:r>
            <a:r>
              <a:rPr lang="fr-FR">
                <a:latin typeface="Avenir Next"/>
              </a:rPr>
              <a:t> are </a:t>
            </a:r>
            <a:r>
              <a:rPr lang="fr-FR" err="1">
                <a:latin typeface="Avenir Next"/>
              </a:rPr>
              <a:t>anchored</a:t>
            </a:r>
            <a:r>
              <a:rPr lang="fr-FR">
                <a:latin typeface="Avenir Next"/>
              </a:rPr>
              <a:t> in the </a:t>
            </a:r>
            <a:r>
              <a:rPr lang="fr-FR" err="1">
                <a:latin typeface="Avenir Next"/>
              </a:rPr>
              <a:t>complexity</a:t>
            </a:r>
            <a:r>
              <a:rPr lang="fr-FR">
                <a:latin typeface="Avenir Next"/>
              </a:rPr>
              <a:t> of </a:t>
            </a:r>
            <a:r>
              <a:rPr lang="fr-FR" err="1">
                <a:latin typeface="Avenir Next"/>
              </a:rPr>
              <a:t>their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lived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experience</a:t>
            </a:r>
            <a:endParaRPr lang="fr-FR"/>
          </a:p>
          <a:p>
            <a:pPr marL="0" indent="0">
              <a:buNone/>
            </a:pPr>
            <a:endParaRPr lang="fr-FR">
              <a:latin typeface="Avenir Next"/>
            </a:endParaRPr>
          </a:p>
          <a:p>
            <a:pPr marL="0" indent="0">
              <a:buNone/>
            </a:pPr>
            <a:r>
              <a:rPr lang="fr-FR">
                <a:latin typeface="Avenir Next"/>
              </a:rPr>
              <a:t>⇒ </a:t>
            </a:r>
            <a:r>
              <a:rPr lang="fr-FR" err="1">
                <a:latin typeface="Avenir Next"/>
              </a:rPr>
              <a:t>Competences</a:t>
            </a:r>
            <a:r>
              <a:rPr lang="fr-FR">
                <a:latin typeface="Avenir Next"/>
              </a:rPr>
              <a:t> not as an </a:t>
            </a:r>
            <a:r>
              <a:rPr lang="fr-FR" err="1">
                <a:latin typeface="Avenir Next"/>
              </a:rPr>
              <a:t>overarching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truth</a:t>
            </a:r>
            <a:r>
              <a:rPr lang="fr-FR">
                <a:latin typeface="Avenir Next"/>
              </a:rPr>
              <a:t>, </a:t>
            </a:r>
            <a:r>
              <a:rPr lang="fr-FR" err="1">
                <a:latin typeface="Avenir Next"/>
              </a:rPr>
              <a:t>defined</a:t>
            </a:r>
            <a:r>
              <a:rPr lang="fr-FR">
                <a:latin typeface="Avenir Next"/>
              </a:rPr>
              <a:t> once and for all by experts, but as </a:t>
            </a:r>
            <a:r>
              <a:rPr lang="fr-FR" err="1">
                <a:latin typeface="Avenir Next"/>
              </a:rPr>
              <a:t>reflexive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tools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supporting</a:t>
            </a:r>
            <a:r>
              <a:rPr lang="fr-FR">
                <a:latin typeface="Avenir Next"/>
              </a:rPr>
              <a:t> a </a:t>
            </a:r>
            <a:r>
              <a:rPr lang="fr-FR" err="1">
                <a:latin typeface="Avenir Next"/>
              </a:rPr>
              <a:t>shared</a:t>
            </a:r>
            <a:r>
              <a:rPr lang="fr-FR">
                <a:latin typeface="Avenir Next"/>
              </a:rPr>
              <a:t> and </a:t>
            </a:r>
            <a:r>
              <a:rPr lang="fr-FR" err="1">
                <a:latin typeface="Avenir Next"/>
              </a:rPr>
              <a:t>meaningful</a:t>
            </a:r>
            <a:r>
              <a:rPr lang="fr-FR">
                <a:latin typeface="Avenir Next"/>
              </a:rPr>
              <a:t> media </a:t>
            </a:r>
            <a:r>
              <a:rPr lang="fr-FR" err="1">
                <a:latin typeface="Avenir Next"/>
              </a:rPr>
              <a:t>literacy</a:t>
            </a:r>
            <a:r>
              <a:rPr lang="fr-FR">
                <a:latin typeface="Avenir Next"/>
              </a:rPr>
              <a:t>. 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12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xmlns="" r:id="rId2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1B24A6-FED1-B083-EC71-30AA5064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Conclusion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C5F093-A38F-3C2F-85EF-B0F1798CB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747" y="1378632"/>
            <a:ext cx="3878179" cy="387817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36FC505-F4A9-64C4-E0CC-8341DCD3352C}"/>
              </a:ext>
            </a:extLst>
          </p:cNvPr>
          <p:cNvSpPr txBox="1"/>
          <p:nvPr/>
        </p:nvSpPr>
        <p:spPr>
          <a:xfrm>
            <a:off x="2643939" y="5446296"/>
            <a:ext cx="6904121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2000" i="1"/>
              <a:t>« </a:t>
            </a:r>
            <a:r>
              <a:rPr lang="fr-FR" sz="2000" i="1" err="1"/>
              <a:t>two</a:t>
            </a:r>
            <a:r>
              <a:rPr lang="fr-FR" sz="2000" i="1"/>
              <a:t> </a:t>
            </a:r>
            <a:r>
              <a:rPr lang="fr-FR" sz="2000" i="1" err="1"/>
              <a:t>scientists</a:t>
            </a:r>
            <a:r>
              <a:rPr lang="fr-FR" sz="2000" i="1"/>
              <a:t> </a:t>
            </a:r>
            <a:r>
              <a:rPr lang="fr-FR" sz="2000" i="1" err="1"/>
              <a:t>grateful</a:t>
            </a:r>
            <a:r>
              <a:rPr lang="fr-FR" sz="2000" i="1"/>
              <a:t> for </a:t>
            </a:r>
            <a:r>
              <a:rPr lang="fr-FR" sz="2000" i="1" err="1"/>
              <a:t>their</a:t>
            </a:r>
            <a:r>
              <a:rPr lang="fr-FR" sz="2000" i="1"/>
              <a:t> </a:t>
            </a:r>
            <a:r>
              <a:rPr lang="fr-FR" sz="2000" i="1" err="1"/>
              <a:t>audience’s</a:t>
            </a:r>
            <a:r>
              <a:rPr lang="fr-FR" sz="2000" i="1"/>
              <a:t> attention and </a:t>
            </a:r>
            <a:r>
              <a:rPr lang="fr-FR" sz="2000" i="1" err="1"/>
              <a:t>ready</a:t>
            </a:r>
            <a:r>
              <a:rPr lang="fr-FR" sz="2000" i="1"/>
              <a:t> to </a:t>
            </a:r>
            <a:r>
              <a:rPr lang="fr-FR" sz="2000" i="1" err="1"/>
              <a:t>answer</a:t>
            </a:r>
            <a:r>
              <a:rPr lang="fr-FR" sz="2000" i="1"/>
              <a:t> questions in the style of Hokusai » </a:t>
            </a:r>
          </a:p>
          <a:p>
            <a:pPr algn="ctr"/>
            <a:r>
              <a:rPr lang="fr-FR" sz="2000" i="1" err="1"/>
              <a:t>Generated</a:t>
            </a:r>
            <a:r>
              <a:rPr lang="fr-FR" sz="2000" i="1"/>
              <a:t> </a:t>
            </a:r>
            <a:r>
              <a:rPr lang="fr-FR" sz="2000" i="1" err="1"/>
              <a:t>with</a:t>
            </a:r>
            <a:r>
              <a:rPr lang="fr-FR" sz="2000" i="1"/>
              <a:t> </a:t>
            </a:r>
            <a:r>
              <a:rPr lang="fr-FR" sz="2000" i="1" err="1"/>
              <a:t>Dall-E</a:t>
            </a:r>
            <a:endParaRPr lang="fr-FR" sz="2000" i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8640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1B24A6-FED1-B083-EC71-30AA5064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References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640548-7CC6-4884-B199-2FC655D2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1"/>
            <a:ext cx="9908746" cy="5373752"/>
          </a:xfrm>
        </p:spPr>
        <p:txBody>
          <a:bodyPr anchor="b">
            <a:normAutofit fontScale="55000" lnSpcReduction="20000"/>
          </a:bodyPr>
          <a:lstStyle/>
          <a:p>
            <a:r>
              <a:rPr lang="fr-BE" dirty="0"/>
              <a:t>Barton, D., &amp; Hamilton, M. (2000). </a:t>
            </a:r>
            <a:r>
              <a:rPr lang="fr-BE" dirty="0" err="1"/>
              <a:t>Literacy</a:t>
            </a:r>
            <a:r>
              <a:rPr lang="fr-BE" dirty="0"/>
              <a:t> practices. In D. Barton, M. Hamilton, &amp; R. </a:t>
            </a:r>
            <a:r>
              <a:rPr lang="fr-BE" dirty="0" err="1"/>
              <a:t>Ivanič</a:t>
            </a:r>
            <a:r>
              <a:rPr lang="fr-BE" dirty="0"/>
              <a:t> (</a:t>
            </a:r>
            <a:r>
              <a:rPr lang="fr-BE" dirty="0" err="1"/>
              <a:t>Éds</a:t>
            </a:r>
            <a:r>
              <a:rPr lang="fr-BE" dirty="0"/>
              <a:t>.), </a:t>
            </a:r>
            <a:r>
              <a:rPr lang="fr-BE" i="1" dirty="0" err="1"/>
              <a:t>Situated</a:t>
            </a:r>
            <a:r>
              <a:rPr lang="fr-BE" i="1" dirty="0"/>
              <a:t> </a:t>
            </a:r>
            <a:r>
              <a:rPr lang="fr-BE" i="1" dirty="0" err="1"/>
              <a:t>literacies</a:t>
            </a:r>
            <a:r>
              <a:rPr lang="fr-BE" i="1" dirty="0"/>
              <a:t> : Reading and </a:t>
            </a:r>
            <a:r>
              <a:rPr lang="fr-BE" i="1" dirty="0" err="1"/>
              <a:t>writing</a:t>
            </a:r>
            <a:r>
              <a:rPr lang="fr-BE" i="1" dirty="0"/>
              <a:t> in </a:t>
            </a:r>
            <a:r>
              <a:rPr lang="fr-BE" i="1" dirty="0" err="1"/>
              <a:t>context</a:t>
            </a:r>
            <a:r>
              <a:rPr lang="fr-BE" dirty="0"/>
              <a:t> (Vol. 7, p. 7‑15). Routledge.</a:t>
            </a:r>
          </a:p>
          <a:p>
            <a:r>
              <a:rPr lang="fr-BE" dirty="0" err="1"/>
              <a:t>Bulea</a:t>
            </a:r>
            <a:r>
              <a:rPr lang="fr-BE" dirty="0"/>
              <a:t>, E., &amp; </a:t>
            </a:r>
            <a:r>
              <a:rPr lang="fr-BE" dirty="0" err="1"/>
              <a:t>Bronckart</a:t>
            </a:r>
            <a:r>
              <a:rPr lang="fr-BE" dirty="0"/>
              <a:t>, J.-P. (2006). La saisie des compétences dans l’interprétation de l’activité de travail. </a:t>
            </a:r>
            <a:r>
              <a:rPr lang="fr-BE" i="1" dirty="0"/>
              <a:t>Bulletin Vals/</a:t>
            </a:r>
            <a:r>
              <a:rPr lang="fr-BE" i="1" dirty="0" err="1"/>
              <a:t>Asla</a:t>
            </a:r>
            <a:r>
              <a:rPr lang="fr-BE" dirty="0"/>
              <a:t>, </a:t>
            </a:r>
            <a:r>
              <a:rPr lang="fr-BE" i="1" dirty="0"/>
              <a:t>84</a:t>
            </a:r>
            <a:r>
              <a:rPr lang="fr-BE" dirty="0"/>
              <a:t>, 143‑171.</a:t>
            </a:r>
          </a:p>
          <a:p>
            <a:r>
              <a:rPr lang="fr-BE" dirty="0" err="1"/>
              <a:t>Couldry</a:t>
            </a:r>
            <a:r>
              <a:rPr lang="fr-BE" dirty="0"/>
              <a:t>, N. (2004). </a:t>
            </a:r>
            <a:r>
              <a:rPr lang="fr-BE" dirty="0" err="1"/>
              <a:t>Theorising</a:t>
            </a:r>
            <a:r>
              <a:rPr lang="fr-BE" dirty="0"/>
              <a:t> media as practice. </a:t>
            </a:r>
            <a:r>
              <a:rPr lang="fr-BE" i="1" dirty="0"/>
              <a:t>Social </a:t>
            </a:r>
            <a:r>
              <a:rPr lang="fr-BE" i="1" dirty="0" err="1"/>
              <a:t>Semiotics</a:t>
            </a:r>
            <a:r>
              <a:rPr lang="fr-BE" dirty="0"/>
              <a:t>, </a:t>
            </a:r>
            <a:r>
              <a:rPr lang="fr-BE" i="1" dirty="0"/>
              <a:t>14</a:t>
            </a:r>
            <a:r>
              <a:rPr lang="fr-BE" dirty="0"/>
              <a:t>(2), 115‑132. </a:t>
            </a:r>
            <a:r>
              <a:rPr lang="fr-BE" dirty="0">
                <a:hlinkClick r:id="rId2"/>
              </a:rPr>
              <a:t>https://doi.org/10.1080/1035033042000238295</a:t>
            </a:r>
            <a:endParaRPr lang="fr-BE" dirty="0"/>
          </a:p>
          <a:p>
            <a:r>
              <a:rPr lang="fr-BE" dirty="0"/>
              <a:t>Gillet, P. (1998). Pour une écologie du concept de compétence. </a:t>
            </a:r>
            <a:r>
              <a:rPr lang="fr-BE" i="1" dirty="0"/>
              <a:t>Education permanente</a:t>
            </a:r>
            <a:r>
              <a:rPr lang="fr-BE" dirty="0"/>
              <a:t>, </a:t>
            </a:r>
            <a:r>
              <a:rPr lang="fr-BE" i="1" dirty="0"/>
              <a:t>135</a:t>
            </a:r>
            <a:r>
              <a:rPr lang="fr-BE" dirty="0"/>
              <a:t>, 23‑32.</a:t>
            </a:r>
          </a:p>
          <a:p>
            <a:r>
              <a:rPr lang="fr-BE" dirty="0"/>
              <a:t>Jacques, J. (2016). </a:t>
            </a:r>
            <a:r>
              <a:rPr lang="fr-BE" i="1" dirty="0"/>
              <a:t>Définition des compétences propres à l’organisation des collections d’informations personnelles numériques</a:t>
            </a:r>
            <a:r>
              <a:rPr lang="fr-BE" dirty="0"/>
              <a:t> [Dissertation doctorale, UCL - Université Catholique de Louvain]. </a:t>
            </a:r>
            <a:r>
              <a:rPr lang="fr-BE" dirty="0">
                <a:hlinkClick r:id="rId3"/>
              </a:rPr>
              <a:t>https://dial.uclouvain.be/pr/boreal/en/object/boreal%3A174446</a:t>
            </a:r>
            <a:endParaRPr lang="fr-BE" dirty="0"/>
          </a:p>
          <a:p>
            <a:r>
              <a:rPr lang="fr-BE" dirty="0"/>
              <a:t>Jenkins, H., </a:t>
            </a:r>
            <a:r>
              <a:rPr lang="fr-BE" dirty="0" err="1"/>
              <a:t>Purushotma</a:t>
            </a:r>
            <a:r>
              <a:rPr lang="fr-BE" dirty="0"/>
              <a:t>, R., Clinton, K., Weigel, M., &amp; </a:t>
            </a:r>
            <a:r>
              <a:rPr lang="fr-BE" dirty="0" err="1"/>
              <a:t>Robison</a:t>
            </a:r>
            <a:r>
              <a:rPr lang="fr-BE" dirty="0"/>
              <a:t>, A. J. (2006). </a:t>
            </a:r>
            <a:r>
              <a:rPr lang="fr-BE" i="1" dirty="0" err="1"/>
              <a:t>Confronting</a:t>
            </a:r>
            <a:r>
              <a:rPr lang="fr-BE" i="1" dirty="0"/>
              <a:t> the Challenges of </a:t>
            </a:r>
            <a:r>
              <a:rPr lang="fr-BE" i="1" dirty="0" err="1"/>
              <a:t>Participatory</a:t>
            </a:r>
            <a:r>
              <a:rPr lang="fr-BE" i="1" dirty="0"/>
              <a:t> Culture : Media Education for the 21st Century</a:t>
            </a:r>
            <a:r>
              <a:rPr lang="fr-BE" dirty="0"/>
              <a:t> (The John D. and Catherine T. MacArthur </a:t>
            </a:r>
            <a:r>
              <a:rPr lang="fr-BE" dirty="0" err="1"/>
              <a:t>Foundation</a:t>
            </a:r>
            <a:r>
              <a:rPr lang="fr-BE" dirty="0"/>
              <a:t> Reports on Digital Media and Learning) [White </a:t>
            </a:r>
            <a:r>
              <a:rPr lang="fr-BE" dirty="0" err="1"/>
              <a:t>paper</a:t>
            </a:r>
            <a:r>
              <a:rPr lang="fr-BE" dirty="0"/>
              <a:t>]. The John D. and Catherine T. MacArthur </a:t>
            </a:r>
            <a:r>
              <a:rPr lang="fr-BE" dirty="0" err="1"/>
              <a:t>Foundation</a:t>
            </a:r>
            <a:r>
              <a:rPr lang="fr-BE" dirty="0"/>
              <a:t>. </a:t>
            </a:r>
            <a:r>
              <a:rPr lang="fr-BE" dirty="0">
                <a:hlinkClick r:id="rId4"/>
              </a:rPr>
              <a:t>http://digitallearning.macfound.org/atf/cf/%7B7E45C7E0-A3E0-4B89-AC9C-E807E1B0AE4E%7D/JENKINS_WHITE_PAPER.PDF</a:t>
            </a:r>
            <a:endParaRPr lang="fr-BE" dirty="0"/>
          </a:p>
          <a:p>
            <a:r>
              <a:rPr lang="fr-BE" dirty="0" err="1"/>
              <a:t>Knobel</a:t>
            </a:r>
            <a:r>
              <a:rPr lang="fr-BE" dirty="0"/>
              <a:t>, M., &amp; </a:t>
            </a:r>
            <a:r>
              <a:rPr lang="fr-BE" dirty="0" err="1"/>
              <a:t>Lankshear</a:t>
            </a:r>
            <a:r>
              <a:rPr lang="fr-BE" dirty="0"/>
              <a:t>, C. (</a:t>
            </a:r>
            <a:r>
              <a:rPr lang="fr-BE" dirty="0" err="1"/>
              <a:t>Éds</a:t>
            </a:r>
            <a:r>
              <a:rPr lang="fr-BE" dirty="0"/>
              <a:t>.). (2007). </a:t>
            </a:r>
            <a:r>
              <a:rPr lang="fr-BE" i="1" dirty="0"/>
              <a:t>A New </a:t>
            </a:r>
            <a:r>
              <a:rPr lang="fr-BE" i="1" dirty="0" err="1"/>
              <a:t>Literacies</a:t>
            </a:r>
            <a:r>
              <a:rPr lang="fr-BE" i="1" dirty="0"/>
              <a:t> Sampler</a:t>
            </a:r>
            <a:r>
              <a:rPr lang="fr-BE" dirty="0"/>
              <a:t>. Peter Lang Inc., International Academic Publishers.</a:t>
            </a:r>
          </a:p>
          <a:p>
            <a:r>
              <a:rPr lang="fr-BE" dirty="0" err="1"/>
              <a:t>Ligurgo</a:t>
            </a:r>
            <a:r>
              <a:rPr lang="fr-BE" dirty="0"/>
              <a:t>, V. (2019). </a:t>
            </a:r>
            <a:r>
              <a:rPr lang="fr-BE" i="1" dirty="0"/>
              <a:t>Le travail collaboratif à distance : Cartographie des compétences en littératie médiatique : le cas du travail de bureau soutenu par les technologies de l’information et de la communication (TIC)</a:t>
            </a:r>
            <a:r>
              <a:rPr lang="fr-BE" dirty="0"/>
              <a:t> [Dissertation doctorale, UCL - Université Catholique de Louvain]. </a:t>
            </a:r>
            <a:r>
              <a:rPr lang="fr-BE" dirty="0">
                <a:hlinkClick r:id="rId5"/>
              </a:rPr>
              <a:t>https://dial.uclouvain.be/pr/boreal/object/boreal:221188</a:t>
            </a:r>
            <a:endParaRPr lang="fr-BE" dirty="0"/>
          </a:p>
          <a:p>
            <a:r>
              <a:rPr lang="fr-BE" dirty="0" err="1"/>
              <a:t>Ligurgo</a:t>
            </a:r>
            <a:r>
              <a:rPr lang="fr-BE" dirty="0"/>
              <a:t>, V., Fastrez, P., Jacques, J., Collard, A.-S., &amp; Philippette, T. (2019). A </a:t>
            </a:r>
            <a:r>
              <a:rPr lang="fr-BE" dirty="0" err="1"/>
              <a:t>Definition</a:t>
            </a:r>
            <a:r>
              <a:rPr lang="fr-BE" dirty="0"/>
              <a:t> of Digital Media </a:t>
            </a:r>
            <a:r>
              <a:rPr lang="fr-BE" dirty="0" err="1"/>
              <a:t>Literacy</a:t>
            </a:r>
            <a:r>
              <a:rPr lang="fr-BE" dirty="0"/>
              <a:t> </a:t>
            </a:r>
            <a:r>
              <a:rPr lang="fr-BE" dirty="0" err="1"/>
              <a:t>Competences</a:t>
            </a:r>
            <a:r>
              <a:rPr lang="fr-BE" dirty="0"/>
              <a:t> </a:t>
            </a:r>
            <a:r>
              <a:rPr lang="fr-BE" dirty="0" err="1"/>
              <a:t>Required</a:t>
            </a:r>
            <a:r>
              <a:rPr lang="fr-BE" dirty="0"/>
              <a:t> by </a:t>
            </a:r>
            <a:r>
              <a:rPr lang="fr-BE" dirty="0" err="1"/>
              <a:t>Workers</a:t>
            </a:r>
            <a:r>
              <a:rPr lang="fr-BE" dirty="0"/>
              <a:t> to </a:t>
            </a:r>
            <a:r>
              <a:rPr lang="fr-BE" dirty="0" err="1"/>
              <a:t>Collaborate</a:t>
            </a:r>
            <a:r>
              <a:rPr lang="fr-BE" dirty="0"/>
              <a:t> in Distance Work </a:t>
            </a:r>
            <a:r>
              <a:rPr lang="fr-BE" dirty="0" err="1"/>
              <a:t>Environments</a:t>
            </a:r>
            <a:r>
              <a:rPr lang="fr-BE" dirty="0"/>
              <a:t>. In J. Jacques &amp; A.-S. Collard (</a:t>
            </a:r>
            <a:r>
              <a:rPr lang="fr-BE" dirty="0" err="1"/>
              <a:t>Éds</a:t>
            </a:r>
            <a:r>
              <a:rPr lang="fr-BE" dirty="0"/>
              <a:t>.), </a:t>
            </a:r>
            <a:r>
              <a:rPr lang="fr-BE" i="1" dirty="0"/>
              <a:t>Digital Media </a:t>
            </a:r>
            <a:r>
              <a:rPr lang="fr-BE" i="1" dirty="0" err="1"/>
              <a:t>Literacy</a:t>
            </a:r>
            <a:r>
              <a:rPr lang="fr-BE" i="1" dirty="0"/>
              <a:t> in </a:t>
            </a:r>
            <a:r>
              <a:rPr lang="fr-BE" i="1" dirty="0" err="1"/>
              <a:t>Teamwork</a:t>
            </a:r>
            <a:r>
              <a:rPr lang="fr-BE" i="1" dirty="0"/>
              <a:t> and Distance Work : </a:t>
            </a:r>
            <a:r>
              <a:rPr lang="fr-BE" i="1" dirty="0" err="1"/>
              <a:t>Competences</a:t>
            </a:r>
            <a:r>
              <a:rPr lang="fr-BE" i="1" dirty="0"/>
              <a:t>, </a:t>
            </a:r>
            <a:r>
              <a:rPr lang="fr-BE" i="1" dirty="0" err="1"/>
              <a:t>Discourse</a:t>
            </a:r>
            <a:r>
              <a:rPr lang="fr-BE" i="1" dirty="0"/>
              <a:t> and </a:t>
            </a:r>
            <a:r>
              <a:rPr lang="fr-BE" i="1" dirty="0" err="1"/>
              <a:t>Organizational</a:t>
            </a:r>
            <a:r>
              <a:rPr lang="fr-BE" i="1" dirty="0"/>
              <a:t> Design</a:t>
            </a:r>
            <a:r>
              <a:rPr lang="fr-BE" dirty="0"/>
              <a:t> (p. 13‑68). Presses Universitaires de Namur. </a:t>
            </a:r>
            <a:r>
              <a:rPr lang="fr-BE" dirty="0">
                <a:hlinkClick r:id="rId6"/>
              </a:rPr>
              <a:t>https://dial.uclouvain.be/pr/boreal/object/boreal:223556</a:t>
            </a:r>
            <a:endParaRPr lang="fr-BE" dirty="0"/>
          </a:p>
          <a:p>
            <a:r>
              <a:rPr lang="fr-BE" dirty="0"/>
              <a:t>Marton, F. (1981). </a:t>
            </a:r>
            <a:r>
              <a:rPr lang="fr-BE" dirty="0" err="1"/>
              <a:t>Phenomenography</a:t>
            </a:r>
            <a:r>
              <a:rPr lang="fr-BE" dirty="0"/>
              <a:t>—</a:t>
            </a:r>
            <a:r>
              <a:rPr lang="fr-BE" dirty="0" err="1"/>
              <a:t>Describing</a:t>
            </a:r>
            <a:r>
              <a:rPr lang="fr-BE" dirty="0"/>
              <a:t> conceptions of the world </a:t>
            </a:r>
            <a:r>
              <a:rPr lang="fr-BE" dirty="0" err="1"/>
              <a:t>around</a:t>
            </a:r>
            <a:r>
              <a:rPr lang="fr-BE" dirty="0"/>
              <a:t> us. </a:t>
            </a:r>
            <a:r>
              <a:rPr lang="fr-BE" i="1" dirty="0" err="1"/>
              <a:t>Instructional</a:t>
            </a:r>
            <a:r>
              <a:rPr lang="fr-BE" i="1" dirty="0"/>
              <a:t> Science</a:t>
            </a:r>
            <a:r>
              <a:rPr lang="fr-BE" dirty="0"/>
              <a:t>, </a:t>
            </a:r>
            <a:r>
              <a:rPr lang="fr-BE" i="1" dirty="0"/>
              <a:t>10</a:t>
            </a:r>
            <a:r>
              <a:rPr lang="fr-BE" dirty="0"/>
              <a:t>(2), 177‑200. </a:t>
            </a:r>
            <a:r>
              <a:rPr lang="fr-BE" dirty="0">
                <a:hlinkClick r:id="rId7"/>
              </a:rPr>
              <a:t>https://doi.org/10.1007/BF00132516</a:t>
            </a:r>
            <a:endParaRPr lang="fr-BE" dirty="0"/>
          </a:p>
          <a:p>
            <a:r>
              <a:rPr lang="fr-BE" dirty="0"/>
              <a:t>Marton, F. (1986). </a:t>
            </a:r>
            <a:r>
              <a:rPr lang="fr-BE" dirty="0" err="1"/>
              <a:t>Phenomenography</a:t>
            </a:r>
            <a:r>
              <a:rPr lang="fr-BE" dirty="0"/>
              <a:t>—A </a:t>
            </a:r>
            <a:r>
              <a:rPr lang="fr-BE" dirty="0" err="1"/>
              <a:t>Research</a:t>
            </a:r>
            <a:r>
              <a:rPr lang="fr-BE" dirty="0"/>
              <a:t> </a:t>
            </a:r>
            <a:r>
              <a:rPr lang="fr-BE" dirty="0" err="1"/>
              <a:t>Approach</a:t>
            </a:r>
            <a:r>
              <a:rPr lang="fr-BE" dirty="0"/>
              <a:t> to </a:t>
            </a:r>
            <a:r>
              <a:rPr lang="fr-BE" dirty="0" err="1"/>
              <a:t>Investigating</a:t>
            </a:r>
            <a:r>
              <a:rPr lang="fr-BE" dirty="0"/>
              <a:t> </a:t>
            </a:r>
            <a:r>
              <a:rPr lang="fr-BE" dirty="0" err="1"/>
              <a:t>Different</a:t>
            </a:r>
            <a:r>
              <a:rPr lang="fr-BE" dirty="0"/>
              <a:t> </a:t>
            </a:r>
            <a:r>
              <a:rPr lang="fr-BE" dirty="0" err="1"/>
              <a:t>Understandings</a:t>
            </a:r>
            <a:r>
              <a:rPr lang="fr-BE" dirty="0"/>
              <a:t> of Reality. </a:t>
            </a:r>
            <a:r>
              <a:rPr lang="fr-BE" i="1" dirty="0"/>
              <a:t>Journal of </a:t>
            </a:r>
            <a:r>
              <a:rPr lang="fr-BE" i="1" dirty="0" err="1"/>
              <a:t>Thought</a:t>
            </a:r>
            <a:r>
              <a:rPr lang="fr-BE" dirty="0"/>
              <a:t>, </a:t>
            </a:r>
            <a:r>
              <a:rPr lang="fr-BE" i="1" dirty="0"/>
              <a:t>21</a:t>
            </a:r>
            <a:r>
              <a:rPr lang="fr-BE" dirty="0"/>
              <a:t>(3), 28‑49.</a:t>
            </a:r>
          </a:p>
          <a:p>
            <a:r>
              <a:rPr lang="fr-BE" dirty="0"/>
              <a:t>Marton, F., &amp; Booth, S. A. (1997). </a:t>
            </a:r>
            <a:r>
              <a:rPr lang="fr-BE" i="1" dirty="0"/>
              <a:t>Learning and </a:t>
            </a:r>
            <a:r>
              <a:rPr lang="fr-BE" i="1" dirty="0" err="1"/>
              <a:t>Awareness</a:t>
            </a:r>
            <a:r>
              <a:rPr lang="fr-BE" dirty="0"/>
              <a:t>. Psychology </a:t>
            </a:r>
            <a:r>
              <a:rPr lang="fr-BE" dirty="0" err="1"/>
              <a:t>Press</a:t>
            </a:r>
            <a:r>
              <a:rPr lang="fr-BE" dirty="0"/>
              <a:t>.</a:t>
            </a:r>
          </a:p>
          <a:p>
            <a:r>
              <a:rPr lang="fr-BE" dirty="0" err="1"/>
              <a:t>Reckwitz</a:t>
            </a:r>
            <a:r>
              <a:rPr lang="fr-BE" dirty="0"/>
              <a:t>, A. (2002). </a:t>
            </a:r>
            <a:r>
              <a:rPr lang="fr-BE" dirty="0" err="1"/>
              <a:t>Toward</a:t>
            </a:r>
            <a:r>
              <a:rPr lang="fr-BE" dirty="0"/>
              <a:t> a Theory of Social Practices : A </a:t>
            </a:r>
            <a:r>
              <a:rPr lang="fr-BE" dirty="0" err="1"/>
              <a:t>Development</a:t>
            </a:r>
            <a:r>
              <a:rPr lang="fr-BE" dirty="0"/>
              <a:t> in </a:t>
            </a:r>
            <a:r>
              <a:rPr lang="fr-BE" dirty="0" err="1"/>
              <a:t>Culturalist</a:t>
            </a:r>
            <a:r>
              <a:rPr lang="fr-BE" dirty="0"/>
              <a:t> </a:t>
            </a:r>
            <a:r>
              <a:rPr lang="fr-BE" dirty="0" err="1"/>
              <a:t>Theorizing</a:t>
            </a:r>
            <a:r>
              <a:rPr lang="fr-BE" dirty="0"/>
              <a:t>. </a:t>
            </a:r>
            <a:r>
              <a:rPr lang="fr-BE" i="1" dirty="0" err="1"/>
              <a:t>European</a:t>
            </a:r>
            <a:r>
              <a:rPr lang="fr-BE" i="1" dirty="0"/>
              <a:t> Journal of Social Theory</a:t>
            </a:r>
            <a:r>
              <a:rPr lang="fr-BE" dirty="0"/>
              <a:t>, </a:t>
            </a:r>
            <a:r>
              <a:rPr lang="fr-BE" i="1" dirty="0"/>
              <a:t>5</a:t>
            </a:r>
            <a:r>
              <a:rPr lang="fr-BE" dirty="0"/>
              <a:t>(2), 243‑263.</a:t>
            </a:r>
          </a:p>
          <a:p>
            <a:r>
              <a:rPr lang="fr-BE" dirty="0"/>
              <a:t>Rey, B., Carette, V., Defrance, A., &amp; Kahn, S. (2012). </a:t>
            </a:r>
            <a:r>
              <a:rPr lang="fr-BE" i="1" dirty="0"/>
              <a:t>Les compétences à l’école : Apprentissage et évaluation</a:t>
            </a:r>
            <a:r>
              <a:rPr lang="fr-BE" dirty="0"/>
              <a:t>. De Boeck.</a:t>
            </a:r>
          </a:p>
          <a:p>
            <a:r>
              <a:rPr lang="fr-BE" dirty="0"/>
              <a:t>Sandberg, J. (2000). </a:t>
            </a:r>
            <a:r>
              <a:rPr lang="fr-BE" dirty="0" err="1"/>
              <a:t>Understanding</a:t>
            </a:r>
            <a:r>
              <a:rPr lang="fr-BE" dirty="0"/>
              <a:t> Human </a:t>
            </a:r>
            <a:r>
              <a:rPr lang="fr-BE" dirty="0" err="1"/>
              <a:t>Competence</a:t>
            </a:r>
            <a:r>
              <a:rPr lang="fr-BE" dirty="0"/>
              <a:t> at Work : An </a:t>
            </a:r>
            <a:r>
              <a:rPr lang="fr-BE" dirty="0" err="1"/>
              <a:t>Interpretative</a:t>
            </a:r>
            <a:r>
              <a:rPr lang="fr-BE" dirty="0"/>
              <a:t> </a:t>
            </a:r>
            <a:r>
              <a:rPr lang="fr-BE" dirty="0" err="1"/>
              <a:t>Approach</a:t>
            </a:r>
            <a:r>
              <a:rPr lang="fr-BE" dirty="0"/>
              <a:t>. </a:t>
            </a:r>
            <a:r>
              <a:rPr lang="fr-BE" i="1" dirty="0"/>
              <a:t>The </a:t>
            </a:r>
            <a:r>
              <a:rPr lang="fr-BE" i="1" dirty="0" err="1"/>
              <a:t>Academy</a:t>
            </a:r>
            <a:r>
              <a:rPr lang="fr-BE" i="1" dirty="0"/>
              <a:t> of Management Journal</a:t>
            </a:r>
            <a:r>
              <a:rPr lang="fr-BE" dirty="0"/>
              <a:t>, </a:t>
            </a:r>
            <a:r>
              <a:rPr lang="fr-BE" i="1" dirty="0"/>
              <a:t>43</a:t>
            </a:r>
            <a:r>
              <a:rPr lang="fr-BE" dirty="0"/>
              <a:t>(1), 9‑25. </a:t>
            </a:r>
            <a:r>
              <a:rPr lang="fr-BE" dirty="0">
                <a:hlinkClick r:id="rId8"/>
              </a:rPr>
              <a:t>https://doi.org/10.2307/1556383</a:t>
            </a:r>
            <a:endParaRPr lang="fr-BE" dirty="0"/>
          </a:p>
          <a:p>
            <a:r>
              <a:rPr lang="fr-BE" dirty="0" err="1"/>
              <a:t>Scallon</a:t>
            </a:r>
            <a:r>
              <a:rPr lang="fr-BE" dirty="0"/>
              <a:t>, G. (2004). </a:t>
            </a:r>
            <a:r>
              <a:rPr lang="fr-BE" i="1" dirty="0"/>
              <a:t>L’évaluation des apprentissages dans une approche par compétences</a:t>
            </a:r>
            <a:r>
              <a:rPr lang="fr-BE" dirty="0"/>
              <a:t> (2e éd.). De Boeck Université.</a:t>
            </a:r>
          </a:p>
          <a:p>
            <a:r>
              <a:rPr lang="fr-BE" dirty="0" err="1"/>
              <a:t>Schatzki</a:t>
            </a:r>
            <a:r>
              <a:rPr lang="fr-BE" dirty="0"/>
              <a:t>, T. R. (2002). </a:t>
            </a:r>
            <a:r>
              <a:rPr lang="fr-BE" i="1" dirty="0"/>
              <a:t>The Site of the Social : A </a:t>
            </a:r>
            <a:r>
              <a:rPr lang="fr-BE" i="1" dirty="0" err="1"/>
              <a:t>Philosophical</a:t>
            </a:r>
            <a:r>
              <a:rPr lang="fr-BE" i="1" dirty="0"/>
              <a:t> </a:t>
            </a:r>
            <a:r>
              <a:rPr lang="fr-BE" i="1" dirty="0" err="1"/>
              <a:t>Account</a:t>
            </a:r>
            <a:r>
              <a:rPr lang="fr-BE" i="1" dirty="0"/>
              <a:t> of the Constitution of Social Life and Change</a:t>
            </a:r>
            <a:r>
              <a:rPr lang="fr-BE" dirty="0"/>
              <a:t>. </a:t>
            </a:r>
            <a:r>
              <a:rPr lang="fr-BE" dirty="0" err="1"/>
              <a:t>Pennsylvania</a:t>
            </a:r>
            <a:r>
              <a:rPr lang="fr-BE" dirty="0"/>
              <a:t> State </a:t>
            </a:r>
            <a:r>
              <a:rPr lang="fr-BE" dirty="0" err="1"/>
              <a:t>University</a:t>
            </a:r>
            <a:r>
              <a:rPr lang="fr-BE" dirty="0"/>
              <a:t> </a:t>
            </a:r>
            <a:r>
              <a:rPr lang="fr-BE" dirty="0" err="1"/>
              <a:t>Press</a:t>
            </a:r>
            <a:r>
              <a:rPr lang="fr-BE" dirty="0"/>
              <a:t>.</a:t>
            </a:r>
          </a:p>
          <a:p>
            <a:r>
              <a:rPr lang="fr-BE" dirty="0" err="1"/>
              <a:t>Scribner</a:t>
            </a:r>
            <a:r>
              <a:rPr lang="fr-BE" dirty="0"/>
              <a:t>, S., &amp; Cole, M. (1981). </a:t>
            </a:r>
            <a:r>
              <a:rPr lang="fr-BE" i="1" dirty="0"/>
              <a:t>The Psychology of </a:t>
            </a:r>
            <a:r>
              <a:rPr lang="fr-BE" i="1" dirty="0" err="1"/>
              <a:t>Literacy</a:t>
            </a:r>
            <a:r>
              <a:rPr lang="fr-BE" dirty="0"/>
              <a:t>. Harvard </a:t>
            </a:r>
            <a:r>
              <a:rPr lang="fr-BE" dirty="0" err="1"/>
              <a:t>University</a:t>
            </a:r>
            <a:r>
              <a:rPr lang="fr-BE" dirty="0"/>
              <a:t> </a:t>
            </a:r>
            <a:r>
              <a:rPr lang="fr-BE" dirty="0" err="1"/>
              <a:t>Press</a:t>
            </a:r>
            <a:r>
              <a:rPr lang="fr-BE" dirty="0"/>
              <a:t>.</a:t>
            </a:r>
          </a:p>
          <a:p>
            <a:r>
              <a:rPr lang="fr-BE" dirty="0"/>
              <a:t>Street, B. V. (1984). </a:t>
            </a:r>
            <a:r>
              <a:rPr lang="fr-BE" i="1" dirty="0" err="1"/>
              <a:t>Literacy</a:t>
            </a:r>
            <a:r>
              <a:rPr lang="fr-BE" i="1" dirty="0"/>
              <a:t> in Theory and Practice</a:t>
            </a:r>
            <a:r>
              <a:rPr lang="fr-BE" dirty="0"/>
              <a:t>. Cambridge </a:t>
            </a:r>
            <a:r>
              <a:rPr lang="fr-BE" dirty="0" err="1"/>
              <a:t>University</a:t>
            </a:r>
            <a:r>
              <a:rPr lang="fr-BE" dirty="0"/>
              <a:t> </a:t>
            </a:r>
            <a:r>
              <a:rPr lang="fr-BE" dirty="0" err="1"/>
              <a:t>Press</a:t>
            </a:r>
            <a:r>
              <a:rPr lang="fr-BE" dirty="0"/>
              <a:t>.</a:t>
            </a:r>
          </a:p>
          <a:p>
            <a:r>
              <a:rPr lang="fr-BE" dirty="0"/>
              <a:t>Tardif, J. (2006). </a:t>
            </a:r>
            <a:r>
              <a:rPr lang="fr-BE" i="1" dirty="0"/>
              <a:t>L’évaluation des compétences : Documenter le parcours de développement</a:t>
            </a:r>
            <a:r>
              <a:rPr lang="fr-BE" dirty="0"/>
              <a:t>. Chenelière éducation.</a:t>
            </a:r>
          </a:p>
          <a:p>
            <a:r>
              <a:rPr lang="fr-BE" dirty="0"/>
              <a:t>Thomson, L. (2018). The </a:t>
            </a:r>
            <a:r>
              <a:rPr lang="fr-BE" dirty="0" err="1"/>
              <a:t>Guided</a:t>
            </a:r>
            <a:r>
              <a:rPr lang="fr-BE" dirty="0"/>
              <a:t> Tour : A </a:t>
            </a:r>
            <a:r>
              <a:rPr lang="fr-BE" dirty="0" err="1"/>
              <a:t>Research</a:t>
            </a:r>
            <a:r>
              <a:rPr lang="fr-BE" dirty="0"/>
              <a:t> Technique for the </a:t>
            </a:r>
            <a:r>
              <a:rPr lang="fr-BE" dirty="0" err="1"/>
              <a:t>Study</a:t>
            </a:r>
            <a:r>
              <a:rPr lang="fr-BE" dirty="0"/>
              <a:t> of </a:t>
            </a:r>
            <a:r>
              <a:rPr lang="fr-BE" dirty="0" err="1"/>
              <a:t>Situated</a:t>
            </a:r>
            <a:r>
              <a:rPr lang="fr-BE" dirty="0"/>
              <a:t>, </a:t>
            </a:r>
            <a:r>
              <a:rPr lang="fr-BE" dirty="0" err="1"/>
              <a:t>Embodied</a:t>
            </a:r>
            <a:r>
              <a:rPr lang="fr-BE" dirty="0"/>
              <a:t> Information. </a:t>
            </a:r>
            <a:r>
              <a:rPr lang="fr-BE" i="1" dirty="0"/>
              <a:t>Library Trends</a:t>
            </a:r>
            <a:r>
              <a:rPr lang="fr-BE" dirty="0"/>
              <a:t>, </a:t>
            </a:r>
            <a:r>
              <a:rPr lang="fr-BE" i="1" dirty="0"/>
              <a:t>66</a:t>
            </a:r>
            <a:r>
              <a:rPr lang="fr-BE" dirty="0"/>
              <a:t>(4), 511‑534. </a:t>
            </a:r>
            <a:r>
              <a:rPr lang="fr-BE" dirty="0">
                <a:hlinkClick r:id="rId9"/>
              </a:rPr>
              <a:t>https://doi.org/10.1353/lib.2018.0015</a:t>
            </a: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C5F093-A38F-3C2F-85EF-B0F1798CB8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08060" y="314707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33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B65613-41E5-CDAD-96B9-E00C13FCD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An </a:t>
            </a:r>
            <a:r>
              <a:rPr lang="fr-FR" err="1">
                <a:latin typeface="Avenir Next Ultra Light"/>
              </a:rPr>
              <a:t>interpretive</a:t>
            </a:r>
            <a:r>
              <a:rPr lang="fr-FR">
                <a:latin typeface="Avenir Next Ultra Light"/>
              </a:rPr>
              <a:t> </a:t>
            </a:r>
            <a:r>
              <a:rPr lang="fr-FR" err="1">
                <a:latin typeface="Avenir Next Ultra Light"/>
              </a:rPr>
              <a:t>methodological</a:t>
            </a:r>
            <a:r>
              <a:rPr lang="fr-FR">
                <a:latin typeface="Avenir Next Ultra Light"/>
              </a:rPr>
              <a:t> </a:t>
            </a:r>
            <a:r>
              <a:rPr lang="fr-FR" err="1">
                <a:latin typeface="Avenir Next Ultra Light"/>
              </a:rPr>
              <a:t>approach</a:t>
            </a:r>
            <a:endParaRPr lang="fr-FR">
              <a:latin typeface="Avenir Next Ultra Ligh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2C2166-A348-486F-53F4-7871D364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7481635" cy="516091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r-FR" b="1" dirty="0">
                <a:latin typeface="Avenir Next"/>
              </a:rPr>
              <a:t>Our </a:t>
            </a:r>
            <a:r>
              <a:rPr lang="fr-FR" b="1" dirty="0" err="1">
                <a:latin typeface="Avenir Next"/>
              </a:rPr>
              <a:t>assumption</a:t>
            </a:r>
            <a:r>
              <a:rPr lang="fr-FR" b="1" dirty="0">
                <a:latin typeface="Avenir Next"/>
              </a:rPr>
              <a:t>: media </a:t>
            </a:r>
            <a:r>
              <a:rPr lang="fr-FR" b="1" dirty="0" err="1">
                <a:latin typeface="Avenir Next"/>
              </a:rPr>
              <a:t>literacy</a:t>
            </a:r>
            <a:r>
              <a:rPr lang="fr-FR" b="1" dirty="0">
                <a:latin typeface="Avenir Next"/>
              </a:rPr>
              <a:t> as a </a:t>
            </a:r>
            <a:r>
              <a:rPr lang="fr-FR" b="1" dirty="0" err="1">
                <a:latin typeface="Avenir Next"/>
              </a:rPr>
              <a:t>form</a:t>
            </a:r>
            <a:r>
              <a:rPr lang="fr-FR" b="1" dirty="0">
                <a:latin typeface="Avenir Next"/>
              </a:rPr>
              <a:t> of </a:t>
            </a:r>
            <a:r>
              <a:rPr lang="fr-FR" b="1" dirty="0" err="1">
                <a:latin typeface="Avenir Next"/>
              </a:rPr>
              <a:t>competence</a:t>
            </a:r>
            <a:endParaRPr lang="fr-FR" b="1" dirty="0">
              <a:latin typeface="Avenir Next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latin typeface="Avenir Next"/>
              </a:rPr>
              <a:t>The french-</a:t>
            </a:r>
            <a:r>
              <a:rPr lang="fr-FR" dirty="0" err="1">
                <a:latin typeface="Avenir Next"/>
              </a:rPr>
              <a:t>speaking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competence-based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approach</a:t>
            </a:r>
            <a:r>
              <a:rPr lang="fr-FR" dirty="0">
                <a:latin typeface="Avenir Next"/>
              </a:rPr>
              <a:t> :</a:t>
            </a:r>
          </a:p>
          <a:p>
            <a:pPr marL="742315" lvl="1" indent="-285115"/>
            <a:r>
              <a:rPr lang="fr-FR" dirty="0" err="1">
                <a:latin typeface="Avenir Next"/>
              </a:rPr>
              <a:t>Intentional</a:t>
            </a:r>
            <a:r>
              <a:rPr lang="fr-FR" dirty="0">
                <a:latin typeface="Avenir Next"/>
              </a:rPr>
              <a:t> action, </a:t>
            </a:r>
            <a:r>
              <a:rPr lang="fr-FR" dirty="0" err="1">
                <a:latin typeface="Avenir Next"/>
              </a:rPr>
              <a:t>driven</a:t>
            </a:r>
            <a:r>
              <a:rPr lang="fr-FR" dirty="0">
                <a:latin typeface="Avenir Next"/>
              </a:rPr>
              <a:t> by an </a:t>
            </a:r>
            <a:r>
              <a:rPr lang="fr-FR" dirty="0" err="1">
                <a:latin typeface="Avenir Next"/>
              </a:rPr>
              <a:t>operational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purpose</a:t>
            </a:r>
            <a:r>
              <a:rPr lang="fr-FR" dirty="0">
                <a:latin typeface="Avenir Next"/>
              </a:rPr>
              <a:t> (Gillet 1998; Rey et al. 2012)</a:t>
            </a:r>
          </a:p>
          <a:p>
            <a:pPr marL="742315" lvl="1" indent="-285115"/>
            <a:r>
              <a:rPr lang="fr-FR" dirty="0" err="1">
                <a:latin typeface="Avenir Next"/>
              </a:rPr>
              <a:t>Selection</a:t>
            </a:r>
            <a:r>
              <a:rPr lang="fr-FR" dirty="0">
                <a:latin typeface="Avenir Next"/>
              </a:rPr>
              <a:t> and combinaison of </a:t>
            </a:r>
            <a:r>
              <a:rPr lang="fr-FR" dirty="0" err="1">
                <a:latin typeface="Avenir Next"/>
              </a:rPr>
              <a:t>resources</a:t>
            </a:r>
            <a:r>
              <a:rPr lang="fr-FR" dirty="0">
                <a:latin typeface="Avenir Next"/>
              </a:rPr>
              <a:t> to </a:t>
            </a:r>
            <a:r>
              <a:rPr lang="fr-FR" dirty="0" err="1">
                <a:latin typeface="Avenir Next"/>
              </a:rPr>
              <a:t>respond</a:t>
            </a:r>
            <a:r>
              <a:rPr lang="fr-FR" dirty="0">
                <a:latin typeface="Avenir Next"/>
              </a:rPr>
              <a:t> to </a:t>
            </a:r>
            <a:r>
              <a:rPr lang="fr-FR" dirty="0" err="1">
                <a:latin typeface="Avenir Next"/>
              </a:rPr>
              <a:t>complex</a:t>
            </a:r>
            <a:r>
              <a:rPr lang="fr-FR" dirty="0">
                <a:latin typeface="Avenir Next"/>
              </a:rPr>
              <a:t> situations in non-</a:t>
            </a:r>
            <a:r>
              <a:rPr lang="fr-FR" dirty="0" err="1">
                <a:latin typeface="Avenir Next"/>
              </a:rPr>
              <a:t>stereotypical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ways</a:t>
            </a:r>
            <a:r>
              <a:rPr lang="fr-FR" dirty="0">
                <a:latin typeface="Avenir Next"/>
              </a:rPr>
              <a:t> (Tardif 2006; Rey et al. 2012)</a:t>
            </a:r>
          </a:p>
          <a:p>
            <a:pPr marL="742315" lvl="1" indent="-285115"/>
            <a:r>
              <a:rPr lang="fr-FR" dirty="0">
                <a:latin typeface="Avenir Next"/>
              </a:rPr>
              <a:t>Observable </a:t>
            </a:r>
            <a:r>
              <a:rPr lang="fr-FR" dirty="0" err="1">
                <a:latin typeface="Avenir Next"/>
              </a:rPr>
              <a:t>through</a:t>
            </a:r>
            <a:r>
              <a:rPr lang="fr-FR" dirty="0">
                <a:latin typeface="Avenir Next"/>
              </a:rPr>
              <a:t> performance (</a:t>
            </a:r>
            <a:r>
              <a:rPr lang="fr-FR" dirty="0" err="1">
                <a:latin typeface="Avenir Next"/>
              </a:rPr>
              <a:t>Scallon</a:t>
            </a:r>
            <a:r>
              <a:rPr lang="fr-FR" dirty="0">
                <a:latin typeface="Avenir Next"/>
              </a:rPr>
              <a:t> 2004; </a:t>
            </a:r>
            <a:r>
              <a:rPr lang="fr-FR" dirty="0" err="1">
                <a:latin typeface="Avenir Next"/>
              </a:rPr>
              <a:t>Bulea</a:t>
            </a:r>
            <a:r>
              <a:rPr lang="fr-FR" dirty="0">
                <a:latin typeface="Avenir Next"/>
              </a:rPr>
              <a:t> &amp; </a:t>
            </a:r>
            <a:r>
              <a:rPr lang="fr-FR" dirty="0" err="1">
                <a:latin typeface="Avenir Next"/>
              </a:rPr>
              <a:t>Bronckart</a:t>
            </a:r>
            <a:r>
              <a:rPr lang="fr-FR" dirty="0">
                <a:latin typeface="Avenir Next"/>
              </a:rPr>
              <a:t> 2006)</a:t>
            </a:r>
          </a:p>
          <a:p>
            <a:pPr marL="742315" lvl="1" indent="-285115"/>
            <a:r>
              <a:rPr lang="fr-FR" dirty="0" err="1">
                <a:latin typeface="Avenir Next"/>
              </a:rPr>
              <a:t>Situated</a:t>
            </a:r>
            <a:r>
              <a:rPr lang="fr-FR" dirty="0">
                <a:latin typeface="Avenir Next"/>
              </a:rPr>
              <a:t> (Tardif 2006; Rey et al. 2012)</a:t>
            </a:r>
          </a:p>
          <a:p>
            <a:pPr marL="742315" lvl="1" indent="-285115"/>
            <a:r>
              <a:rPr lang="fr-FR" dirty="0" err="1">
                <a:latin typeface="Avenir Next"/>
              </a:rPr>
              <a:t>Biographically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integrated</a:t>
            </a:r>
            <a:r>
              <a:rPr lang="fr-FR" dirty="0">
                <a:latin typeface="Avenir Next"/>
              </a:rPr>
              <a:t> </a:t>
            </a:r>
            <a:endParaRPr lang="fr-FR" dirty="0"/>
          </a:p>
          <a:p>
            <a:pPr marL="742315" lvl="1" indent="-285115"/>
            <a:endParaRPr lang="fr-FR" dirty="0"/>
          </a:p>
          <a:p>
            <a:pPr marL="342265" indent="-342265">
              <a:buFont typeface="Wingdings" pitchFamily="2" charset="2"/>
              <a:buChar char="è"/>
            </a:pPr>
            <a:r>
              <a:rPr lang="fr-BE" b="1" dirty="0" err="1">
                <a:latin typeface="Avenir Next"/>
              </a:rPr>
              <a:t>Consequence</a:t>
            </a:r>
            <a:r>
              <a:rPr lang="fr-BE" b="1" dirty="0">
                <a:latin typeface="Avenir Next"/>
              </a:rPr>
              <a:t>: "an </a:t>
            </a:r>
            <a:r>
              <a:rPr lang="fr-BE" b="1" dirty="0" err="1">
                <a:latin typeface="Avenir Next"/>
              </a:rPr>
              <a:t>agnostic</a:t>
            </a:r>
            <a:r>
              <a:rPr lang="fr-BE" b="1" dirty="0">
                <a:latin typeface="Avenir Next"/>
              </a:rPr>
              <a:t> stance </a:t>
            </a:r>
            <a:r>
              <a:rPr lang="fr-BE" b="1" dirty="0" err="1">
                <a:latin typeface="Avenir Next"/>
              </a:rPr>
              <a:t>towards</a:t>
            </a:r>
            <a:r>
              <a:rPr lang="fr-BE" b="1" dirty="0">
                <a:latin typeface="Avenir Next"/>
              </a:rPr>
              <a:t> the </a:t>
            </a:r>
            <a:r>
              <a:rPr lang="fr-BE" b="1" dirty="0" err="1">
                <a:latin typeface="Avenir Next"/>
              </a:rPr>
              <a:t>object</a:t>
            </a:r>
            <a:r>
              <a:rPr lang="fr-BE" b="1" dirty="0">
                <a:latin typeface="Avenir Next"/>
              </a:rPr>
              <a:t> of </a:t>
            </a:r>
            <a:r>
              <a:rPr lang="fr-BE" b="1" dirty="0" err="1">
                <a:latin typeface="Avenir Next"/>
              </a:rPr>
              <a:t>study</a:t>
            </a:r>
            <a:r>
              <a:rPr lang="fr-BE" b="1" dirty="0">
                <a:latin typeface="Avenir Next"/>
              </a:rPr>
              <a:t>" (</a:t>
            </a:r>
            <a:r>
              <a:rPr lang="fr-BE" b="1" dirty="0" err="1">
                <a:latin typeface="Avenir Next"/>
              </a:rPr>
              <a:t>Ligurgo</a:t>
            </a:r>
            <a:r>
              <a:rPr lang="fr-BE" b="1" dirty="0">
                <a:latin typeface="Avenir Next"/>
              </a:rPr>
              <a:t> et al. 2019: 14)</a:t>
            </a:r>
          </a:p>
        </p:txBody>
      </p:sp>
    </p:spTree>
    <p:extLst>
      <p:ext uri="{BB962C8B-B14F-4D97-AF65-F5344CB8AC3E}">
        <p14:creationId xmlns:p14="http://schemas.microsoft.com/office/powerpoint/2010/main" val="206046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6950BFC3-D8DA-4A85-94F7-54DA5524770B}">
      <p188:commentRel xmlns:p188="http://schemas.microsoft.com/office/powerpoint/2018/8/main" xmlns="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B65613-41E5-CDAD-96B9-E00C13FCD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An </a:t>
            </a:r>
            <a:r>
              <a:rPr lang="fr-FR" err="1">
                <a:latin typeface="Avenir Next Ultra Light"/>
              </a:rPr>
              <a:t>interpretive</a:t>
            </a:r>
            <a:r>
              <a:rPr lang="fr-FR">
                <a:latin typeface="Avenir Next Ultra Light"/>
              </a:rPr>
              <a:t> </a:t>
            </a:r>
            <a:r>
              <a:rPr lang="fr-FR" err="1">
                <a:latin typeface="Avenir Next Ultra Light"/>
              </a:rPr>
              <a:t>methodological</a:t>
            </a:r>
            <a:r>
              <a:rPr lang="fr-FR">
                <a:latin typeface="Avenir Next Ultra Light"/>
              </a:rPr>
              <a:t> </a:t>
            </a:r>
            <a:r>
              <a:rPr lang="fr-FR" err="1">
                <a:latin typeface="Avenir Next Ultra Light"/>
              </a:rPr>
              <a:t>approach</a:t>
            </a:r>
            <a:endParaRPr lang="fr-FR">
              <a:latin typeface="Avenir Next Ultra Ligh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2C2166-A348-486F-53F4-7871D364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6876105" cy="51609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Avenir Next"/>
              </a:rPr>
              <a:t>One </a:t>
            </a:r>
            <a:r>
              <a:rPr lang="fr-FR" b="1" dirty="0" err="1">
                <a:latin typeface="Avenir Next"/>
              </a:rPr>
              <a:t>constraint</a:t>
            </a:r>
            <a:r>
              <a:rPr lang="fr-FR" b="1" dirty="0">
                <a:latin typeface="Avenir Next"/>
              </a:rPr>
              <a:t>: </a:t>
            </a:r>
            <a:r>
              <a:rPr lang="fr-FR" b="1" dirty="0" err="1">
                <a:latin typeface="Avenir Next"/>
              </a:rPr>
              <a:t>studying</a:t>
            </a:r>
            <a:r>
              <a:rPr lang="fr-FR" b="1" dirty="0">
                <a:latin typeface="Avenir Next"/>
              </a:rPr>
              <a:t> media practices to </a:t>
            </a:r>
            <a:r>
              <a:rPr lang="fr-FR" b="1" dirty="0" err="1">
                <a:latin typeface="Avenir Next"/>
              </a:rPr>
              <a:t>anchor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competence</a:t>
            </a:r>
            <a:r>
              <a:rPr lang="fr-FR" b="1" dirty="0">
                <a:latin typeface="Avenir Next"/>
              </a:rPr>
              <a:t> </a:t>
            </a:r>
            <a:r>
              <a:rPr lang="fr-FR" b="1" dirty="0" err="1">
                <a:latin typeface="Avenir Next"/>
              </a:rPr>
              <a:t>theorization</a:t>
            </a:r>
            <a:endParaRPr lang="fr-FR" b="1" dirty="0">
              <a:latin typeface="Avenir Next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latin typeface="Avenir Next"/>
              </a:rPr>
              <a:t>⇒ Practices are the </a:t>
            </a:r>
            <a:r>
              <a:rPr lang="fr-FR" dirty="0" err="1">
                <a:latin typeface="Avenir Next"/>
              </a:rPr>
              <a:t>ground</a:t>
            </a:r>
            <a:r>
              <a:rPr lang="fr-FR" dirty="0">
                <a:latin typeface="Avenir Next"/>
              </a:rPr>
              <a:t> for the </a:t>
            </a:r>
            <a:r>
              <a:rPr lang="fr-FR" dirty="0" err="1">
                <a:latin typeface="Avenir Next"/>
              </a:rPr>
              <a:t>deployment</a:t>
            </a:r>
            <a:r>
              <a:rPr lang="fr-FR" dirty="0">
                <a:latin typeface="Avenir Next"/>
              </a:rPr>
              <a:t> of </a:t>
            </a:r>
            <a:r>
              <a:rPr lang="fr-FR" dirty="0" err="1">
                <a:latin typeface="Avenir Next"/>
              </a:rPr>
              <a:t>competence</a:t>
            </a:r>
            <a:endParaRPr lang="fr-FR" dirty="0"/>
          </a:p>
          <a:p>
            <a:pPr marL="342265" indent="-342265"/>
            <a:r>
              <a:rPr lang="fr-FR" dirty="0">
                <a:latin typeface="Avenir Next"/>
              </a:rPr>
              <a:t>Practice as "</a:t>
            </a:r>
            <a:r>
              <a:rPr lang="fr-FR" dirty="0" err="1">
                <a:latin typeface="Avenir Next"/>
              </a:rPr>
              <a:t>organized</a:t>
            </a:r>
            <a:r>
              <a:rPr lang="fr-FR" dirty="0">
                <a:latin typeface="Avenir Next"/>
              </a:rPr>
              <a:t> nexus of actions", as "a set of </a:t>
            </a:r>
            <a:r>
              <a:rPr lang="fr-FR" dirty="0" err="1">
                <a:latin typeface="Avenir Next"/>
              </a:rPr>
              <a:t>doings</a:t>
            </a:r>
            <a:r>
              <a:rPr lang="fr-FR" dirty="0">
                <a:latin typeface="Avenir Next"/>
              </a:rPr>
              <a:t> and </a:t>
            </a:r>
            <a:r>
              <a:rPr lang="fr-FR" dirty="0" err="1">
                <a:latin typeface="Avenir Next"/>
              </a:rPr>
              <a:t>sayings</a:t>
            </a:r>
            <a:r>
              <a:rPr lang="fr-FR" dirty="0">
                <a:latin typeface="Avenir Next"/>
              </a:rPr>
              <a:t>" (</a:t>
            </a:r>
            <a:r>
              <a:rPr lang="fr-FR" dirty="0" err="1">
                <a:latin typeface="Avenir Next"/>
              </a:rPr>
              <a:t>Schatzi</a:t>
            </a:r>
            <a:r>
              <a:rPr lang="fr-FR" dirty="0">
                <a:latin typeface="Avenir Next"/>
              </a:rPr>
              <a:t>, 2002)</a:t>
            </a:r>
          </a:p>
          <a:p>
            <a:pPr marL="342265" indent="-342265"/>
            <a:r>
              <a:rPr lang="fr-FR" dirty="0">
                <a:latin typeface="Avenir Next"/>
              </a:rPr>
              <a:t>Practices are </a:t>
            </a:r>
            <a:r>
              <a:rPr lang="fr-FR" dirty="0" err="1">
                <a:latin typeface="Avenir Next"/>
              </a:rPr>
              <a:t>inseparable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from</a:t>
            </a:r>
            <a:r>
              <a:rPr lang="fr-FR" dirty="0">
                <a:latin typeface="Avenir Next"/>
              </a:rPr>
              <a:t> the </a:t>
            </a:r>
            <a:r>
              <a:rPr lang="fr-FR" dirty="0" err="1">
                <a:latin typeface="Avenir Next"/>
              </a:rPr>
              <a:t>meaning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that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individuals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invest</a:t>
            </a:r>
            <a:r>
              <a:rPr lang="fr-FR" dirty="0">
                <a:latin typeface="Avenir Next"/>
              </a:rPr>
              <a:t> in </a:t>
            </a:r>
            <a:r>
              <a:rPr lang="fr-FR" dirty="0" err="1">
                <a:latin typeface="Avenir Next"/>
              </a:rPr>
              <a:t>them</a:t>
            </a:r>
            <a:r>
              <a:rPr lang="fr-FR" dirty="0">
                <a:latin typeface="Avenir Next"/>
              </a:rPr>
              <a:t> (</a:t>
            </a:r>
            <a:r>
              <a:rPr lang="fr-FR" dirty="0" err="1">
                <a:latin typeface="Avenir Next"/>
              </a:rPr>
              <a:t>Knobel</a:t>
            </a:r>
            <a:r>
              <a:rPr lang="fr-FR" dirty="0">
                <a:latin typeface="Avenir Next"/>
              </a:rPr>
              <a:t> &amp; </a:t>
            </a:r>
            <a:r>
              <a:rPr lang="fr-FR" dirty="0" err="1">
                <a:latin typeface="Avenir Next"/>
              </a:rPr>
              <a:t>Lankshear</a:t>
            </a:r>
            <a:r>
              <a:rPr lang="fr-FR" dirty="0">
                <a:latin typeface="Avenir Next"/>
              </a:rPr>
              <a:t>, 2007, p. 2). </a:t>
            </a:r>
            <a:endParaRPr lang="fr-FR" dirty="0"/>
          </a:p>
          <a:p>
            <a:pPr marL="342265" indent="-342265"/>
            <a:r>
              <a:rPr lang="fr-FR" dirty="0" err="1">
                <a:latin typeface="Avenir Next"/>
              </a:rPr>
              <a:t>Involving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bodily</a:t>
            </a:r>
            <a:r>
              <a:rPr lang="fr-FR" dirty="0">
                <a:latin typeface="Avenir Next"/>
              </a:rPr>
              <a:t> and mental </a:t>
            </a:r>
            <a:r>
              <a:rPr lang="fr-FR" dirty="0" err="1">
                <a:latin typeface="Avenir Next"/>
              </a:rPr>
              <a:t>activities</a:t>
            </a:r>
            <a:r>
              <a:rPr lang="fr-FR" dirty="0">
                <a:latin typeface="Avenir Next"/>
              </a:rPr>
              <a:t>, but </a:t>
            </a:r>
            <a:r>
              <a:rPr lang="fr-FR" dirty="0" err="1">
                <a:latin typeface="Avenir Next"/>
              </a:rPr>
              <a:t>also</a:t>
            </a:r>
            <a:r>
              <a:rPr lang="fr-FR" dirty="0">
                <a:latin typeface="Avenir Next"/>
              </a:rPr>
              <a:t> </a:t>
            </a:r>
            <a:r>
              <a:rPr lang="fr-FR" dirty="0" err="1">
                <a:latin typeface="Avenir Next"/>
              </a:rPr>
              <a:t>things</a:t>
            </a:r>
            <a:r>
              <a:rPr lang="fr-FR" dirty="0">
                <a:latin typeface="Avenir Next"/>
              </a:rPr>
              <a:t>, background knowledge, know-how, </a:t>
            </a:r>
            <a:r>
              <a:rPr lang="fr-FR" dirty="0" err="1">
                <a:latin typeface="Avenir Next"/>
              </a:rPr>
              <a:t>emotions</a:t>
            </a:r>
            <a:r>
              <a:rPr lang="fr-FR" dirty="0">
                <a:latin typeface="Avenir Next"/>
              </a:rPr>
              <a:t>, motivations (</a:t>
            </a:r>
            <a:r>
              <a:rPr lang="fr-FR" dirty="0" err="1">
                <a:latin typeface="Avenir Next"/>
              </a:rPr>
              <a:t>Reckwitz</a:t>
            </a:r>
            <a:r>
              <a:rPr lang="fr-FR" dirty="0">
                <a:latin typeface="Avenir Next"/>
              </a:rPr>
              <a:t>, 2002)</a:t>
            </a:r>
          </a:p>
          <a:p>
            <a:pPr marL="342265" indent="-342265"/>
            <a:r>
              <a:rPr lang="fr-FR" dirty="0" err="1">
                <a:latin typeface="Avenir Next"/>
              </a:rPr>
              <a:t>Literacy</a:t>
            </a:r>
            <a:r>
              <a:rPr lang="fr-FR" dirty="0">
                <a:latin typeface="Avenir Next"/>
              </a:rPr>
              <a:t> “</a:t>
            </a:r>
            <a:r>
              <a:rPr lang="fr-FR" i="1" dirty="0">
                <a:latin typeface="Avenir Next"/>
              </a:rPr>
              <a:t>a set of </a:t>
            </a:r>
            <a:r>
              <a:rPr lang="fr-FR" i="1" dirty="0" err="1">
                <a:latin typeface="Avenir Next"/>
              </a:rPr>
              <a:t>socially</a:t>
            </a:r>
            <a:r>
              <a:rPr lang="fr-FR" i="1" dirty="0">
                <a:latin typeface="Avenir Next"/>
              </a:rPr>
              <a:t> </a:t>
            </a:r>
            <a:r>
              <a:rPr lang="fr-FR" i="1" dirty="0" err="1">
                <a:latin typeface="Avenir Next"/>
              </a:rPr>
              <a:t>organized</a:t>
            </a:r>
            <a:r>
              <a:rPr lang="fr-FR" i="1" dirty="0">
                <a:latin typeface="Avenir Next"/>
              </a:rPr>
              <a:t> practices </a:t>
            </a:r>
            <a:r>
              <a:rPr lang="fr-FR" i="1" dirty="0" err="1">
                <a:latin typeface="Avenir Next"/>
              </a:rPr>
              <a:t>which</a:t>
            </a:r>
            <a:r>
              <a:rPr lang="fr-FR" i="1" dirty="0">
                <a:latin typeface="Avenir Next"/>
              </a:rPr>
              <a:t> </a:t>
            </a:r>
            <a:r>
              <a:rPr lang="fr-FR" i="1" dirty="0" err="1">
                <a:latin typeface="Avenir Next"/>
              </a:rPr>
              <a:t>make</a:t>
            </a:r>
            <a:r>
              <a:rPr lang="fr-FR" i="1" dirty="0">
                <a:latin typeface="Avenir Next"/>
              </a:rPr>
              <a:t> use of a </a:t>
            </a:r>
            <a:r>
              <a:rPr lang="fr-FR" i="1" dirty="0" err="1">
                <a:latin typeface="Avenir Next"/>
              </a:rPr>
              <a:t>symbol</a:t>
            </a:r>
            <a:r>
              <a:rPr lang="fr-FR" i="1" dirty="0">
                <a:latin typeface="Avenir Next"/>
              </a:rPr>
              <a:t> system and a </a:t>
            </a:r>
            <a:r>
              <a:rPr lang="fr-FR" i="1" dirty="0" err="1">
                <a:latin typeface="Avenir Next"/>
              </a:rPr>
              <a:t>technology</a:t>
            </a:r>
            <a:r>
              <a:rPr lang="fr-FR" i="1" dirty="0">
                <a:latin typeface="Avenir Next"/>
              </a:rPr>
              <a:t> for </a:t>
            </a:r>
            <a:r>
              <a:rPr lang="fr-FR" i="1" dirty="0" err="1">
                <a:latin typeface="Avenir Next"/>
              </a:rPr>
              <a:t>producing</a:t>
            </a:r>
            <a:r>
              <a:rPr lang="fr-FR" i="1" dirty="0">
                <a:latin typeface="Avenir Next"/>
              </a:rPr>
              <a:t> and </a:t>
            </a:r>
            <a:r>
              <a:rPr lang="fr-FR" i="1" dirty="0" err="1">
                <a:latin typeface="Avenir Next"/>
              </a:rPr>
              <a:t>disseminating</a:t>
            </a:r>
            <a:r>
              <a:rPr lang="fr-FR" i="1" dirty="0">
                <a:latin typeface="Avenir Next"/>
              </a:rPr>
              <a:t> </a:t>
            </a:r>
            <a:r>
              <a:rPr lang="fr-FR" i="1" dirty="0" err="1">
                <a:latin typeface="Avenir Next"/>
              </a:rPr>
              <a:t>it</a:t>
            </a:r>
            <a:r>
              <a:rPr lang="fr-FR" dirty="0">
                <a:latin typeface="Avenir Next"/>
              </a:rPr>
              <a:t>” (</a:t>
            </a:r>
            <a:r>
              <a:rPr lang="fr-FR" dirty="0" err="1">
                <a:latin typeface="Avenir Next"/>
              </a:rPr>
              <a:t>Scribner</a:t>
            </a:r>
            <a:r>
              <a:rPr lang="fr-FR" dirty="0">
                <a:latin typeface="Avenir Next"/>
              </a:rPr>
              <a:t> &amp; Cole, 1981)</a:t>
            </a:r>
          </a:p>
          <a:p>
            <a:pPr marL="0" indent="0">
              <a:buNone/>
            </a:pPr>
            <a:endParaRPr lang="fr-FR" dirty="0">
              <a:latin typeface="Avenir Next"/>
            </a:endParaRPr>
          </a:p>
          <a:p>
            <a:pPr marL="0" indent="0">
              <a:buNone/>
            </a:pPr>
            <a:endParaRPr lang="fr-FR" dirty="0">
              <a:latin typeface="Avenir Nex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BF6D1A-71A2-89E4-4591-300E8D10F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199" y="1720516"/>
            <a:ext cx="2634916" cy="263491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EB6B983-5490-2DB4-57F4-4F1D4DC6B836}"/>
              </a:ext>
            </a:extLst>
          </p:cNvPr>
          <p:cNvSpPr txBox="1"/>
          <p:nvPr/>
        </p:nvSpPr>
        <p:spPr>
          <a:xfrm>
            <a:off x="7571146" y="4485481"/>
            <a:ext cx="3050005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1400" i="1"/>
              <a:t>"a </a:t>
            </a:r>
            <a:r>
              <a:rPr lang="fr-FR" sz="1400" i="1" err="1"/>
              <a:t>scientist</a:t>
            </a:r>
            <a:r>
              <a:rPr lang="fr-FR" sz="1400" i="1"/>
              <a:t> </a:t>
            </a:r>
            <a:r>
              <a:rPr lang="fr-FR" sz="1400" i="1" err="1"/>
              <a:t>doing</a:t>
            </a:r>
            <a:r>
              <a:rPr lang="fr-FR" sz="1400" i="1"/>
              <a:t> interviews about digital media in the style of Hokusai" </a:t>
            </a:r>
            <a:r>
              <a:rPr lang="fr-FR" sz="1400" i="1" err="1">
                <a:ea typeface="+mn-lt"/>
                <a:cs typeface="+mn-lt"/>
              </a:rPr>
              <a:t>Generated</a:t>
            </a:r>
            <a:r>
              <a:rPr lang="fr-FR" sz="1400" i="1">
                <a:ea typeface="+mn-lt"/>
                <a:cs typeface="+mn-lt"/>
              </a:rPr>
              <a:t> </a:t>
            </a:r>
            <a:r>
              <a:rPr lang="fr-FR" sz="1400" i="1" err="1">
                <a:ea typeface="+mn-lt"/>
                <a:cs typeface="+mn-lt"/>
              </a:rPr>
              <a:t>with</a:t>
            </a:r>
            <a:r>
              <a:rPr lang="fr-FR" sz="1400" i="1">
                <a:ea typeface="+mn-lt"/>
                <a:cs typeface="+mn-lt"/>
              </a:rPr>
              <a:t> </a:t>
            </a:r>
            <a:r>
              <a:rPr lang="fr-FR" sz="1400" i="1" err="1">
                <a:ea typeface="+mn-lt"/>
                <a:cs typeface="+mn-lt"/>
              </a:rPr>
              <a:t>Dall-E</a:t>
            </a:r>
            <a:endParaRPr lang="fr-FR" sz="1400" i="1" err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511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B65613-41E5-CDAD-96B9-E00C13FCD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An </a:t>
            </a:r>
            <a:r>
              <a:rPr lang="fr-FR" err="1">
                <a:latin typeface="Avenir Next Ultra Light"/>
              </a:rPr>
              <a:t>interpretive</a:t>
            </a:r>
            <a:r>
              <a:rPr lang="fr-FR">
                <a:latin typeface="Avenir Next Ultra Light"/>
              </a:rPr>
              <a:t> </a:t>
            </a:r>
            <a:r>
              <a:rPr lang="fr-FR" err="1">
                <a:latin typeface="Avenir Next Ultra Light"/>
              </a:rPr>
              <a:t>methodological</a:t>
            </a:r>
            <a:r>
              <a:rPr lang="fr-FR">
                <a:latin typeface="Avenir Next Ultra Light"/>
              </a:rPr>
              <a:t> </a:t>
            </a:r>
            <a:r>
              <a:rPr lang="fr-FR" err="1">
                <a:latin typeface="Avenir Next Ultra Light"/>
              </a:rPr>
              <a:t>approach</a:t>
            </a:r>
            <a:endParaRPr lang="fr-FR">
              <a:latin typeface="Avenir Next Ultra Ligh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2C2166-A348-486F-53F4-7871D364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9363388" cy="51609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r-FR" b="1">
              <a:latin typeface="Avenir Next"/>
            </a:endParaRPr>
          </a:p>
          <a:p>
            <a:pPr marL="0" indent="0">
              <a:buNone/>
            </a:pPr>
            <a:endParaRPr lang="fr-FR">
              <a:latin typeface="Avenir Next"/>
            </a:endParaRPr>
          </a:p>
          <a:p>
            <a:pPr marL="0" indent="0">
              <a:buNone/>
            </a:pPr>
            <a:endParaRPr lang="fr-FR">
              <a:latin typeface="Avenir Next"/>
            </a:endParaRPr>
          </a:p>
          <a:p>
            <a:pPr marL="0" indent="0" algn="ctr">
              <a:buNone/>
            </a:pPr>
            <a:endParaRPr lang="fr-FR">
              <a:latin typeface="Avenir Next"/>
            </a:endParaRPr>
          </a:p>
          <a:p>
            <a:pPr marL="0" indent="0" algn="just">
              <a:buNone/>
            </a:pPr>
            <a:r>
              <a:rPr lang="fr-FR" err="1">
                <a:latin typeface="Avenir Next"/>
              </a:rPr>
              <a:t>Based</a:t>
            </a:r>
            <a:r>
              <a:rPr lang="fr-FR">
                <a:latin typeface="Avenir Next"/>
              </a:rPr>
              <a:t> on </a:t>
            </a:r>
            <a:r>
              <a:rPr lang="fr-FR" err="1">
                <a:latin typeface="Avenir Next"/>
              </a:rPr>
              <a:t>these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considerations</a:t>
            </a:r>
            <a:r>
              <a:rPr lang="fr-FR">
                <a:latin typeface="Avenir Next"/>
              </a:rPr>
              <a:t>, </a:t>
            </a:r>
            <a:r>
              <a:rPr lang="fr-FR" err="1">
                <a:latin typeface="Avenir Next"/>
              </a:rPr>
              <a:t>we</a:t>
            </a:r>
            <a:r>
              <a:rPr lang="fr-FR">
                <a:latin typeface="Avenir Next"/>
              </a:rPr>
              <a:t> can </a:t>
            </a:r>
            <a:r>
              <a:rPr lang="fr-FR" err="1">
                <a:latin typeface="Avenir Next"/>
              </a:rPr>
              <a:t>define</a:t>
            </a:r>
            <a:r>
              <a:rPr lang="fr-FR">
                <a:latin typeface="Avenir Next"/>
              </a:rPr>
              <a:t> media practices as </a:t>
            </a:r>
            <a:r>
              <a:rPr lang="fr-FR" err="1">
                <a:latin typeface="Avenir Next"/>
              </a:rPr>
              <a:t>routinized</a:t>
            </a:r>
            <a:r>
              <a:rPr lang="fr-FR">
                <a:latin typeface="Avenir Next"/>
              </a:rPr>
              <a:t>, </a:t>
            </a:r>
            <a:r>
              <a:rPr lang="fr-FR" err="1">
                <a:latin typeface="Avenir Next"/>
              </a:rPr>
              <a:t>habitual</a:t>
            </a:r>
            <a:r>
              <a:rPr lang="fr-FR">
                <a:latin typeface="Avenir Next"/>
              </a:rPr>
              <a:t> bundles of </a:t>
            </a:r>
            <a:r>
              <a:rPr lang="fr-FR" err="1">
                <a:latin typeface="Avenir Next"/>
              </a:rPr>
              <a:t>meaningful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socially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shared</a:t>
            </a:r>
            <a:r>
              <a:rPr lang="fr-FR">
                <a:latin typeface="Avenir Next"/>
              </a:rPr>
              <a:t> and </a:t>
            </a:r>
            <a:r>
              <a:rPr lang="fr-FR" err="1">
                <a:latin typeface="Avenir Next"/>
              </a:rPr>
              <a:t>coordinated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activities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that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involve</a:t>
            </a:r>
            <a:r>
              <a:rPr lang="fr-FR">
                <a:latin typeface="Avenir Next"/>
              </a:rPr>
              <a:t> media in </a:t>
            </a:r>
            <a:r>
              <a:rPr lang="fr-FR" err="1">
                <a:latin typeface="Avenir Next"/>
              </a:rPr>
              <a:t>several</a:t>
            </a:r>
            <a:r>
              <a:rPr lang="fr-FR">
                <a:latin typeface="Avenir Next"/>
              </a:rPr>
              <a:t> respects: as </a:t>
            </a:r>
            <a:r>
              <a:rPr lang="fr-FR" err="1">
                <a:latin typeface="Avenir Next"/>
              </a:rPr>
              <a:t>technological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tools</a:t>
            </a:r>
            <a:r>
              <a:rPr lang="fr-FR">
                <a:latin typeface="Avenir Next"/>
              </a:rPr>
              <a:t> and as </a:t>
            </a:r>
            <a:r>
              <a:rPr lang="fr-FR" err="1">
                <a:latin typeface="Avenir Next"/>
              </a:rPr>
              <a:t>symbol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systems</a:t>
            </a:r>
            <a:r>
              <a:rPr lang="fr-FR">
                <a:latin typeface="Avenir Next"/>
              </a:rPr>
              <a:t> for </a:t>
            </a:r>
            <a:r>
              <a:rPr lang="fr-FR" err="1">
                <a:latin typeface="Avenir Next"/>
              </a:rPr>
              <a:t>producing</a:t>
            </a:r>
            <a:r>
              <a:rPr lang="fr-FR">
                <a:latin typeface="Avenir Next"/>
              </a:rPr>
              <a:t> and </a:t>
            </a:r>
            <a:r>
              <a:rPr lang="fr-FR" err="1">
                <a:latin typeface="Avenir Next"/>
              </a:rPr>
              <a:t>receiving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meanings</a:t>
            </a:r>
            <a:r>
              <a:rPr lang="fr-FR">
                <a:latin typeface="Avenir Next"/>
              </a:rPr>
              <a:t>, but </a:t>
            </a:r>
            <a:r>
              <a:rPr lang="fr-FR" err="1">
                <a:latin typeface="Avenir Next"/>
              </a:rPr>
              <a:t>also</a:t>
            </a:r>
            <a:r>
              <a:rPr lang="fr-FR">
                <a:latin typeface="Avenir Next"/>
              </a:rPr>
              <a:t> as </a:t>
            </a:r>
            <a:r>
              <a:rPr lang="fr-FR" err="1">
                <a:latin typeface="Avenir Next"/>
              </a:rPr>
              <a:t>objects</a:t>
            </a:r>
            <a:r>
              <a:rPr lang="fr-FR">
                <a:latin typeface="Avenir Next"/>
              </a:rPr>
              <a:t> of </a:t>
            </a:r>
            <a:r>
              <a:rPr lang="fr-FR" err="1">
                <a:latin typeface="Avenir Next"/>
              </a:rPr>
              <a:t>specific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knowledge</a:t>
            </a:r>
            <a:r>
              <a:rPr lang="fr-FR">
                <a:latin typeface="Avenir Next"/>
              </a:rPr>
              <a:t> and </a:t>
            </a:r>
            <a:r>
              <a:rPr lang="fr-FR" err="1">
                <a:latin typeface="Avenir Next"/>
              </a:rPr>
              <a:t>skills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associated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with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their</a:t>
            </a:r>
            <a:r>
              <a:rPr lang="fr-FR">
                <a:latin typeface="Avenir Next"/>
              </a:rPr>
              <a:t> use, of </a:t>
            </a:r>
            <a:r>
              <a:rPr lang="fr-FR" err="1">
                <a:latin typeface="Avenir Next"/>
              </a:rPr>
              <a:t>shared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interests</a:t>
            </a:r>
            <a:r>
              <a:rPr lang="fr-FR">
                <a:latin typeface="Avenir Next"/>
              </a:rPr>
              <a:t> and </a:t>
            </a:r>
            <a:r>
              <a:rPr lang="fr-FR" err="1">
                <a:latin typeface="Avenir Next"/>
              </a:rPr>
              <a:t>emotional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investments</a:t>
            </a:r>
            <a:r>
              <a:rPr lang="fr-FR">
                <a:latin typeface="Avenir Next"/>
              </a:rPr>
              <a:t>.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>
              <a:latin typeface="Avenir Next"/>
            </a:endParaRPr>
          </a:p>
          <a:p>
            <a:pPr marL="0" indent="0">
              <a:buNone/>
            </a:pPr>
            <a:endParaRPr lang="fr-FR">
              <a:latin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826784638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B65613-41E5-CDAD-96B9-E00C13FCD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An </a:t>
            </a:r>
            <a:r>
              <a:rPr lang="fr-FR" err="1">
                <a:latin typeface="Avenir Next Ultra Light"/>
              </a:rPr>
              <a:t>interpretive</a:t>
            </a:r>
            <a:r>
              <a:rPr lang="fr-FR">
                <a:latin typeface="Avenir Next Ultra Light"/>
              </a:rPr>
              <a:t> </a:t>
            </a:r>
            <a:r>
              <a:rPr lang="fr-FR" err="1">
                <a:latin typeface="Avenir Next Ultra Light"/>
              </a:rPr>
              <a:t>methodological</a:t>
            </a:r>
            <a:r>
              <a:rPr lang="fr-FR">
                <a:latin typeface="Avenir Next Ultra Light"/>
              </a:rPr>
              <a:t> </a:t>
            </a:r>
            <a:r>
              <a:rPr lang="fr-FR" err="1">
                <a:latin typeface="Avenir Next Ultra Light"/>
              </a:rPr>
              <a:t>approach</a:t>
            </a:r>
            <a:endParaRPr lang="fr-FR">
              <a:latin typeface="Avenir Next Ultra Ligh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2C2166-A348-486F-53F4-7871D364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169542"/>
            <a:ext cx="6265778" cy="51609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 err="1">
                <a:latin typeface="Avenir Next"/>
              </a:rPr>
              <a:t>Three</a:t>
            </a:r>
            <a:r>
              <a:rPr lang="fr-FR" b="1">
                <a:latin typeface="Avenir Next"/>
              </a:rPr>
              <a:t> challenges : </a:t>
            </a:r>
            <a:r>
              <a:rPr lang="fr-FR" b="1" err="1">
                <a:latin typeface="Avenir Next"/>
              </a:rPr>
              <a:t>theorizing</a:t>
            </a:r>
            <a:r>
              <a:rPr lang="fr-FR" b="1">
                <a:latin typeface="Avenir Next"/>
              </a:rPr>
              <a:t> </a:t>
            </a:r>
            <a:r>
              <a:rPr lang="fr-FR" b="1" err="1">
                <a:latin typeface="Avenir Next"/>
              </a:rPr>
              <a:t>ordered</a:t>
            </a:r>
            <a:r>
              <a:rPr lang="fr-FR" b="1">
                <a:latin typeface="Avenir Next"/>
              </a:rPr>
              <a:t> </a:t>
            </a:r>
            <a:r>
              <a:rPr lang="fr-FR" b="1" err="1">
                <a:latin typeface="Avenir Next"/>
              </a:rPr>
              <a:t>competencies</a:t>
            </a:r>
            <a:r>
              <a:rPr lang="fr-FR" b="1">
                <a:latin typeface="Avenir Next"/>
              </a:rPr>
              <a:t> </a:t>
            </a:r>
            <a:r>
              <a:rPr lang="fr-FR" b="1" err="1">
                <a:latin typeface="Avenir Next"/>
              </a:rPr>
              <a:t>from</a:t>
            </a:r>
            <a:r>
              <a:rPr lang="fr-FR" b="1">
                <a:latin typeface="Avenir Next"/>
              </a:rPr>
              <a:t> the apparent chaos of practices</a:t>
            </a:r>
          </a:p>
          <a:p>
            <a:pPr marL="0" indent="0">
              <a:buNone/>
            </a:pPr>
            <a:endParaRPr lang="fr-FR" b="1"/>
          </a:p>
          <a:p>
            <a:pPr marL="0" indent="0">
              <a:buNone/>
            </a:pPr>
            <a:endParaRPr lang="fr-FR"/>
          </a:p>
          <a:p>
            <a:pPr marL="457200" indent="-457200">
              <a:buAutoNum type="arabicParenR"/>
            </a:pPr>
            <a:r>
              <a:rPr lang="nl-BE"/>
              <a:t>The </a:t>
            </a:r>
            <a:r>
              <a:rPr lang="nl-BE" b="1"/>
              <a:t>boundaries challenge</a:t>
            </a:r>
            <a:r>
              <a:rPr lang="nl-BE"/>
              <a:t>: </a:t>
            </a:r>
            <a:r>
              <a:rPr lang="fr-BE"/>
              <a:t>how can media practices </a:t>
            </a:r>
            <a:r>
              <a:rPr lang="fr-BE" err="1"/>
              <a:t>be</a:t>
            </a:r>
            <a:r>
              <a:rPr lang="fr-BE"/>
              <a:t> </a:t>
            </a:r>
            <a:r>
              <a:rPr lang="fr-BE" err="1"/>
              <a:t>delineated</a:t>
            </a:r>
            <a:r>
              <a:rPr lang="fr-BE"/>
              <a:t> </a:t>
            </a:r>
            <a:r>
              <a:rPr lang="fr-BE" err="1"/>
              <a:t>within</a:t>
            </a:r>
            <a:r>
              <a:rPr lang="fr-BE"/>
              <a:t> the </a:t>
            </a:r>
            <a:r>
              <a:rPr lang="fr-BE" err="1"/>
              <a:t>whole</a:t>
            </a:r>
            <a:r>
              <a:rPr lang="fr-BE"/>
              <a:t> of </a:t>
            </a:r>
            <a:r>
              <a:rPr lang="fr-BE" err="1"/>
              <a:t>human</a:t>
            </a:r>
            <a:r>
              <a:rPr lang="fr-BE"/>
              <a:t> </a:t>
            </a:r>
            <a:r>
              <a:rPr lang="fr-BE" err="1"/>
              <a:t>behavior</a:t>
            </a:r>
            <a:r>
              <a:rPr lang="fr-BE"/>
              <a:t> ?</a:t>
            </a:r>
          </a:p>
          <a:p>
            <a:pPr marL="457200" indent="-457200">
              <a:buAutoNum type="arabicParenR"/>
            </a:pPr>
            <a:endParaRPr lang="fr-BE"/>
          </a:p>
          <a:p>
            <a:pPr marL="457200" indent="-457200">
              <a:buAutoNum type="arabicParenR"/>
            </a:pPr>
            <a:r>
              <a:rPr lang="fr-BE"/>
              <a:t>The </a:t>
            </a:r>
            <a:r>
              <a:rPr lang="fr-BE" b="1" err="1"/>
              <a:t>competence</a:t>
            </a:r>
            <a:r>
              <a:rPr lang="fr-BE" b="1"/>
              <a:t> challenge</a:t>
            </a:r>
            <a:r>
              <a:rPr lang="fr-BE"/>
              <a:t>: how to </a:t>
            </a:r>
            <a:r>
              <a:rPr lang="fr-BE" err="1"/>
              <a:t>define</a:t>
            </a:r>
            <a:r>
              <a:rPr lang="fr-BE"/>
              <a:t> </a:t>
            </a:r>
            <a:r>
              <a:rPr lang="fr-BE" err="1"/>
              <a:t>what</a:t>
            </a:r>
            <a:r>
              <a:rPr lang="fr-BE"/>
              <a:t> people are or </a:t>
            </a:r>
            <a:r>
              <a:rPr lang="fr-BE" err="1"/>
              <a:t>should</a:t>
            </a:r>
            <a:r>
              <a:rPr lang="fr-BE"/>
              <a:t> </a:t>
            </a:r>
            <a:r>
              <a:rPr lang="fr-BE" err="1"/>
              <a:t>be</a:t>
            </a:r>
            <a:r>
              <a:rPr lang="fr-BE"/>
              <a:t> able to do </a:t>
            </a:r>
            <a:r>
              <a:rPr lang="fr-BE" err="1"/>
              <a:t>based</a:t>
            </a:r>
            <a:r>
              <a:rPr lang="fr-BE"/>
              <a:t> on </a:t>
            </a:r>
            <a:r>
              <a:rPr lang="fr-BE" err="1"/>
              <a:t>what</a:t>
            </a:r>
            <a:r>
              <a:rPr lang="fr-BE"/>
              <a:t> </a:t>
            </a:r>
            <a:r>
              <a:rPr lang="fr-BE" err="1"/>
              <a:t>they</a:t>
            </a:r>
            <a:r>
              <a:rPr lang="fr-BE"/>
              <a:t> do?</a:t>
            </a:r>
          </a:p>
          <a:p>
            <a:pPr marL="457200" indent="-457200">
              <a:buAutoNum type="arabicParenR"/>
            </a:pPr>
            <a:endParaRPr lang="fr-BE"/>
          </a:p>
          <a:p>
            <a:pPr marL="457200" indent="-457200">
              <a:buAutoNum type="arabicParenR"/>
            </a:pPr>
            <a:r>
              <a:rPr lang="fr-BE"/>
              <a:t>The </a:t>
            </a:r>
            <a:r>
              <a:rPr lang="fr-BE" b="1" err="1"/>
              <a:t>normativity</a:t>
            </a:r>
            <a:r>
              <a:rPr lang="fr-BE" b="1"/>
              <a:t> challenge</a:t>
            </a:r>
            <a:r>
              <a:rPr lang="fr-BE"/>
              <a:t>: how to deal </a:t>
            </a:r>
            <a:r>
              <a:rPr lang="fr-BE" err="1"/>
              <a:t>with</a:t>
            </a:r>
            <a:r>
              <a:rPr lang="fr-BE"/>
              <a:t> the </a:t>
            </a:r>
            <a:r>
              <a:rPr lang="fr-BE" err="1"/>
              <a:t>inevitable</a:t>
            </a:r>
            <a:r>
              <a:rPr lang="fr-BE"/>
              <a:t> normative force of </a:t>
            </a:r>
            <a:r>
              <a:rPr lang="fr-BE" err="1"/>
              <a:t>any</a:t>
            </a:r>
            <a:r>
              <a:rPr lang="fr-BE"/>
              <a:t> </a:t>
            </a:r>
            <a:r>
              <a:rPr lang="fr-BE" err="1"/>
              <a:t>competence</a:t>
            </a:r>
            <a:r>
              <a:rPr lang="fr-BE"/>
              <a:t> </a:t>
            </a:r>
            <a:r>
              <a:rPr lang="fr-BE" err="1"/>
              <a:t>definition</a:t>
            </a:r>
            <a:r>
              <a:rPr lang="fr-BE"/>
              <a:t> ? </a:t>
            </a:r>
            <a:endParaRPr lang="fr-FR"/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B9F2C5D-6F38-4435-8A28-3F1DEC0D7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241" y="2445920"/>
            <a:ext cx="1377950" cy="1377950"/>
          </a:xfrm>
          <a:prstGeom prst="rect">
            <a:avLst/>
          </a:prstGeom>
        </p:spPr>
      </p:pic>
      <p:pic>
        <p:nvPicPr>
          <p:cNvPr id="7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C3AB75BF-5A85-CF85-A734-F430F1B53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2569" y="3643982"/>
            <a:ext cx="1371057" cy="1371057"/>
          </a:xfrm>
          <a:prstGeom prst="rect">
            <a:avLst/>
          </a:prstGeom>
        </p:spPr>
      </p:pic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E9705887-B01B-523F-7FB3-6406664A2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365" y="4792078"/>
            <a:ext cx="1365918" cy="136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8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CFD8C1-BAE7-BC6E-4F78-65B9E8C46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>
                <a:latin typeface="Avenir Next Ultra Light"/>
              </a:rPr>
              <a:t>Two</a:t>
            </a:r>
            <a:r>
              <a:rPr lang="fr-FR">
                <a:latin typeface="Avenir Next Ultra Light"/>
              </a:rPr>
              <a:t> case </a:t>
            </a:r>
            <a:r>
              <a:rPr lang="fr-FR" err="1">
                <a:latin typeface="Avenir Next Ultra Light"/>
              </a:rPr>
              <a:t>studies</a:t>
            </a:r>
            <a:endParaRPr lang="fr-FR" err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DA0F01-D50D-6C30-A350-0B5535C801BC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>
                <a:latin typeface="Avenir Next"/>
              </a:rPr>
              <a:t>PIM</a:t>
            </a:r>
            <a:endParaRPr lang="fr-FR" err="1"/>
          </a:p>
          <a:p>
            <a:pPr marL="0" indent="0">
              <a:buNone/>
            </a:pPr>
            <a:r>
              <a:rPr lang="fr-FR">
                <a:latin typeface="Avenir Next"/>
              </a:rPr>
              <a:t>⇒ </a:t>
            </a:r>
            <a:r>
              <a:rPr lang="fr-FR" err="1">
                <a:latin typeface="Avenir Next"/>
              </a:rPr>
              <a:t>defining</a:t>
            </a:r>
            <a:r>
              <a:rPr lang="fr-FR">
                <a:latin typeface="Avenir Next"/>
              </a:rPr>
              <a:t> digital </a:t>
            </a:r>
            <a:r>
              <a:rPr lang="fr-FR" err="1">
                <a:latin typeface="Avenir Next"/>
              </a:rPr>
              <a:t>personal</a:t>
            </a:r>
            <a:r>
              <a:rPr lang="fr-FR">
                <a:latin typeface="Avenir Next"/>
              </a:rPr>
              <a:t> information management </a:t>
            </a:r>
            <a:r>
              <a:rPr lang="fr-FR" err="1">
                <a:latin typeface="Avenir Next"/>
              </a:rPr>
              <a:t>competence</a:t>
            </a:r>
            <a:r>
              <a:rPr lang="fr-FR">
                <a:latin typeface="Avenir Next"/>
              </a:rPr>
              <a:t> (Jacques, 2016)</a:t>
            </a:r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>
                <a:latin typeface="Avenir Next"/>
              </a:rPr>
              <a:t>Method :</a:t>
            </a:r>
            <a:endParaRPr lang="fr-FR"/>
          </a:p>
          <a:p>
            <a:pPr marL="342900" indent="-342900"/>
            <a:r>
              <a:rPr lang="fr-FR">
                <a:latin typeface="Avenir Next"/>
              </a:rPr>
              <a:t>28 </a:t>
            </a:r>
            <a:r>
              <a:rPr lang="fr-FR" err="1">
                <a:latin typeface="Avenir Next"/>
              </a:rPr>
              <a:t>students</a:t>
            </a:r>
            <a:endParaRPr lang="fr-FR">
              <a:latin typeface="Avenir Next"/>
            </a:endParaRPr>
          </a:p>
          <a:p>
            <a:pPr marL="342900" indent="-342900"/>
            <a:r>
              <a:rPr lang="fr-FR" err="1">
                <a:latin typeface="Avenir Next"/>
              </a:rPr>
              <a:t>Interviewed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twice</a:t>
            </a:r>
            <a:r>
              <a:rPr lang="fr-FR">
                <a:latin typeface="Avenir Next"/>
              </a:rPr>
              <a:t> (</a:t>
            </a:r>
            <a:r>
              <a:rPr lang="fr-FR" err="1">
                <a:latin typeface="Avenir Next"/>
              </a:rPr>
              <a:t>before</a:t>
            </a:r>
            <a:r>
              <a:rPr lang="fr-FR">
                <a:latin typeface="Avenir Next"/>
              </a:rPr>
              <a:t>/</a:t>
            </a:r>
            <a:r>
              <a:rPr lang="fr-FR" err="1">
                <a:latin typeface="Avenir Next"/>
              </a:rPr>
              <a:t>after</a:t>
            </a:r>
            <a:r>
              <a:rPr lang="fr-FR">
                <a:latin typeface="Avenir Next"/>
              </a:rPr>
              <a:t> HE)</a:t>
            </a:r>
          </a:p>
          <a:p>
            <a:pPr marL="342900" indent="-342900"/>
            <a:r>
              <a:rPr lang="fr-FR" err="1">
                <a:latin typeface="Avenir Next"/>
              </a:rPr>
              <a:t>Guided</a:t>
            </a:r>
            <a:r>
              <a:rPr lang="fr-FR">
                <a:latin typeface="Avenir Next"/>
              </a:rPr>
              <a:t>-tour interviews of </a:t>
            </a:r>
            <a:r>
              <a:rPr lang="fr-FR" err="1">
                <a:latin typeface="Avenir Next"/>
              </a:rPr>
              <a:t>their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personal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space</a:t>
            </a:r>
            <a:r>
              <a:rPr lang="fr-FR">
                <a:latin typeface="Avenir Next"/>
              </a:rPr>
              <a:t> of information</a:t>
            </a:r>
            <a:endParaRPr lang="fr-FR"/>
          </a:p>
          <a:p>
            <a:pPr marL="0" indent="0">
              <a:buNone/>
            </a:pPr>
            <a:endParaRPr lang="fr-FR">
              <a:latin typeface="Avenir Next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0301265-1F2C-D8D9-0E60-3328BA9CA83B}"/>
              </a:ext>
            </a:extLst>
          </p:cNvPr>
          <p:cNvSpPr>
            <a:spLocks noGrp="1"/>
          </p:cNvSpPr>
          <p:nvPr>
            <p:ph idx="10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>
                <a:latin typeface="Avenir Next"/>
              </a:rPr>
              <a:t>LITME@WORK</a:t>
            </a:r>
            <a:endParaRPr lang="fr-FR"/>
          </a:p>
          <a:p>
            <a:pPr marL="0" indent="0">
              <a:buNone/>
            </a:pPr>
            <a:r>
              <a:rPr lang="fr-FR">
                <a:latin typeface="Avenir Next"/>
              </a:rPr>
              <a:t>⇒ </a:t>
            </a:r>
            <a:r>
              <a:rPr lang="fr-FR" err="1">
                <a:latin typeface="Avenir Next"/>
              </a:rPr>
              <a:t>defining</a:t>
            </a:r>
            <a:r>
              <a:rPr lang="fr-FR">
                <a:latin typeface="Avenir Next"/>
              </a:rPr>
              <a:t> media </a:t>
            </a:r>
            <a:r>
              <a:rPr lang="fr-FR" err="1">
                <a:latin typeface="Avenir Next"/>
              </a:rPr>
              <a:t>literacy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competence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needed</a:t>
            </a:r>
            <a:r>
              <a:rPr lang="fr-FR">
                <a:latin typeface="Avenir Next"/>
              </a:rPr>
              <a:t> for collaborative and distant </a:t>
            </a:r>
            <a:r>
              <a:rPr lang="fr-FR" err="1">
                <a:latin typeface="Avenir Next"/>
              </a:rPr>
              <a:t>work</a:t>
            </a:r>
            <a:r>
              <a:rPr lang="fr-FR">
                <a:latin typeface="Avenir Next"/>
              </a:rPr>
              <a:t> (</a:t>
            </a:r>
            <a:r>
              <a:rPr lang="fr-FR" err="1">
                <a:latin typeface="Avenir Next"/>
              </a:rPr>
              <a:t>Ligurgo</a:t>
            </a:r>
            <a:r>
              <a:rPr lang="fr-FR">
                <a:latin typeface="Avenir Next"/>
              </a:rPr>
              <a:t>, 2019) </a:t>
            </a:r>
            <a:br>
              <a:rPr lang="fr-FR">
                <a:latin typeface="Avenir Next"/>
              </a:rPr>
            </a:br>
            <a:br>
              <a:rPr lang="fr-FR"/>
            </a:br>
            <a:endParaRPr lang="fr-FR"/>
          </a:p>
          <a:p>
            <a:pPr marL="0" indent="0">
              <a:buNone/>
            </a:pPr>
            <a:r>
              <a:rPr lang="fr-FR">
                <a:latin typeface="Avenir Next"/>
              </a:rPr>
              <a:t>Method: </a:t>
            </a:r>
          </a:p>
          <a:p>
            <a:pPr marL="342900" indent="-342900"/>
            <a:r>
              <a:rPr lang="fr-FR">
                <a:latin typeface="Avenir Next"/>
              </a:rPr>
              <a:t>41 </a:t>
            </a:r>
            <a:r>
              <a:rPr lang="fr-FR" err="1">
                <a:latin typeface="Avenir Next"/>
              </a:rPr>
              <a:t>workers</a:t>
            </a:r>
            <a:r>
              <a:rPr lang="fr-FR">
                <a:latin typeface="Avenir Next"/>
              </a:rPr>
              <a:t>, 20 managers</a:t>
            </a:r>
          </a:p>
          <a:p>
            <a:pPr marL="342900" indent="-342900"/>
            <a:r>
              <a:rPr lang="fr-FR">
                <a:latin typeface="Avenir Next"/>
              </a:rPr>
              <a:t>Interviews</a:t>
            </a:r>
          </a:p>
          <a:p>
            <a:pPr marL="342900" indent="-342900"/>
            <a:r>
              <a:rPr lang="fr-FR" err="1">
                <a:latin typeface="Avenir Next"/>
              </a:rPr>
              <a:t>Ethnographic</a:t>
            </a:r>
            <a:r>
              <a:rPr lang="fr-FR">
                <a:latin typeface="Avenir Next"/>
              </a:rPr>
              <a:t> observations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605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I. The </a:t>
            </a:r>
            <a:r>
              <a:rPr lang="fr-FR" err="1">
                <a:latin typeface="Avenir Next Ultra Light"/>
              </a:rPr>
              <a:t>boundaries</a:t>
            </a:r>
            <a:r>
              <a:rPr lang="fr-FR">
                <a:latin typeface="Avenir Next Ultra Light"/>
              </a:rPr>
              <a:t> challenge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D9C1814-9191-8785-BB3E-D309404ED2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1866" y="1864895"/>
            <a:ext cx="2901950" cy="2901950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D456B92-9A57-139C-D956-770C55455774}"/>
              </a:ext>
            </a:extLst>
          </p:cNvPr>
          <p:cNvSpPr txBox="1"/>
          <p:nvPr/>
        </p:nvSpPr>
        <p:spPr>
          <a:xfrm>
            <a:off x="6902785" y="4855304"/>
            <a:ext cx="2808328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400" i="1"/>
              <a:t>"</a:t>
            </a:r>
            <a:r>
              <a:rPr lang="fr-FR" sz="1400" i="1" err="1"/>
              <a:t>two</a:t>
            </a:r>
            <a:r>
              <a:rPr lang="fr-FR" sz="1400" i="1"/>
              <a:t> </a:t>
            </a:r>
            <a:r>
              <a:rPr lang="fr-FR" sz="1400" i="1" err="1"/>
              <a:t>scientists</a:t>
            </a:r>
            <a:r>
              <a:rPr lang="fr-FR" sz="1400" i="1"/>
              <a:t> </a:t>
            </a:r>
            <a:r>
              <a:rPr lang="fr-FR" sz="1400" i="1" err="1"/>
              <a:t>drawing</a:t>
            </a:r>
            <a:r>
              <a:rPr lang="fr-FR" sz="1400" i="1"/>
              <a:t> a </a:t>
            </a:r>
            <a:r>
              <a:rPr lang="fr-FR" sz="1400" i="1" err="1"/>
              <a:t>map</a:t>
            </a:r>
            <a:r>
              <a:rPr lang="fr-FR" sz="1400" i="1"/>
              <a:t> in the style of Hokusai" </a:t>
            </a:r>
            <a:endParaRPr lang="fr-FR" sz="1400" i="1">
              <a:ea typeface="+mn-lt"/>
              <a:cs typeface="+mn-lt"/>
            </a:endParaRPr>
          </a:p>
          <a:p>
            <a:pPr algn="ctr"/>
            <a:r>
              <a:rPr lang="fr-FR" sz="1400" i="1" err="1">
                <a:ea typeface="+mn-lt"/>
                <a:cs typeface="+mn-lt"/>
              </a:rPr>
              <a:t>Generated</a:t>
            </a:r>
            <a:r>
              <a:rPr lang="fr-FR" sz="1400" i="1">
                <a:ea typeface="+mn-lt"/>
                <a:cs typeface="+mn-lt"/>
              </a:rPr>
              <a:t> </a:t>
            </a:r>
            <a:r>
              <a:rPr lang="fr-FR" sz="1400" i="1" err="1">
                <a:ea typeface="+mn-lt"/>
                <a:cs typeface="+mn-lt"/>
              </a:rPr>
              <a:t>with</a:t>
            </a:r>
            <a:r>
              <a:rPr lang="fr-FR" sz="1400" i="1">
                <a:ea typeface="+mn-lt"/>
                <a:cs typeface="+mn-lt"/>
              </a:rPr>
              <a:t> </a:t>
            </a:r>
            <a:r>
              <a:rPr lang="fr-FR" sz="1400" i="1" err="1">
                <a:ea typeface="+mn-lt"/>
                <a:cs typeface="+mn-lt"/>
              </a:rPr>
              <a:t>Dall-E</a:t>
            </a:r>
            <a:endParaRPr lang="fr-FR" sz="1400">
              <a:ea typeface="+mn-lt"/>
              <a:cs typeface="+mn-lt"/>
            </a:endParaRPr>
          </a:p>
          <a:p>
            <a:endParaRPr lang="fr-FR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346AB57-CC5B-B9A8-DF51-A2D48CB3473C}"/>
              </a:ext>
            </a:extLst>
          </p:cNvPr>
          <p:cNvSpPr txBox="1">
            <a:spLocks/>
          </p:cNvSpPr>
          <p:nvPr/>
        </p:nvSpPr>
        <p:spPr>
          <a:xfrm>
            <a:off x="508001" y="1169542"/>
            <a:ext cx="5796546" cy="5160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882" indent="-342882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742913" indent="-285737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2pPr>
            <a:lvl3pPr marL="1142942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3pPr>
            <a:lvl4pPr marL="1600120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4pPr>
            <a:lvl5pPr marL="2057298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5pPr>
            <a:lvl6pPr marL="2514474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265" indent="-342265"/>
            <a:r>
              <a:rPr lang="fr-FR">
                <a:latin typeface="Avenir Next"/>
              </a:rPr>
              <a:t>Media practices: not an </a:t>
            </a:r>
            <a:r>
              <a:rPr lang="fr-FR" err="1">
                <a:latin typeface="Avenir Next"/>
              </a:rPr>
              <a:t>absolute</a:t>
            </a:r>
            <a:r>
              <a:rPr lang="fr-FR">
                <a:latin typeface="Avenir Next"/>
              </a:rPr>
              <a:t> distinction, a question of perspective</a:t>
            </a:r>
          </a:p>
          <a:p>
            <a:pPr marL="342265" indent="-342265"/>
            <a:r>
              <a:rPr lang="fr-FR">
                <a:latin typeface="Avenir Next"/>
              </a:rPr>
              <a:t>Multiple media practices </a:t>
            </a:r>
            <a:r>
              <a:rPr lang="fr-FR" err="1">
                <a:latin typeface="Avenir Next"/>
              </a:rPr>
              <a:t>may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be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intertwined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within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any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given</a:t>
            </a:r>
            <a:r>
              <a:rPr lang="fr-FR">
                <a:latin typeface="Avenir Next"/>
              </a:rPr>
              <a:t> ‘</a:t>
            </a:r>
            <a:r>
              <a:rPr lang="fr-FR" err="1">
                <a:latin typeface="Avenir Next"/>
              </a:rPr>
              <a:t>domain</a:t>
            </a:r>
            <a:r>
              <a:rPr lang="fr-FR">
                <a:latin typeface="Avenir Next"/>
              </a:rPr>
              <a:t> of life’ (Barton &amp; Hamilton 2000)</a:t>
            </a:r>
          </a:p>
          <a:p>
            <a:pPr marL="342265" indent="-342265"/>
            <a:endParaRPr lang="fr-FR"/>
          </a:p>
          <a:p>
            <a:pPr marL="342265" indent="-342265"/>
            <a:r>
              <a:rPr lang="fr-FR">
                <a:latin typeface="Avenir Next"/>
              </a:rPr>
              <a:t>A double challenge</a:t>
            </a:r>
            <a:endParaRPr lang="fr-FR"/>
          </a:p>
          <a:p>
            <a:pPr marL="742315" lvl="1" indent="-285115"/>
            <a:r>
              <a:rPr lang="fr-FR" err="1">
                <a:latin typeface="Avenir Next"/>
              </a:rPr>
              <a:t>Identifying</a:t>
            </a:r>
            <a:r>
              <a:rPr lang="fr-FR">
                <a:latin typeface="Avenir Next"/>
              </a:rPr>
              <a:t> the "media" part of social practices</a:t>
            </a:r>
            <a:endParaRPr lang="fr-FR"/>
          </a:p>
          <a:p>
            <a:pPr marL="742315" lvl="1" indent="-285115"/>
            <a:r>
              <a:rPr lang="fr-FR" err="1">
                <a:latin typeface="Avenir Next"/>
              </a:rPr>
              <a:t>Choosing</a:t>
            </a:r>
            <a:r>
              <a:rPr lang="fr-FR">
                <a:latin typeface="Avenir Next"/>
              </a:rPr>
              <a:t> a scope, setting </a:t>
            </a:r>
            <a:r>
              <a:rPr lang="fr-FR" err="1">
                <a:latin typeface="Avenir Next"/>
              </a:rPr>
              <a:t>boundaries</a:t>
            </a:r>
            <a:r>
              <a:rPr lang="fr-FR">
                <a:latin typeface="Avenir Next"/>
              </a:rPr>
              <a:t>: the "unit of practice"</a:t>
            </a:r>
          </a:p>
          <a:p>
            <a:pPr marL="1142365" lvl="2" indent="-227965"/>
            <a:r>
              <a:rPr lang="fr-FR" err="1">
                <a:latin typeface="Avenir Next"/>
              </a:rPr>
              <a:t>Nested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character</a:t>
            </a:r>
            <a:r>
              <a:rPr lang="fr-FR">
                <a:latin typeface="Avenir Next"/>
              </a:rPr>
              <a:t> of </a:t>
            </a:r>
            <a:r>
              <a:rPr lang="fr-FR" err="1">
                <a:latin typeface="Avenir Next"/>
              </a:rPr>
              <a:t>human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purposeful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behavior</a:t>
            </a:r>
            <a:r>
              <a:rPr lang="fr-FR">
                <a:latin typeface="Avenir Next"/>
              </a:rPr>
              <a:t> (</a:t>
            </a:r>
            <a:r>
              <a:rPr lang="fr-FR" err="1">
                <a:latin typeface="Avenir Next"/>
              </a:rPr>
              <a:t>Scribner</a:t>
            </a:r>
            <a:r>
              <a:rPr lang="fr-FR">
                <a:latin typeface="Avenir Next"/>
              </a:rPr>
              <a:t> &amp; Cole 1981)</a:t>
            </a:r>
          </a:p>
        </p:txBody>
      </p:sp>
    </p:spTree>
    <p:extLst>
      <p:ext uri="{BB962C8B-B14F-4D97-AF65-F5344CB8AC3E}">
        <p14:creationId xmlns:p14="http://schemas.microsoft.com/office/powerpoint/2010/main" val="283826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DF413-DC10-C051-B627-D635FEB8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venir Next Ultra Light"/>
              </a:rPr>
              <a:t>I. The </a:t>
            </a:r>
            <a:r>
              <a:rPr lang="fr-FR" err="1">
                <a:latin typeface="Avenir Next Ultra Light"/>
              </a:rPr>
              <a:t>boundaries</a:t>
            </a:r>
            <a:r>
              <a:rPr lang="fr-FR">
                <a:latin typeface="Avenir Next Ultra Light"/>
              </a:rPr>
              <a:t> challenge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D9C1814-9191-8785-BB3E-D309404ED2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95744" y="256228"/>
            <a:ext cx="916133" cy="916133"/>
          </a:xfr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346AB57-CC5B-B9A8-DF51-A2D48CB3473C}"/>
              </a:ext>
            </a:extLst>
          </p:cNvPr>
          <p:cNvSpPr txBox="1">
            <a:spLocks/>
          </p:cNvSpPr>
          <p:nvPr/>
        </p:nvSpPr>
        <p:spPr>
          <a:xfrm>
            <a:off x="508001" y="1169542"/>
            <a:ext cx="9906727" cy="5160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882" indent="-342882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742913" indent="-285737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2pPr>
            <a:lvl3pPr marL="1142942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3pPr>
            <a:lvl4pPr marL="1600120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4pPr>
            <a:lvl5pPr marL="2057298" indent="-228589" algn="l" defTabSz="457178" rtl="0" eaLnBrk="1" latinLnBrk="0" hangingPunct="1">
              <a:spcBef>
                <a:spcPct val="20000"/>
              </a:spcBef>
              <a:buClr>
                <a:srgbClr val="093256"/>
              </a:buClr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5pPr>
            <a:lvl6pPr marL="2514474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45717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265" indent="-342265"/>
            <a:r>
              <a:rPr lang="fr-FR" err="1">
                <a:latin typeface="Avenir Next"/>
              </a:rPr>
              <a:t>Finding</a:t>
            </a:r>
            <a:r>
              <a:rPr lang="fr-FR">
                <a:latin typeface="Avenir Next"/>
              </a:rPr>
              <a:t> out how media practices can </a:t>
            </a:r>
            <a:r>
              <a:rPr lang="fr-FR" err="1">
                <a:latin typeface="Avenir Next"/>
              </a:rPr>
              <a:t>be</a:t>
            </a:r>
            <a:r>
              <a:rPr lang="fr-FR">
                <a:latin typeface="Avenir Next"/>
              </a:rPr>
              <a:t> “</a:t>
            </a:r>
            <a:r>
              <a:rPr lang="fr-FR" err="1">
                <a:latin typeface="Avenir Next"/>
              </a:rPr>
              <a:t>divided</a:t>
            </a:r>
            <a:r>
              <a:rPr lang="fr-FR">
                <a:latin typeface="Avenir Next"/>
              </a:rPr>
              <a:t> up </a:t>
            </a:r>
            <a:r>
              <a:rPr lang="fr-FR" err="1">
                <a:latin typeface="Avenir Next"/>
              </a:rPr>
              <a:t>into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speciﬁc</a:t>
            </a:r>
            <a:r>
              <a:rPr lang="fr-FR">
                <a:latin typeface="Avenir Next"/>
              </a:rPr>
              <a:t> practices, and how </a:t>
            </a:r>
            <a:r>
              <a:rPr lang="fr-FR" err="1">
                <a:latin typeface="Avenir Next"/>
              </a:rPr>
              <a:t>those</a:t>
            </a:r>
            <a:r>
              <a:rPr lang="fr-FR">
                <a:latin typeface="Avenir Next"/>
              </a:rPr>
              <a:t> practices are </a:t>
            </a:r>
            <a:r>
              <a:rPr lang="fr-FR" err="1">
                <a:latin typeface="Avenir Next"/>
              </a:rPr>
              <a:t>coordinated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with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each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other</a:t>
            </a:r>
            <a:r>
              <a:rPr lang="fr-FR" i="1">
                <a:latin typeface="Avenir Next"/>
              </a:rPr>
              <a:t>”</a:t>
            </a:r>
            <a:r>
              <a:rPr lang="fr-FR">
                <a:latin typeface="Avenir Next"/>
              </a:rPr>
              <a:t> (</a:t>
            </a:r>
            <a:r>
              <a:rPr lang="fr-FR" err="1">
                <a:latin typeface="Avenir Next"/>
              </a:rPr>
              <a:t>Couldry</a:t>
            </a:r>
            <a:r>
              <a:rPr lang="fr-FR">
                <a:latin typeface="Avenir Next"/>
              </a:rPr>
              <a:t> 2004: 121) calls for </a:t>
            </a:r>
            <a:r>
              <a:rPr lang="fr-FR" err="1">
                <a:latin typeface="Avenir Next"/>
              </a:rPr>
              <a:t>adopting</a:t>
            </a:r>
            <a:r>
              <a:rPr lang="fr-FR">
                <a:latin typeface="Avenir Next"/>
              </a:rPr>
              <a:t> the </a:t>
            </a:r>
            <a:r>
              <a:rPr lang="fr-FR" err="1">
                <a:latin typeface="Avenir Next"/>
              </a:rPr>
              <a:t>studied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actors</a:t>
            </a:r>
            <a:r>
              <a:rPr lang="fr-FR">
                <a:latin typeface="Avenir Next"/>
              </a:rPr>
              <a:t>’ perspective</a:t>
            </a:r>
          </a:p>
          <a:p>
            <a:pPr marL="742315" lvl="1" indent="-285115"/>
            <a:r>
              <a:rPr lang="fr-FR">
                <a:latin typeface="Avenir Next"/>
              </a:rPr>
              <a:t>How people </a:t>
            </a:r>
            <a:r>
              <a:rPr lang="fr-FR" err="1">
                <a:latin typeface="Avenir Next"/>
              </a:rPr>
              <a:t>themselves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categorize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their</a:t>
            </a:r>
            <a:r>
              <a:rPr lang="fr-FR">
                <a:latin typeface="Avenir Next"/>
              </a:rPr>
              <a:t> practices</a:t>
            </a:r>
          </a:p>
          <a:p>
            <a:pPr marL="742315" lvl="1" indent="-285115"/>
            <a:r>
              <a:rPr lang="fr-BE">
                <a:latin typeface="Avenir Next"/>
              </a:rPr>
              <a:t>"an </a:t>
            </a:r>
            <a:r>
              <a:rPr lang="fr-BE" err="1">
                <a:latin typeface="Avenir Next"/>
              </a:rPr>
              <a:t>agnostic</a:t>
            </a:r>
            <a:r>
              <a:rPr lang="fr-BE">
                <a:latin typeface="Avenir Next"/>
              </a:rPr>
              <a:t> stance </a:t>
            </a:r>
            <a:r>
              <a:rPr lang="fr-BE" err="1">
                <a:latin typeface="Avenir Next"/>
              </a:rPr>
              <a:t>towards</a:t>
            </a:r>
            <a:r>
              <a:rPr lang="fr-BE">
                <a:latin typeface="Avenir Next"/>
              </a:rPr>
              <a:t> the </a:t>
            </a:r>
            <a:r>
              <a:rPr lang="fr-BE" err="1">
                <a:latin typeface="Avenir Next"/>
              </a:rPr>
              <a:t>object</a:t>
            </a:r>
            <a:r>
              <a:rPr lang="fr-BE">
                <a:latin typeface="Avenir Next"/>
              </a:rPr>
              <a:t> of </a:t>
            </a:r>
            <a:r>
              <a:rPr lang="fr-BE" err="1">
                <a:latin typeface="Avenir Next"/>
              </a:rPr>
              <a:t>study</a:t>
            </a:r>
            <a:r>
              <a:rPr lang="fr-BE">
                <a:latin typeface="Avenir Next"/>
              </a:rPr>
              <a:t>"</a:t>
            </a:r>
            <a:endParaRPr lang="fr-FR">
              <a:latin typeface="Avenir Next"/>
            </a:endParaRPr>
          </a:p>
          <a:p>
            <a:pPr marL="742315" lvl="1" indent="-285115"/>
            <a:endParaRPr lang="fr-FR">
              <a:latin typeface="Avenir Next"/>
            </a:endParaRPr>
          </a:p>
          <a:p>
            <a:pPr marL="342265" indent="-342265"/>
            <a:r>
              <a:rPr lang="fr-FR">
                <a:latin typeface="Avenir Next"/>
              </a:rPr>
              <a:t>Not a </a:t>
            </a:r>
            <a:r>
              <a:rPr lang="fr-FR" err="1">
                <a:latin typeface="Avenir Next"/>
              </a:rPr>
              <a:t>purely</a:t>
            </a:r>
            <a:r>
              <a:rPr lang="fr-FR">
                <a:latin typeface="Avenir Next"/>
              </a:rPr>
              <a:t> inductive </a:t>
            </a:r>
            <a:r>
              <a:rPr lang="fr-FR" err="1">
                <a:latin typeface="Avenir Next"/>
              </a:rPr>
              <a:t>endeavor</a:t>
            </a:r>
            <a:r>
              <a:rPr lang="fr-FR">
                <a:latin typeface="Avenir Next"/>
              </a:rPr>
              <a:t>: </a:t>
            </a:r>
            <a:r>
              <a:rPr lang="fr-FR" err="1">
                <a:latin typeface="Avenir Next"/>
              </a:rPr>
              <a:t>existing</a:t>
            </a:r>
            <a:r>
              <a:rPr lang="fr-FR">
                <a:latin typeface="Avenir Next"/>
              </a:rPr>
              <a:t> </a:t>
            </a:r>
            <a:r>
              <a:rPr lang="fr-FR" err="1">
                <a:latin typeface="Avenir Next"/>
              </a:rPr>
              <a:t>theoretical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categories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may</a:t>
            </a:r>
            <a:r>
              <a:rPr lang="fr-FR">
                <a:latin typeface="Avenir Next"/>
              </a:rPr>
              <a:t> help... at multiple </a:t>
            </a:r>
            <a:r>
              <a:rPr lang="fr-FR" err="1">
                <a:latin typeface="Avenir Next"/>
              </a:rPr>
              <a:t>levels</a:t>
            </a:r>
            <a:endParaRPr lang="fr-FR">
              <a:latin typeface="Avenir Next"/>
            </a:endParaRPr>
          </a:p>
          <a:p>
            <a:pPr marL="742315" lvl="1" indent="-285115"/>
            <a:r>
              <a:rPr lang="fr-FR">
                <a:latin typeface="Avenir Next"/>
              </a:rPr>
              <a:t>PIM as a </a:t>
            </a:r>
            <a:r>
              <a:rPr lang="fr-FR" err="1">
                <a:latin typeface="Avenir Next"/>
              </a:rPr>
              <a:t>conceptual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category</a:t>
            </a:r>
            <a:endParaRPr lang="fr-FR">
              <a:latin typeface="Avenir Next"/>
            </a:endParaRPr>
          </a:p>
          <a:p>
            <a:pPr marL="742315" lvl="1" indent="-285115"/>
            <a:r>
              <a:rPr lang="fr-FR">
                <a:latin typeface="Avenir Next"/>
              </a:rPr>
              <a:t>CSCW as a source of </a:t>
            </a:r>
            <a:r>
              <a:rPr lang="fr-FR" err="1">
                <a:latin typeface="Avenir Next"/>
              </a:rPr>
              <a:t>categories</a:t>
            </a:r>
            <a:r>
              <a:rPr lang="fr-FR">
                <a:latin typeface="Avenir Next"/>
              </a:rPr>
              <a:t> for distant </a:t>
            </a:r>
            <a:r>
              <a:rPr lang="fr-FR" err="1">
                <a:latin typeface="Avenir Next"/>
              </a:rPr>
              <a:t>teamwork</a:t>
            </a:r>
            <a:r>
              <a:rPr lang="fr-FR">
                <a:latin typeface="Avenir Next"/>
              </a:rPr>
              <a:t> in LITME@WORK</a:t>
            </a:r>
          </a:p>
          <a:p>
            <a:pPr marL="742315" lvl="1" indent="-285115"/>
            <a:endParaRPr lang="fr-FR">
              <a:latin typeface="Avenir Next"/>
            </a:endParaRPr>
          </a:p>
          <a:p>
            <a:pPr marL="342265" indent="-342265"/>
            <a:r>
              <a:rPr lang="fr-FR" err="1">
                <a:latin typeface="Avenir Next"/>
              </a:rPr>
              <a:t>Delineating</a:t>
            </a:r>
            <a:r>
              <a:rPr lang="fr-FR">
                <a:latin typeface="Avenir Next"/>
              </a:rPr>
              <a:t> media practices </a:t>
            </a:r>
            <a:r>
              <a:rPr lang="fr-FR" err="1">
                <a:latin typeface="Avenir Next"/>
              </a:rPr>
              <a:t>empirically</a:t>
            </a:r>
            <a:r>
              <a:rPr lang="fr-FR">
                <a:latin typeface="Avenir Next"/>
              </a:rPr>
              <a:t>: start </a:t>
            </a:r>
            <a:r>
              <a:rPr lang="fr-FR" err="1">
                <a:latin typeface="Avenir Next"/>
              </a:rPr>
              <a:t>with</a:t>
            </a:r>
            <a:r>
              <a:rPr lang="fr-FR">
                <a:latin typeface="Avenir Next"/>
              </a:rPr>
              <a:t> </a:t>
            </a:r>
            <a:r>
              <a:rPr lang="fr-FR" b="1">
                <a:latin typeface="Avenir Next"/>
              </a:rPr>
              <a:t>medium-</a:t>
            </a:r>
            <a:r>
              <a:rPr lang="fr-FR" b="1" err="1">
                <a:latin typeface="Avenir Next"/>
              </a:rPr>
              <a:t>based</a:t>
            </a:r>
            <a:r>
              <a:rPr lang="fr-FR" b="1">
                <a:latin typeface="Avenir Next"/>
              </a:rPr>
              <a:t> </a:t>
            </a:r>
            <a:r>
              <a:rPr lang="fr-FR">
                <a:latin typeface="Avenir Next"/>
              </a:rPr>
              <a:t>or </a:t>
            </a:r>
            <a:r>
              <a:rPr lang="fr-FR" b="1" err="1">
                <a:latin typeface="Avenir Next"/>
              </a:rPr>
              <a:t>activity-based</a:t>
            </a:r>
            <a:r>
              <a:rPr lang="fr-FR" b="1">
                <a:latin typeface="Avenir Next"/>
              </a:rPr>
              <a:t> </a:t>
            </a:r>
            <a:r>
              <a:rPr lang="fr-FR" err="1">
                <a:latin typeface="Avenir Next"/>
              </a:rPr>
              <a:t>common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sense</a:t>
            </a:r>
            <a:r>
              <a:rPr lang="fr-FR">
                <a:latin typeface="Avenir Next"/>
              </a:rPr>
              <a:t> </a:t>
            </a:r>
            <a:r>
              <a:rPr lang="fr-FR" err="1">
                <a:latin typeface="Avenir Next"/>
              </a:rPr>
              <a:t>categories</a:t>
            </a:r>
            <a:endParaRPr lang="fr-FR">
              <a:latin typeface="Avenir Next"/>
            </a:endParaRPr>
          </a:p>
          <a:p>
            <a:pPr marL="742315" lvl="1" indent="-285115"/>
            <a:endParaRPr lang="fr-FR">
              <a:latin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393646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xmlns="" r:id="rId3"/>
    </p:ext>
  </p:extLst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360DE83AB5FD40B8D597C091A86769" ma:contentTypeVersion="16" ma:contentTypeDescription="Crée un document." ma:contentTypeScope="" ma:versionID="0c620889a90334d1f8fcec21d6653e9e">
  <xsd:schema xmlns:xsd="http://www.w3.org/2001/XMLSchema" xmlns:xs="http://www.w3.org/2001/XMLSchema" xmlns:p="http://schemas.microsoft.com/office/2006/metadata/properties" xmlns:ns2="641f41f7-597d-4de3-889f-a9fa275aa0e9" xmlns:ns3="56dc9712-fdda-4c88-acd0-8c37e7566f5a" targetNamespace="http://schemas.microsoft.com/office/2006/metadata/properties" ma:root="true" ma:fieldsID="f22824aa5126ca8f21b82fbfa51db56a" ns2:_="" ns3:_="">
    <xsd:import namespace="641f41f7-597d-4de3-889f-a9fa275aa0e9"/>
    <xsd:import namespace="56dc9712-fdda-4c88-acd0-8c37e7566f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f41f7-597d-4de3-889f-a9fa275aa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6e87909b-6f91-4c34-a78b-ec0d666c48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dc9712-fdda-4c88-acd0-8c37e7566f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56e091-d7d9-44c1-900b-318042d2aeb0}" ma:internalName="TaxCatchAll" ma:showField="CatchAllData" ma:web="56dc9712-fdda-4c88-acd0-8c37e7566f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1f41f7-597d-4de3-889f-a9fa275aa0e9">
      <Terms xmlns="http://schemas.microsoft.com/office/infopath/2007/PartnerControls"/>
    </lcf76f155ced4ddcb4097134ff3c332f>
    <TaxCatchAll xmlns="56dc9712-fdda-4c88-acd0-8c37e7566f5a" xsi:nil="true"/>
  </documentManagement>
</p:properties>
</file>

<file path=customXml/itemProps1.xml><?xml version="1.0" encoding="utf-8"?>
<ds:datastoreItem xmlns:ds="http://schemas.openxmlformats.org/officeDocument/2006/customXml" ds:itemID="{A7035946-0CA4-45F2-B2AD-438EBC4C7B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1f41f7-597d-4de3-889f-a9fa275aa0e9"/>
    <ds:schemaRef ds:uri="56dc9712-fdda-4c88-acd0-8c37e7566f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8D83D6-356D-4B12-99BC-98E1C0F9E9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46B242-69AC-4CAB-8551-6873E6151273}">
  <ds:schemaRefs>
    <ds:schemaRef ds:uri="641f41f7-597d-4de3-889f-a9fa275aa0e9"/>
    <ds:schemaRef ds:uri="http://schemas.microsoft.com/office/2006/documentManagement/types"/>
    <ds:schemaRef ds:uri="56dc9712-fdda-4c88-acd0-8c37e7566f5a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3636</Words>
  <Application>Microsoft Office PowerPoint</Application>
  <PresentationFormat>Grand écran</PresentationFormat>
  <Paragraphs>336</Paragraphs>
  <Slides>26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2" baseType="lpstr">
      <vt:lpstr>Arial</vt:lpstr>
      <vt:lpstr>Avenir Next</vt:lpstr>
      <vt:lpstr>Avenir Next Ultra Light</vt:lpstr>
      <vt:lpstr>Calibri</vt:lpstr>
      <vt:lpstr>Wingdings</vt:lpstr>
      <vt:lpstr>Thème Office</vt:lpstr>
      <vt:lpstr>Defining and analyzing media literacy competence  starting with the observation of media practices:  an interpretive approach</vt:lpstr>
      <vt:lpstr>An interpretive methodological approach</vt:lpstr>
      <vt:lpstr>An interpretive methodological approach</vt:lpstr>
      <vt:lpstr>An interpretive methodological approach</vt:lpstr>
      <vt:lpstr>An interpretive methodological approach</vt:lpstr>
      <vt:lpstr>An interpretive methodological approach</vt:lpstr>
      <vt:lpstr>Two case studies</vt:lpstr>
      <vt:lpstr>I. The boundaries challenge</vt:lpstr>
      <vt:lpstr>I. The boundaries challenge</vt:lpstr>
      <vt:lpstr>I. The boundaries challenge</vt:lpstr>
      <vt:lpstr>II. The competence challenge</vt:lpstr>
      <vt:lpstr>II. The competence challenge</vt:lpstr>
      <vt:lpstr>II. The competence challenge</vt:lpstr>
      <vt:lpstr>II. The competence challenge</vt:lpstr>
      <vt:lpstr>II. The competence challenge</vt:lpstr>
      <vt:lpstr>II. The competence challenge</vt:lpstr>
      <vt:lpstr>II. The competence challenge: LITME@WORK results</vt:lpstr>
      <vt:lpstr>II. The competence challenge: LITME@WORK results</vt:lpstr>
      <vt:lpstr>II. The competence challenge: LITME@WORK results</vt:lpstr>
      <vt:lpstr>II. The competence challenge</vt:lpstr>
      <vt:lpstr>III. The normativity challenge</vt:lpstr>
      <vt:lpstr>III. The normativity challenge</vt:lpstr>
      <vt:lpstr>III. The normativity challenge</vt:lpstr>
      <vt:lpstr>Conclusion</vt:lpstr>
      <vt:lpstr>Conclusion</vt:lpstr>
      <vt:lpstr>References</vt:lpstr>
    </vt:vector>
  </TitlesOfParts>
  <Company>UCL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COMU ESPO</dc:creator>
  <cp:lastModifiedBy>Pierre Fastrez</cp:lastModifiedBy>
  <cp:revision>3</cp:revision>
  <cp:lastPrinted>2019-09-23T12:31:41Z</cp:lastPrinted>
  <dcterms:created xsi:type="dcterms:W3CDTF">2016-09-27T07:51:24Z</dcterms:created>
  <dcterms:modified xsi:type="dcterms:W3CDTF">2022-09-15T07:56:17Z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0x01010020360DE83AB5FD40B8D597C091A86769</vt:lpwstr>
  </property>
  <property fmtid="{D5CDD505-2E9C-101B-9397-08002B2CF9AE}" pid="3" name="MediaServiceImageTags">
    <vt:lpwstr/>
  </property>
</Properties>
</file>