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gif" ContentType="image/gif"/>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5143500" cx="9144000"/>
  <p:notesSz cx="6858000" cy="9144000"/>
  <p:embeddedFontLst>
    <p:embeddedFont>
      <p:font typeface="Roboto"/>
      <p:regular r:id="rId39"/>
      <p:bold r:id="rId40"/>
      <p:italic r:id="rId41"/>
      <p:boldItalic r:id="rId42"/>
    </p:embeddedFont>
    <p:embeddedFont>
      <p:font typeface="Montserrat"/>
      <p:regular r:id="rId43"/>
      <p:bold r:id="rId44"/>
      <p:italic r:id="rId45"/>
      <p:boldItalic r:id="rId46"/>
    </p:embeddedFont>
    <p:embeddedFont>
      <p:font typeface="Montserrat Light"/>
      <p:regular r:id="rId47"/>
      <p:bold r:id="rId48"/>
      <p:italic r:id="rId49"/>
      <p:boldItalic r:id="rId50"/>
    </p:embeddedFont>
    <p:embeddedFont>
      <p:font typeface="Roboto Mono"/>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301B23A-A093-4A26-975B-45A84CC14F20}">
  <a:tblStyle styleId="{7301B23A-A093-4A26-975B-45A84CC14F2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39" Type="http://schemas.openxmlformats.org/officeDocument/2006/relationships/font" Target="fonts/Roboto-regular.fntdata"/><Relationship Id="rId26" Type="http://schemas.openxmlformats.org/officeDocument/2006/relationships/slide" Target="slides/slide20.xml"/><Relationship Id="rId13" Type="http://schemas.openxmlformats.org/officeDocument/2006/relationships/slide" Target="slides/slide7.xml"/><Relationship Id="rId18" Type="http://schemas.openxmlformats.org/officeDocument/2006/relationships/slide" Target="slides/slide12.xml"/><Relationship Id="rId42" Type="http://schemas.openxmlformats.org/officeDocument/2006/relationships/font" Target="fonts/Roboto-boldItalic.fntdata"/><Relationship Id="rId47" Type="http://schemas.openxmlformats.org/officeDocument/2006/relationships/font" Target="fonts/MontserratLight-regular.fntdata"/><Relationship Id="rId34" Type="http://schemas.openxmlformats.org/officeDocument/2006/relationships/slide" Target="slides/slide28.xml"/><Relationship Id="rId21" Type="http://schemas.openxmlformats.org/officeDocument/2006/relationships/slide" Target="slides/slide15.xml"/><Relationship Id="rId50" Type="http://schemas.openxmlformats.org/officeDocument/2006/relationships/font" Target="fonts/MontserratLight-boldItalic.fntdata"/><Relationship Id="rId55"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viewProps" Target="viewProps.xml"/><Relationship Id="rId29" Type="http://schemas.openxmlformats.org/officeDocument/2006/relationships/slide" Target="slides/slide23.xml"/><Relationship Id="rId16" Type="http://schemas.openxmlformats.org/officeDocument/2006/relationships/slide" Target="slides/slide10.xml"/><Relationship Id="rId40" Type="http://schemas.openxmlformats.org/officeDocument/2006/relationships/font" Target="fonts/Roboto-bold.fntdata"/><Relationship Id="rId45" Type="http://schemas.openxmlformats.org/officeDocument/2006/relationships/font" Target="fonts/Montserrat-italic.fntdata"/><Relationship Id="rId32" Type="http://schemas.openxmlformats.org/officeDocument/2006/relationships/slide" Target="slides/slide26.xml"/><Relationship Id="rId37" Type="http://schemas.openxmlformats.org/officeDocument/2006/relationships/slide" Target="slides/slide31.xml"/><Relationship Id="rId24" Type="http://schemas.openxmlformats.org/officeDocument/2006/relationships/slide" Target="slides/slide18.xml"/><Relationship Id="rId53" Type="http://schemas.openxmlformats.org/officeDocument/2006/relationships/font" Target="fonts/RobotoMono-italic.fntdata"/><Relationship Id="rId11" Type="http://schemas.openxmlformats.org/officeDocument/2006/relationships/slide" Target="slides/slide5.xml"/><Relationship Id="rId5" Type="http://schemas.openxmlformats.org/officeDocument/2006/relationships/slideMaster" Target="slideMasters/slideMaster1.xml"/><Relationship Id="rId44" Type="http://schemas.openxmlformats.org/officeDocument/2006/relationships/font" Target="fonts/Montserrat-bold.fntdata"/><Relationship Id="rId31" Type="http://schemas.openxmlformats.org/officeDocument/2006/relationships/slide" Target="slides/slide25.xml"/><Relationship Id="rId52" Type="http://schemas.openxmlformats.org/officeDocument/2006/relationships/font" Target="fonts/RobotoMono-bold.fntdata"/><Relationship Id="rId10" Type="http://schemas.openxmlformats.org/officeDocument/2006/relationships/slide" Target="slides/slide4.xml"/><Relationship Id="rId19" Type="http://schemas.openxmlformats.org/officeDocument/2006/relationships/slide" Target="slides/slide13.xml"/><Relationship Id="rId43" Type="http://schemas.openxmlformats.org/officeDocument/2006/relationships/font" Target="fonts/Montserrat-regular.fntdata"/><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MontserratLight-bold.fntdata"/><Relationship Id="rId30" Type="http://schemas.openxmlformats.org/officeDocument/2006/relationships/slide" Target="slides/slide24.xml"/><Relationship Id="rId35" Type="http://schemas.openxmlformats.org/officeDocument/2006/relationships/slide" Target="slides/slide29.xml"/><Relationship Id="rId22" Type="http://schemas.openxmlformats.org/officeDocument/2006/relationships/slide" Target="slides/slide16.xml"/><Relationship Id="rId27" Type="http://schemas.openxmlformats.org/officeDocument/2006/relationships/slide" Target="slides/slide21.xml"/><Relationship Id="rId14" Type="http://schemas.openxmlformats.org/officeDocument/2006/relationships/slide" Target="slides/slide8.xml"/><Relationship Id="rId56" Type="http://schemas.openxmlformats.org/officeDocument/2006/relationships/customXml" Target="../customXml/item2.xml"/><Relationship Id="rId8" Type="http://schemas.openxmlformats.org/officeDocument/2006/relationships/slide" Target="slides/slide2.xml"/><Relationship Id="rId51" Type="http://schemas.openxmlformats.org/officeDocument/2006/relationships/font" Target="fonts/RobotoMono-regular.fntdata"/><Relationship Id="rId3" Type="http://schemas.openxmlformats.org/officeDocument/2006/relationships/presProps" Target="presProps.xml"/><Relationship Id="rId46" Type="http://schemas.openxmlformats.org/officeDocument/2006/relationships/font" Target="fonts/Montserrat-boldItalic.fntdata"/><Relationship Id="rId33" Type="http://schemas.openxmlformats.org/officeDocument/2006/relationships/slide" Target="slides/slide27.xml"/><Relationship Id="rId38" Type="http://schemas.openxmlformats.org/officeDocument/2006/relationships/slide" Target="slides/slide32.xml"/><Relationship Id="rId25" Type="http://schemas.openxmlformats.org/officeDocument/2006/relationships/slide" Target="slides/slide19.xml"/><Relationship Id="rId12" Type="http://schemas.openxmlformats.org/officeDocument/2006/relationships/slide" Target="slides/slide6.xml"/><Relationship Id="rId17" Type="http://schemas.openxmlformats.org/officeDocument/2006/relationships/slide" Target="slides/slide11.xml"/><Relationship Id="rId41" Type="http://schemas.openxmlformats.org/officeDocument/2006/relationships/font" Target="fonts/Roboto-italic.fntdata"/><Relationship Id="rId20" Type="http://schemas.openxmlformats.org/officeDocument/2006/relationships/slide" Target="slides/slide14.xml"/><Relationship Id="rId54" Type="http://schemas.openxmlformats.org/officeDocument/2006/relationships/font" Target="fonts/RobotoMono-boldItalic.fntdata"/><Relationship Id="rId1" Type="http://schemas.openxmlformats.org/officeDocument/2006/relationships/theme" Target="theme/theme1.xml"/><Relationship Id="rId6" Type="http://schemas.openxmlformats.org/officeDocument/2006/relationships/notesMaster" Target="notesMasters/notesMaster1.xml"/><Relationship Id="rId49" Type="http://schemas.openxmlformats.org/officeDocument/2006/relationships/font" Target="fonts/MontserratLight-italic.fntdata"/><Relationship Id="rId36" Type="http://schemas.openxmlformats.org/officeDocument/2006/relationships/slide" Target="slides/slide30.xml"/><Relationship Id="rId23" Type="http://schemas.openxmlformats.org/officeDocument/2006/relationships/slide" Target="slides/slide17.xml"/><Relationship Id="rId28" Type="http://schemas.openxmlformats.org/officeDocument/2006/relationships/slide" Target="slides/slide22.xml"/><Relationship Id="rId15"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48f3f144e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48f3f144e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51116e854a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51116e854a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rPr>
              <a:t>A web archive is “any form of deliberate and purposive preservation of web material”¹.  Some examples of web archives can</a:t>
            </a:r>
            <a:r>
              <a:rPr lang="en" sz="1200">
                <a:solidFill>
                  <a:srgbClr val="FFFFFF"/>
                </a:solidFill>
              </a:rPr>
              <a:t> be found here: </a:t>
            </a:r>
            <a:endParaRPr sz="1200">
              <a:solidFill>
                <a:srgbClr val="FFFFFF"/>
              </a:solidFill>
            </a:endParaRPr>
          </a:p>
          <a:p>
            <a:pPr indent="0" lvl="0" marL="0" rtl="0" algn="l">
              <a:spcBef>
                <a:spcPts val="0"/>
              </a:spcBef>
              <a:spcAft>
                <a:spcPts val="1000"/>
              </a:spcAft>
              <a:buClr>
                <a:schemeClr val="dk1"/>
              </a:buClr>
              <a:buSzPts val="1100"/>
              <a:buFont typeface="Arial"/>
              <a:buNone/>
            </a:pPr>
            <a:r>
              <a:rPr b="1" lang="en" sz="1200">
                <a:solidFill>
                  <a:schemeClr val="dk1"/>
                </a:solidFill>
                <a:latin typeface="Calibri"/>
                <a:ea typeface="Calibri"/>
                <a:cs typeface="Calibri"/>
                <a:sym typeface="Calibri"/>
              </a:rPr>
              <a:t>An archive (digital or not) is comparable to other media as it channels cultural productions (collections), just as a radio-channel or a website make content available to their users.</a:t>
            </a:r>
            <a:r>
              <a:rPr lang="en" sz="1200">
                <a:solidFill>
                  <a:schemeClr val="dk1"/>
                </a:solidFill>
                <a:latin typeface="Calibri"/>
                <a:ea typeface="Calibri"/>
                <a:cs typeface="Calibri"/>
                <a:sym typeface="Calibri"/>
              </a:rPr>
              <a:t> Like other forms of media, </a:t>
            </a:r>
            <a:r>
              <a:rPr b="1" lang="en" sz="1200">
                <a:solidFill>
                  <a:schemeClr val="dk1"/>
                </a:solidFill>
                <a:latin typeface="Calibri"/>
                <a:ea typeface="Calibri"/>
                <a:cs typeface="Calibri"/>
                <a:sym typeface="Calibri"/>
              </a:rPr>
              <a:t>technical infrastructure, design, funding, role expectations, and distribution methods shape the digital archive</a:t>
            </a:r>
            <a:r>
              <a:rPr lang="en" sz="1200">
                <a:solidFill>
                  <a:schemeClr val="dk1"/>
                </a:solidFill>
                <a:latin typeface="Calibri"/>
                <a:ea typeface="Calibri"/>
                <a:cs typeface="Calibri"/>
                <a:sym typeface="Calibri"/>
              </a:rPr>
              <a:t>. Archives are, when they become available online, part of a digital cyberinfrastructure. When archival institutions produce collections, they become part of a digital landscape with its particular logic of production and distribution. This shapes the archive as a cultural form, as a medium, and it means that the framework needs to prompt critical reflections on the institutional, technical and user-oriented aspects related to digital archives.</a:t>
            </a:r>
            <a:endParaRP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51116e854a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51116e854a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48f3f144e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48f3f144e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focuses on designing and validating the Web Archival Intelligence Scale (WAIS) as an instrument to measure competencies of researchers to work with web- and social media archived content. During the last two decades there has been some progress towards the use of web archives (Schafer &amp; Winters, 2021) (Helle Strandgaard Jensen, 2020). However, the challenge is not only of being able to access the resources (as identified in chapter 1&amp;2) but there is also the challenge for researchers of being able to understand the resources. This leads to wider concerns about digital and archival literacy to allow both technical and cognitive understanding of these archives (Bachimont, 2017). They require comprehension of both their shaping and contextualisation. In order to gain better insight, we developed an instrument to measure the ability of scholars to work with web- and social media archives that can be used in self-report surveys, or in the interfaces of web archives.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51116e854a_0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51116e854a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50">
                <a:solidFill>
                  <a:srgbClr val="333333"/>
                </a:solidFill>
                <a:highlight>
                  <a:srgbClr val="FFFFFF"/>
                </a:highlight>
                <a:latin typeface="Roboto"/>
                <a:ea typeface="Roboto"/>
                <a:cs typeface="Roboto"/>
                <a:sym typeface="Roboto"/>
              </a:rPr>
              <a:t>Yakel &amp; Thores (2003) point to three distinct forms of knowledge required to work effectively with these sources: (i) domain (subject) knowledge, (ii) artifactual literacy, and their own concept of (iii) archival intelligence. In addition to arriving at significant findings that demonstrate the relationship between researcher’s domain (subject) knowledge, archival intelligence and use frequency of web archives, this study discusses the limitations of using the archived web as a data resource and concludes with actions to overcome these hurdles and fulfill the desiderata of scholars.</a:t>
            </a:r>
            <a:endParaRPr sz="1050">
              <a:solidFill>
                <a:srgbClr val="333333"/>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sz="1050">
              <a:solidFill>
                <a:srgbClr val="333333"/>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 sz="1050">
                <a:solidFill>
                  <a:srgbClr val="333333"/>
                </a:solidFill>
                <a:highlight>
                  <a:srgbClr val="FFFFFF"/>
                </a:highlight>
                <a:latin typeface="Roboto"/>
                <a:ea typeface="Roboto"/>
                <a:cs typeface="Roboto"/>
                <a:sym typeface="Roboto"/>
              </a:rPr>
              <a:t>Domain or subject knowledge is an understanding of the topic being researched, for example historic preservation, Jacksonian politics, or the law. This has been shown to be </a:t>
            </a:r>
            <a:r>
              <a:rPr b="1" lang="en" sz="1050">
                <a:solidFill>
                  <a:srgbClr val="333333"/>
                </a:solidFill>
                <a:highlight>
                  <a:srgbClr val="FFFFFF"/>
                </a:highlight>
                <a:latin typeface="Roboto"/>
                <a:ea typeface="Roboto"/>
                <a:cs typeface="Roboto"/>
                <a:sym typeface="Roboto"/>
              </a:rPr>
              <a:t>a significant factor in information retrieval in the library and information science literature.</a:t>
            </a:r>
            <a:endParaRPr b="1" sz="1050">
              <a:solidFill>
                <a:srgbClr val="333333"/>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 sz="1050">
                <a:solidFill>
                  <a:srgbClr val="333333"/>
                </a:solidFill>
                <a:highlight>
                  <a:srgbClr val="FFFFFF"/>
                </a:highlight>
                <a:latin typeface="Roboto"/>
                <a:ea typeface="Roboto"/>
                <a:cs typeface="Roboto"/>
                <a:sym typeface="Roboto"/>
              </a:rPr>
              <a:t>Artifactual literacy is the “practice of criticism, analysis, and pedagogy that reads texts as if they were objects and objects as if they were texts.”3 </a:t>
            </a:r>
            <a:r>
              <a:rPr b="1" lang="en" sz="1050">
                <a:solidFill>
                  <a:srgbClr val="333333"/>
                </a:solidFill>
                <a:highlight>
                  <a:srgbClr val="FFFFFF"/>
                </a:highlight>
                <a:latin typeface="Roboto"/>
                <a:ea typeface="Roboto"/>
                <a:cs typeface="Roboto"/>
                <a:sym typeface="Roboto"/>
              </a:rPr>
              <a:t>This is the ability to interpret records and assess their value as evidence. A</a:t>
            </a:r>
            <a:endParaRPr b="1" sz="1050">
              <a:solidFill>
                <a:srgbClr val="333333"/>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a:solidFill>
                <a:srgbClr val="363636"/>
              </a:solidFill>
              <a:latin typeface="Calibri"/>
              <a:ea typeface="Calibri"/>
              <a:cs typeface="Calibri"/>
              <a:sym typeface="Calibri"/>
            </a:endParaRPr>
          </a:p>
          <a:p>
            <a:pPr indent="0" lvl="0" marL="0" rtl="0" algn="l">
              <a:lnSpc>
                <a:spcPct val="115000"/>
              </a:lnSpc>
              <a:spcBef>
                <a:spcPts val="0"/>
              </a:spcBef>
              <a:spcAft>
                <a:spcPts val="0"/>
              </a:spcAft>
              <a:buNone/>
            </a:pPr>
            <a:r>
              <a:rPr lang="en">
                <a:solidFill>
                  <a:srgbClr val="363636"/>
                </a:solidFill>
                <a:latin typeface="Calibri"/>
                <a:ea typeface="Calibri"/>
                <a:cs typeface="Calibri"/>
                <a:sym typeface="Calibri"/>
              </a:rPr>
              <a:t>We use “Archival literacy” as a theoretical framework for determining what knowledge, values and skills are required for users to adeptly navigate (web) archival collections. The instrument is based on 3 types of knowledge and skills that were distinguished in the domain of information literacy for primary sources: subject (or domain) knowledge, artifactual literacy and archival intelligence (Yakel &amp; Thores, 2003). In this study we will not focus on subject (or domain) knowledge as this is an understanding of the topic being researched for example historic preservation, law, influencers on social media etc. and is XXX.</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51116e854a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51116e854a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51116e854a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51116e854a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51116e854a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51116e854a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51116e854a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51116e854a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48f3f144ec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48f3f144ec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148f3f144ec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148f3f144e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51116e854a_0_3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51116e854a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48f3f144ec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48f3f144ec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151116e854a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151116e854a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13909a21a5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3909a21a5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3909a21a5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3909a21a5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13909a21a54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13909a21a54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891" lvl="0" marL="3209" marR="736365" rtl="0" algn="l">
              <a:lnSpc>
                <a:spcPct val="114656"/>
              </a:lnSpc>
              <a:spcBef>
                <a:spcPts val="2226"/>
              </a:spcBef>
              <a:spcAft>
                <a:spcPts val="0"/>
              </a:spcAft>
              <a:buClr>
                <a:schemeClr val="dk1"/>
              </a:buClr>
              <a:buSzPts val="1100"/>
              <a:buFont typeface="Arial"/>
              <a:buNone/>
            </a:pPr>
            <a:r>
              <a:rPr lang="en" sz="1004">
                <a:solidFill>
                  <a:schemeClr val="dk1"/>
                </a:solidFill>
              </a:rPr>
              <a:t>We decided to use qualitative semi-structured interviews to poll the needs and requirements of  a broad range of stakeholders (researchers, cultural heritage professionals, publishers, policy makers and other potential end users) when using a social media archives.  Semi-structured interviews allow for more flexibility in which topic lists do not need to be  followed religiously and can be modified depending on the expertise or the issues raised during  the conversation. They enabled us to approach the problem from within the context of the  research subject and reveal both factual knowledge as well as the opinions of the interviewees.  </a:t>
            </a:r>
            <a:endParaRPr sz="1004">
              <a:solidFill>
                <a:schemeClr val="dk1"/>
              </a:solidFill>
            </a:endParaRPr>
          </a:p>
          <a:p>
            <a:pPr indent="179" lvl="0" marL="9093" marR="735465" rtl="0" algn="just">
              <a:lnSpc>
                <a:spcPct val="114541"/>
              </a:lnSpc>
              <a:spcBef>
                <a:spcPts val="2020"/>
              </a:spcBef>
              <a:spcAft>
                <a:spcPts val="0"/>
              </a:spcAft>
              <a:buClr>
                <a:schemeClr val="dk1"/>
              </a:buClr>
              <a:buSzPts val="1100"/>
              <a:buFont typeface="Arial"/>
              <a:buNone/>
            </a:pPr>
            <a:r>
              <a:rPr lang="en" sz="1004">
                <a:solidFill>
                  <a:schemeClr val="dk1"/>
                </a:solidFill>
              </a:rPr>
              <a:t>Of course, the data collection is dependent on the will of the interviewee and the circumstances  in which the interview takes place (such as location, time limitations etc.) can have an influence.  However, this method is most appropriate to complement desk research and provide more  insight into some sensitivities that may be at play and that would otherwise have gone  undiscovered. Also, organizing the interviews around a number of topics allowed the  respondents to talk freely and at length and created the necessary space to allow them to give  meaning to their experiences in working (or in envisioning working) with archived social media  content. </a:t>
            </a:r>
            <a:endParaRPr sz="1004">
              <a:solidFill>
                <a:schemeClr val="dk1"/>
              </a:solidFill>
            </a:endParaRPr>
          </a:p>
          <a:p>
            <a:pPr indent="0" lvl="0" marL="0" rtl="0" algn="l">
              <a:spcBef>
                <a:spcPts val="0"/>
              </a:spcBef>
              <a:spcAft>
                <a:spcPts val="0"/>
              </a:spcAft>
              <a:buNone/>
            </a:pPr>
            <a:r>
              <a:t/>
            </a:r>
            <a:endParaRPr/>
          </a:p>
          <a:p>
            <a:pPr indent="4636" lvl="0" marL="9093" marR="736800" rtl="0" algn="just">
              <a:lnSpc>
                <a:spcPct val="114670"/>
              </a:lnSpc>
              <a:spcBef>
                <a:spcPts val="2021"/>
              </a:spcBef>
              <a:spcAft>
                <a:spcPts val="0"/>
              </a:spcAft>
              <a:buClr>
                <a:schemeClr val="dk1"/>
              </a:buClr>
              <a:buSzPts val="1100"/>
              <a:buFont typeface="Arial"/>
              <a:buNone/>
            </a:pPr>
            <a:r>
              <a:rPr lang="en" sz="1404">
                <a:solidFill>
                  <a:schemeClr val="dk1"/>
                </a:solidFill>
              </a:rPr>
              <a:t>In order to recruit interviewees for the semi-structured interviews described above, we used  persona outlines. A persona is a fictional character created to represent a user type that might  use a social media archive in a similar way. A persona is thus a composite representation of  prevalent qualities of a user segment and will not exactly match a specific person or  comprehensively describe the full diversity of a group. </a:t>
            </a:r>
            <a:endParaRPr sz="1404">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3909a21a54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3909a21a54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636" lvl="0" marL="9093" marR="736707" rtl="0" algn="l">
              <a:lnSpc>
                <a:spcPct val="114626"/>
              </a:lnSpc>
              <a:spcBef>
                <a:spcPts val="2020"/>
              </a:spcBef>
              <a:spcAft>
                <a:spcPts val="0"/>
              </a:spcAft>
              <a:buNone/>
            </a:pPr>
            <a:r>
              <a:rPr lang="en" sz="1404">
                <a:solidFill>
                  <a:schemeClr val="dk1"/>
                </a:solidFill>
              </a:rPr>
              <a:t>In the literature we found some persona-descriptions that could function as inspiration and a  guideline. For our personas we were inspired by: </a:t>
            </a:r>
            <a:endParaRPr sz="1404">
              <a:solidFill>
                <a:schemeClr val="dk1"/>
              </a:solidFill>
            </a:endParaRPr>
          </a:p>
          <a:p>
            <a:pPr indent="-228370" lvl="0" marL="466242" marR="735752" rtl="0" algn="just">
              <a:lnSpc>
                <a:spcPct val="114685"/>
              </a:lnSpc>
              <a:spcBef>
                <a:spcPts val="2092"/>
              </a:spcBef>
              <a:spcAft>
                <a:spcPts val="0"/>
              </a:spcAft>
              <a:buNone/>
            </a:pPr>
            <a:r>
              <a:rPr lang="en" sz="1404">
                <a:solidFill>
                  <a:schemeClr val="dk1"/>
                </a:solidFill>
                <a:latin typeface="Noto Sans Symbols"/>
                <a:ea typeface="Noto Sans Symbols"/>
                <a:cs typeface="Noto Sans Symbols"/>
                <a:sym typeface="Noto Sans Symbols"/>
              </a:rPr>
              <a:t>• </a:t>
            </a:r>
            <a:r>
              <a:rPr lang="en" sz="1404">
                <a:solidFill>
                  <a:schemeClr val="dk1"/>
                </a:solidFill>
              </a:rPr>
              <a:t>The personas created in the Corpus project and outlined in the deliverable ‘Le projet  Corpus et ses publics potentiels. : Une étude prospective sur les besoins et les attentes  des futurs usagers’</a:t>
            </a:r>
            <a:r>
              <a:rPr baseline="30000" lang="en" sz="1420">
                <a:solidFill>
                  <a:schemeClr val="dk1"/>
                </a:solidFill>
              </a:rPr>
              <a:t>3</a:t>
            </a:r>
            <a:r>
              <a:rPr lang="en" sz="1404">
                <a:solidFill>
                  <a:schemeClr val="dk1"/>
                </a:solidFill>
              </a:rPr>
              <a:t>. In this deliverable, five personas are described in order to help with  …. See slide</a:t>
            </a:r>
            <a:endParaRPr sz="1404">
              <a:solidFill>
                <a:schemeClr val="dk1"/>
              </a:solidFill>
            </a:endParaRPr>
          </a:p>
          <a:p>
            <a:pPr indent="5706" lvl="0" marL="8023" marR="739606" rtl="0" algn="l">
              <a:lnSpc>
                <a:spcPct val="114745"/>
              </a:lnSpc>
              <a:spcBef>
                <a:spcPts val="1663"/>
              </a:spcBef>
              <a:spcAft>
                <a:spcPts val="0"/>
              </a:spcAft>
              <a:buNone/>
            </a:pPr>
            <a:r>
              <a:rPr lang="en" sz="1404">
                <a:solidFill>
                  <a:schemeClr val="dk1"/>
                </a:solidFill>
              </a:rPr>
              <a:t>Based on the above, and taking group discussions and the results of the PROMISE project into  account, five persona were created that could be used to start the recruitment process; </a:t>
            </a:r>
            <a:endParaRPr sz="1404">
              <a:solidFill>
                <a:schemeClr val="dk1"/>
              </a:solidFill>
            </a:endParaRPr>
          </a:p>
          <a:p>
            <a:pPr indent="0" lvl="0" marL="0" marR="736365" rtl="0" algn="l">
              <a:lnSpc>
                <a:spcPct val="114656"/>
              </a:lnSpc>
              <a:spcBef>
                <a:spcPts val="2226"/>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3909a21a5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3909a21a5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317" lvl="0" marL="3209" marR="735801" rtl="0" algn="just">
              <a:lnSpc>
                <a:spcPct val="114270"/>
              </a:lnSpc>
              <a:spcBef>
                <a:spcPts val="2229"/>
              </a:spcBef>
              <a:spcAft>
                <a:spcPts val="0"/>
              </a:spcAft>
              <a:buNone/>
            </a:pPr>
            <a:r>
              <a:rPr lang="en" sz="1404">
                <a:solidFill>
                  <a:schemeClr val="dk1"/>
                </a:solidFill>
              </a:rPr>
              <a:t>A full description of these 5 personas is provided in Annex. Using these five persona as an ‘ideal’  we explored our personal and professional networks to find suitable interviewees and contacted  them using e-mail. In total 6 interviews were conducted: </a:t>
            </a:r>
            <a:endParaRPr sz="1404">
              <a:solidFill>
                <a:schemeClr val="dk1"/>
              </a:solidFill>
            </a:endParaRPr>
          </a:p>
          <a:p>
            <a:pPr indent="-6775" lvl="0" marL="7666" marR="736387" rtl="0" algn="l">
              <a:lnSpc>
                <a:spcPct val="114626"/>
              </a:lnSpc>
              <a:spcBef>
                <a:spcPts val="248"/>
              </a:spcBef>
              <a:spcAft>
                <a:spcPts val="0"/>
              </a:spcAft>
              <a:buNone/>
            </a:pPr>
            <a:r>
              <a:rPr lang="en" sz="1404">
                <a:solidFill>
                  <a:schemeClr val="dk1"/>
                </a:solidFill>
              </a:rPr>
              <a:t>All participants were interviewed using conference call software (due to the covid19  restrictions). The interviews were semi-structured, using both pre-defined and open questions.  Each interview was tape-recoded with permission, transcribed and analysed. The semi structured interview guide encompassed 3 main themes: </a:t>
            </a:r>
            <a:endParaRPr sz="1404">
              <a:solidFill>
                <a:schemeClr val="dk1"/>
              </a:solidFill>
            </a:endParaRPr>
          </a:p>
          <a:p>
            <a:pPr indent="-227300" lvl="0" marL="465173" marR="738405" rtl="0" algn="l">
              <a:lnSpc>
                <a:spcPct val="114033"/>
              </a:lnSpc>
              <a:spcBef>
                <a:spcPts val="2092"/>
              </a:spcBef>
              <a:spcAft>
                <a:spcPts val="0"/>
              </a:spcAft>
              <a:buNone/>
            </a:pPr>
            <a:r>
              <a:rPr lang="en" sz="1404">
                <a:solidFill>
                  <a:schemeClr val="dk1"/>
                </a:solidFill>
                <a:latin typeface="Noto Sans Symbols"/>
                <a:ea typeface="Noto Sans Symbols"/>
                <a:cs typeface="Noto Sans Symbols"/>
                <a:sym typeface="Noto Sans Symbols"/>
              </a:rPr>
              <a:t>• </a:t>
            </a:r>
            <a:r>
              <a:rPr lang="en" sz="1404">
                <a:solidFill>
                  <a:schemeClr val="dk1"/>
                </a:solidFill>
              </a:rPr>
              <a:t>Selection: questions on what kind of content interviewees would like to see harvested  and archived, to what extent, with which frequency etc. </a:t>
            </a:r>
            <a:endParaRPr sz="1404">
              <a:solidFill>
                <a:schemeClr val="dk1"/>
              </a:solidFill>
            </a:endParaRPr>
          </a:p>
          <a:p>
            <a:pPr indent="-228370" lvl="0" marL="466242" marR="735552" rtl="0" algn="l">
              <a:lnSpc>
                <a:spcPct val="114626"/>
              </a:lnSpc>
              <a:spcBef>
                <a:spcPts val="169"/>
              </a:spcBef>
              <a:spcAft>
                <a:spcPts val="0"/>
              </a:spcAft>
              <a:buNone/>
            </a:pPr>
            <a:r>
              <a:rPr lang="en" sz="1404">
                <a:solidFill>
                  <a:schemeClr val="dk1"/>
                </a:solidFill>
                <a:latin typeface="Noto Sans Symbols"/>
                <a:ea typeface="Noto Sans Symbols"/>
                <a:cs typeface="Noto Sans Symbols"/>
                <a:sym typeface="Noto Sans Symbols"/>
              </a:rPr>
              <a:t>• </a:t>
            </a:r>
            <a:r>
              <a:rPr lang="en" sz="1404">
                <a:solidFill>
                  <a:schemeClr val="dk1"/>
                </a:solidFill>
              </a:rPr>
              <a:t>Consultation: questions on how interviewees would like to explore, consult and analyse  content in a social media archive </a:t>
            </a:r>
            <a:endParaRPr sz="1404">
              <a:solidFill>
                <a:schemeClr val="dk1"/>
              </a:solidFill>
            </a:endParaRPr>
          </a:p>
          <a:p>
            <a:pPr indent="-226943" lvl="0" marL="464816" marR="738080" rtl="0" algn="just">
              <a:lnSpc>
                <a:spcPct val="114626"/>
              </a:lnSpc>
              <a:spcBef>
                <a:spcPts val="160"/>
              </a:spcBef>
              <a:spcAft>
                <a:spcPts val="0"/>
              </a:spcAft>
              <a:buNone/>
            </a:pPr>
            <a:r>
              <a:rPr lang="en" sz="1404">
                <a:solidFill>
                  <a:schemeClr val="dk1"/>
                </a:solidFill>
                <a:latin typeface="Noto Sans Symbols"/>
                <a:ea typeface="Noto Sans Symbols"/>
                <a:cs typeface="Noto Sans Symbols"/>
                <a:sym typeface="Noto Sans Symbols"/>
              </a:rPr>
              <a:t>• </a:t>
            </a:r>
            <a:r>
              <a:rPr lang="en" sz="1404">
                <a:solidFill>
                  <a:schemeClr val="dk1"/>
                </a:solidFill>
              </a:rPr>
              <a:t>Involvement &amp; support: questions on how interviewees envision their involvement in  social media archiving strategies and how they would like to be supported by the  archiving institute </a:t>
            </a:r>
            <a:endParaRPr sz="1404">
              <a:solidFill>
                <a:schemeClr val="dk1"/>
              </a:solidFill>
            </a:endParaRPr>
          </a:p>
          <a:p>
            <a:pPr indent="0" lvl="0" marL="0" marR="736707" rtl="0" algn="l">
              <a:lnSpc>
                <a:spcPct val="114626"/>
              </a:lnSpc>
              <a:spcBef>
                <a:spcPts val="202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3909a21a54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3909a21a54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1962" lvl="0" marL="1248" marR="735552" rtl="0" algn="just">
              <a:lnSpc>
                <a:spcPct val="114641"/>
              </a:lnSpc>
              <a:spcBef>
                <a:spcPts val="1084"/>
              </a:spcBef>
              <a:spcAft>
                <a:spcPts val="0"/>
              </a:spcAft>
              <a:buNone/>
            </a:pPr>
            <a:r>
              <a:rPr lang="en" sz="1404">
                <a:solidFill>
                  <a:schemeClr val="dk1"/>
                </a:solidFill>
              </a:rPr>
              <a:t>The workshop was structured in 3 parts. First Sally Chambers and professor dr. Niels Brugger  quickly introduced and describe BESOCIAL and WARCNet to the participants in order to introduce  the context. Next, we had three interesting speakers lined up who will offered the participants  some insights on what it means to try to preserve social media content and on what it takes to  use social media content as research data. The last part constituted of an hands-on workshop  that took about an hour and that used online break out rooms and an interactive visual  dashboard on Miro. For this last part we had about 15 international participants with profiles  ranging from archivist, preservation officer or information manager to post-docs and scientific  researchers. </a:t>
            </a:r>
            <a:endParaRPr sz="1404">
              <a:solidFill>
                <a:schemeClr val="dk1"/>
              </a:solidFill>
            </a:endParaRPr>
          </a:p>
          <a:p>
            <a:pPr indent="8915" lvl="0" marL="4814" marR="735735" rtl="0" algn="just">
              <a:lnSpc>
                <a:spcPct val="114656"/>
              </a:lnSpc>
              <a:spcBef>
                <a:spcPts val="1084"/>
              </a:spcBef>
              <a:spcAft>
                <a:spcPts val="0"/>
              </a:spcAft>
              <a:buNone/>
            </a:pPr>
            <a:r>
              <a:rPr lang="en" sz="1404">
                <a:solidFill>
                  <a:schemeClr val="dk1"/>
                </a:solidFill>
              </a:rPr>
              <a:t>For the hands-on workshop participants were ask to pick a BESOCIAL persona and to take on the  role of one of the given BESOCIAL personas and to reflect, discuss and elaborate on the hurdles,  but also opportunities, that this persona would encounter when accessing or working with  archived social media data. These 5 personas were then introduced to the participants (they  were also provided with a full one-pager on the persona that they selected) and they were also  briefly instructed on how to use Miro</a:t>
            </a:r>
            <a:r>
              <a:rPr baseline="30000" lang="en" sz="1420">
                <a:solidFill>
                  <a:schemeClr val="dk1"/>
                </a:solidFill>
              </a:rPr>
              <a:t>9</a:t>
            </a:r>
            <a:r>
              <a:rPr lang="en" sz="1404">
                <a:solidFill>
                  <a:schemeClr val="dk1"/>
                </a:solidFill>
              </a:rPr>
              <a:t>in case they were not familiar with this online visual  collaboration platform. </a:t>
            </a:r>
            <a:endParaRPr sz="1404">
              <a:solidFill>
                <a:schemeClr val="dk1"/>
              </a:solidFill>
            </a:endParaRPr>
          </a:p>
          <a:p>
            <a:pPr indent="6062" lvl="0" marL="3209" marR="735822" rtl="0" algn="just">
              <a:lnSpc>
                <a:spcPct val="114626"/>
              </a:lnSpc>
              <a:spcBef>
                <a:spcPts val="1084"/>
              </a:spcBef>
              <a:spcAft>
                <a:spcPts val="0"/>
              </a:spcAft>
              <a:buNone/>
            </a:pPr>
            <a:r>
              <a:rPr lang="en" sz="1404">
                <a:solidFill>
                  <a:schemeClr val="dk1"/>
                </a:solidFill>
              </a:rPr>
              <a:t>Once the break-out sessions of about 7 persons each were started, each group was also asked  to pick a (social media) web archive as a case to discuss. They could opt for e.g. the institution  one of the participants was working for, a best-practice example, or one of the archives provided  by us, namely: </a:t>
            </a:r>
            <a:r>
              <a:rPr baseline="30000" lang="en" sz="1160">
                <a:solidFill>
                  <a:schemeClr val="dk1"/>
                </a:solidFill>
              </a:rPr>
              <a:t>7</a:t>
            </a:r>
            <a:r>
              <a:rPr lang="en" sz="1200" u="sng">
                <a:solidFill>
                  <a:srgbClr val="0563C1"/>
                </a:solidFill>
              </a:rPr>
              <a:t>https://www.resaw2021.net/</a:t>
            </a:r>
            <a:r>
              <a:rPr lang="en" sz="1200">
                <a:solidFill>
                  <a:srgbClr val="0563C1"/>
                </a:solidFill>
              </a:rPr>
              <a:t> </a:t>
            </a:r>
            <a:endParaRPr sz="1200">
              <a:solidFill>
                <a:srgbClr val="0563C1"/>
              </a:solidFill>
            </a:endParaRPr>
          </a:p>
          <a:p>
            <a:pPr indent="0" lvl="0" marL="4154" rtl="0" algn="l">
              <a:spcBef>
                <a:spcPts val="40"/>
              </a:spcBef>
              <a:spcAft>
                <a:spcPts val="0"/>
              </a:spcAft>
              <a:buNone/>
            </a:pPr>
            <a:r>
              <a:rPr baseline="30000" lang="en" sz="1160">
                <a:solidFill>
                  <a:schemeClr val="dk1"/>
                </a:solidFill>
              </a:rPr>
              <a:t>8</a:t>
            </a:r>
            <a:r>
              <a:rPr lang="en" sz="1200" u="sng">
                <a:solidFill>
                  <a:srgbClr val="0563C1"/>
                </a:solidFill>
              </a:rPr>
              <a:t>https://cc.au.dk/warcnet/</a:t>
            </a:r>
            <a:r>
              <a:rPr lang="en" sz="1200">
                <a:solidFill>
                  <a:srgbClr val="0563C1"/>
                </a:solidFill>
              </a:rPr>
              <a:t> </a:t>
            </a:r>
            <a:endParaRPr sz="1200">
              <a:solidFill>
                <a:srgbClr val="0563C1"/>
              </a:solidFill>
            </a:endParaRPr>
          </a:p>
          <a:p>
            <a:pPr indent="0" lvl="0" marL="3446" rtl="0" algn="l">
              <a:spcBef>
                <a:spcPts val="40"/>
              </a:spcBef>
              <a:spcAft>
                <a:spcPts val="0"/>
              </a:spcAft>
              <a:buNone/>
            </a:pPr>
            <a:r>
              <a:rPr baseline="30000" lang="en" sz="1160">
                <a:solidFill>
                  <a:schemeClr val="dk1"/>
                </a:solidFill>
              </a:rPr>
              <a:t>9</a:t>
            </a:r>
            <a:r>
              <a:rPr lang="en" sz="1200" u="sng">
                <a:solidFill>
                  <a:srgbClr val="0563C1"/>
                </a:solidFill>
              </a:rPr>
              <a:t>https://miro.com/app/dashboard/</a:t>
            </a:r>
            <a:endParaRPr sz="1200" u="sng">
              <a:solidFill>
                <a:srgbClr val="0563C1"/>
              </a:solidFill>
            </a:endParaRPr>
          </a:p>
          <a:p>
            <a:pPr indent="0" lvl="0" marL="2829484" rtl="0" algn="l">
              <a:spcBef>
                <a:spcPts val="928"/>
              </a:spcBef>
              <a:spcAft>
                <a:spcPts val="0"/>
              </a:spcAft>
              <a:buNone/>
            </a:pPr>
            <a:r>
              <a:rPr lang="en" sz="1200">
                <a:solidFill>
                  <a:schemeClr val="dk1"/>
                </a:solidFill>
              </a:rPr>
              <a:t>14 </a:t>
            </a:r>
            <a:endParaRPr sz="1200">
              <a:solidFill>
                <a:schemeClr val="dk1"/>
              </a:solidFill>
            </a:endParaRPr>
          </a:p>
          <a:p>
            <a:pPr indent="0" lvl="0" marL="237872" rtl="0" algn="l">
              <a:spcBef>
                <a:spcPts val="0"/>
              </a:spcBef>
              <a:spcAft>
                <a:spcPts val="0"/>
              </a:spcAft>
              <a:buNone/>
            </a:pPr>
            <a:r>
              <a:rPr lang="en" sz="1404">
                <a:solidFill>
                  <a:schemeClr val="dk1"/>
                </a:solidFill>
                <a:latin typeface="Noto Sans Symbols"/>
                <a:ea typeface="Noto Sans Symbols"/>
                <a:cs typeface="Noto Sans Symbols"/>
                <a:sym typeface="Noto Sans Symbols"/>
              </a:rPr>
              <a:t>• </a:t>
            </a:r>
            <a:r>
              <a:rPr lang="en" sz="1404" u="sng">
                <a:solidFill>
                  <a:srgbClr val="0563C1"/>
                </a:solidFill>
              </a:rPr>
              <a:t>https://tweetsets.library.gwu.edu/datasets</a:t>
            </a:r>
            <a:r>
              <a:rPr lang="en" sz="1404">
                <a:solidFill>
                  <a:srgbClr val="0563C1"/>
                </a:solidFill>
              </a:rPr>
              <a:t> </a:t>
            </a:r>
            <a:endParaRPr sz="1404">
              <a:solidFill>
                <a:srgbClr val="0563C1"/>
              </a:solidFill>
            </a:endParaRPr>
          </a:p>
          <a:p>
            <a:pPr indent="0" lvl="0" marL="237872" rtl="0" algn="l">
              <a:spcBef>
                <a:spcPts val="366"/>
              </a:spcBef>
              <a:spcAft>
                <a:spcPts val="0"/>
              </a:spcAft>
              <a:buNone/>
            </a:pPr>
            <a:r>
              <a:rPr lang="en" sz="1404">
                <a:solidFill>
                  <a:schemeClr val="dk1"/>
                </a:solidFill>
                <a:latin typeface="Noto Sans Symbols"/>
                <a:ea typeface="Noto Sans Symbols"/>
                <a:cs typeface="Noto Sans Symbols"/>
                <a:sym typeface="Noto Sans Symbols"/>
              </a:rPr>
              <a:t>• </a:t>
            </a:r>
            <a:r>
              <a:rPr lang="en" sz="1404" u="sng">
                <a:solidFill>
                  <a:srgbClr val="0563C1"/>
                </a:solidFill>
              </a:rPr>
              <a:t>http://webadmin.oszk.hu/solrwayback/</a:t>
            </a:r>
            <a:r>
              <a:rPr lang="en" sz="1404">
                <a:solidFill>
                  <a:srgbClr val="0563C1"/>
                </a:solidFill>
              </a:rPr>
              <a:t> </a:t>
            </a:r>
            <a:endParaRPr sz="1404">
              <a:solidFill>
                <a:srgbClr val="0563C1"/>
              </a:solidFill>
            </a:endParaRPr>
          </a:p>
          <a:p>
            <a:pPr indent="0" lvl="0" marL="237872" rtl="0" algn="l">
              <a:spcBef>
                <a:spcPts val="366"/>
              </a:spcBef>
              <a:spcAft>
                <a:spcPts val="0"/>
              </a:spcAft>
              <a:buNone/>
            </a:pPr>
            <a:r>
              <a:rPr lang="en" sz="1404">
                <a:solidFill>
                  <a:schemeClr val="dk1"/>
                </a:solidFill>
                <a:latin typeface="Noto Sans Symbols"/>
                <a:ea typeface="Noto Sans Symbols"/>
                <a:cs typeface="Noto Sans Symbols"/>
                <a:sym typeface="Noto Sans Symbols"/>
              </a:rPr>
              <a:t>• </a:t>
            </a:r>
            <a:r>
              <a:rPr lang="en" sz="1404" u="sng">
                <a:solidFill>
                  <a:srgbClr val="0563C1"/>
                </a:solidFill>
              </a:rPr>
              <a:t>http://www.nationalarchives.gov.uk/webarchive/</a:t>
            </a:r>
            <a:r>
              <a:rPr lang="en" sz="1404">
                <a:solidFill>
                  <a:srgbClr val="0563C1"/>
                </a:solidFill>
              </a:rPr>
              <a:t> </a:t>
            </a:r>
            <a:endParaRPr sz="1404">
              <a:solidFill>
                <a:srgbClr val="0563C1"/>
              </a:solidFill>
            </a:endParaRPr>
          </a:p>
          <a:p>
            <a:pPr indent="0" lvl="0" marL="237872" rtl="0" algn="l">
              <a:spcBef>
                <a:spcPts val="366"/>
              </a:spcBef>
              <a:spcAft>
                <a:spcPts val="0"/>
              </a:spcAft>
              <a:buNone/>
            </a:pPr>
            <a:r>
              <a:rPr lang="en" sz="1404">
                <a:solidFill>
                  <a:schemeClr val="dk1"/>
                </a:solidFill>
                <a:latin typeface="Noto Sans Symbols"/>
                <a:ea typeface="Noto Sans Symbols"/>
                <a:cs typeface="Noto Sans Symbols"/>
                <a:sym typeface="Noto Sans Symbols"/>
              </a:rPr>
              <a:t>• </a:t>
            </a:r>
            <a:r>
              <a:rPr lang="en" sz="1404" u="sng">
                <a:solidFill>
                  <a:srgbClr val="0563C1"/>
                </a:solidFill>
              </a:rPr>
              <a:t>https://www.webarchive.lu/covid-19/</a:t>
            </a:r>
            <a:r>
              <a:rPr lang="en" sz="1404">
                <a:solidFill>
                  <a:srgbClr val="0563C1"/>
                </a:solidFill>
              </a:rPr>
              <a:t> </a:t>
            </a:r>
            <a:endParaRPr sz="1404">
              <a:solidFill>
                <a:srgbClr val="0563C1"/>
              </a:solidFill>
            </a:endParaRPr>
          </a:p>
          <a:p>
            <a:pPr indent="0" lvl="0" marL="237872" rtl="0" algn="l">
              <a:spcBef>
                <a:spcPts val="354"/>
              </a:spcBef>
              <a:spcAft>
                <a:spcPts val="0"/>
              </a:spcAft>
              <a:buNone/>
            </a:pPr>
            <a:r>
              <a:rPr lang="en" sz="1404">
                <a:solidFill>
                  <a:schemeClr val="dk1"/>
                </a:solidFill>
                <a:latin typeface="Noto Sans Symbols"/>
                <a:ea typeface="Noto Sans Symbols"/>
                <a:cs typeface="Noto Sans Symbols"/>
                <a:sym typeface="Noto Sans Symbols"/>
              </a:rPr>
              <a:t>• </a:t>
            </a:r>
            <a:r>
              <a:rPr lang="en" sz="1404" u="sng">
                <a:solidFill>
                  <a:srgbClr val="0563C1"/>
                </a:solidFill>
              </a:rPr>
              <a:t>http://data.webarchive.org.uk/opendata/ukwa.ds.2/#issues</a:t>
            </a:r>
            <a:r>
              <a:rPr lang="en" sz="1404">
                <a:solidFill>
                  <a:srgbClr val="0563C1"/>
                </a:solidFill>
              </a:rPr>
              <a:t> </a:t>
            </a:r>
            <a:endParaRPr sz="1404">
              <a:solidFill>
                <a:srgbClr val="0563C1"/>
              </a:solidFill>
            </a:endParaRPr>
          </a:p>
          <a:p>
            <a:pPr indent="0" lvl="0" marL="237872" rtl="0" algn="l">
              <a:spcBef>
                <a:spcPts val="366"/>
              </a:spcBef>
              <a:spcAft>
                <a:spcPts val="0"/>
              </a:spcAft>
              <a:buNone/>
            </a:pPr>
            <a:r>
              <a:rPr lang="en" sz="1404">
                <a:solidFill>
                  <a:schemeClr val="dk1"/>
                </a:solidFill>
                <a:latin typeface="Noto Sans Symbols"/>
                <a:ea typeface="Noto Sans Symbols"/>
                <a:cs typeface="Noto Sans Symbols"/>
                <a:sym typeface="Noto Sans Symbols"/>
              </a:rPr>
              <a:t>• </a:t>
            </a:r>
            <a:r>
              <a:rPr lang="en" sz="1404" u="sng">
                <a:solidFill>
                  <a:srgbClr val="0563C1"/>
                </a:solidFill>
              </a:rPr>
              <a:t>https://netpreserve.org/projects/collaborative-collections/</a:t>
            </a:r>
            <a:r>
              <a:rPr lang="en" sz="1404">
                <a:solidFill>
                  <a:srgbClr val="0563C1"/>
                </a:solidFill>
              </a:rPr>
              <a:t> </a:t>
            </a:r>
            <a:endParaRPr sz="1404">
              <a:solidFill>
                <a:srgbClr val="0563C1"/>
              </a:solidFill>
            </a:endParaRPr>
          </a:p>
          <a:p>
            <a:pPr indent="6062" lvl="0" marL="7666" marR="734985" rtl="0" algn="just">
              <a:lnSpc>
                <a:spcPct val="114646"/>
              </a:lnSpc>
              <a:spcBef>
                <a:spcPts val="1290"/>
              </a:spcBef>
              <a:spcAft>
                <a:spcPts val="0"/>
              </a:spcAft>
              <a:buNone/>
            </a:pPr>
            <a:r>
              <a:rPr lang="en" sz="1404">
                <a:solidFill>
                  <a:schemeClr val="dk1"/>
                </a:solidFill>
              </a:rPr>
              <a:t>In the end, one of the participating groups decided to focus on the use case of http://data.webarchive.org.uk/opendata/ukwa.ds.2/ while the other group opted for the use case  of https://tweetsets.library.gwu.edu/datasets. Finally, participants were asked to discuss and  reflect on this use-case (from the viewpoint of their persona) for three separate phases  (orientating / auditing / constructing). These three conceptual phases or devices describe  common research practices and associated challenges when undertaking web archival research  (Ogden and Maemura, 2021). A two-folded approach was used; first, to write down hurdles or  challenges for that phase &amp; discuss these, next, to answer the ‘How might we solve this?’- question for the identified hurdles or challenges (individually and in group). The break-out  sessions reconvened after about 45 minutes to plenary share their insights. </a:t>
            </a:r>
            <a:endParaRPr sz="1404">
              <a:solidFill>
                <a:schemeClr val="dk1"/>
              </a:solidFill>
            </a:endParaRPr>
          </a:p>
          <a:p>
            <a:pPr indent="6062" lvl="0" marL="3209" marR="735822" rtl="0" algn="just">
              <a:lnSpc>
                <a:spcPct val="114626"/>
              </a:lnSpc>
              <a:spcBef>
                <a:spcPts val="1084"/>
              </a:spcBef>
              <a:spcAft>
                <a:spcPts val="0"/>
              </a:spcAft>
              <a:buNone/>
            </a:pPr>
            <a:r>
              <a:t/>
            </a:r>
            <a:endParaRPr sz="1404">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13909a21a5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13909a21a5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can we help social media archives in serving their users with the right functionalities?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48f3f144e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148f3f144e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highlight>
                  <a:srgbClr val="F8F9FA"/>
                </a:highlight>
              </a:rPr>
              <a:t>I am of course kicking in the open when I say that the web is playing an increasingly important role in our daily lives and communication. We can no longer imagine the web in our daily functioning, the corona pandemic also accelerated this. This also means that the web contains more and more traces of our history, making it a potential treasure trove of information, including information created by the 'ordinary person in the street'. A lot is posted online, content and images that help shape history. However, there is a problem: the short lifespan of this online information. The web is constantly evolving and content is lost.</a:t>
            </a:r>
            <a:endParaRPr sz="1000">
              <a:solidFill>
                <a:schemeClr val="dk1"/>
              </a:solidFill>
              <a:highlight>
                <a:srgbClr val="F8F9FA"/>
              </a:highlight>
            </a:endParaRPr>
          </a:p>
          <a:p>
            <a:pPr indent="0" lvl="0" marL="0" rtl="0" algn="l">
              <a:spcBef>
                <a:spcPts val="0"/>
              </a:spcBef>
              <a:spcAft>
                <a:spcPts val="0"/>
              </a:spcAft>
              <a:buNone/>
            </a:pPr>
            <a:r>
              <a:t/>
            </a:r>
            <a:endParaRPr sz="1000">
              <a:solidFill>
                <a:schemeClr val="dk1"/>
              </a:solidFill>
              <a:highlight>
                <a:srgbClr val="F8F9FA"/>
              </a:highlight>
            </a:endParaRPr>
          </a:p>
          <a:p>
            <a:pPr indent="0" lvl="0" marL="0" marR="38100" rtl="0" algn="l">
              <a:lnSpc>
                <a:spcPct val="128571"/>
              </a:lnSpc>
              <a:spcBef>
                <a:spcPts val="0"/>
              </a:spcBef>
              <a:spcAft>
                <a:spcPts val="0"/>
              </a:spcAft>
              <a:buClr>
                <a:schemeClr val="dk1"/>
              </a:buClr>
              <a:buSzPts val="1100"/>
              <a:buFont typeface="Arial"/>
              <a:buNone/>
            </a:pPr>
            <a:r>
              <a:rPr lang="en" sz="1000">
                <a:solidFill>
                  <a:schemeClr val="dk1"/>
                </a:solidFill>
                <a:highlight>
                  <a:srgbClr val="F8F9FA"/>
                </a:highlight>
              </a:rPr>
              <a:t>On the slide I show the example of an article that suggests that infographics on Instagram help to tell the story of the Israeli-Palestinian crisis. This is relevant material for examining the image of this crisis. Unfortunately, many Instagram posts or stories have already been removed.</a:t>
            </a:r>
            <a:endParaRPr sz="1000">
              <a:solidFill>
                <a:schemeClr val="dk1"/>
              </a:solidFill>
              <a:highlight>
                <a:srgbClr val="F8F9FA"/>
              </a:highlight>
            </a:endParaRPr>
          </a:p>
          <a:p>
            <a:pPr indent="0" lvl="0" marL="0" rtl="0" algn="l">
              <a:spcBef>
                <a:spcPts val="0"/>
              </a:spcBef>
              <a:spcAft>
                <a:spcPts val="0"/>
              </a:spcAft>
              <a:buNone/>
            </a:pPr>
            <a:r>
              <a:t/>
            </a:r>
            <a:endParaRPr sz="100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3909a21a54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3909a21a54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can we help social media archives in serving their users with the right functionalities?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3909a21a54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13909a21a54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can we help social media archives in serving their users with the right functionalities?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13909a21a5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13909a21a5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48f3f144ec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48f3f144ec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 rtl="0" algn="l">
              <a:lnSpc>
                <a:spcPct val="128571"/>
              </a:lnSpc>
              <a:spcBef>
                <a:spcPts val="0"/>
              </a:spcBef>
              <a:spcAft>
                <a:spcPts val="0"/>
              </a:spcAft>
              <a:buClr>
                <a:schemeClr val="dk1"/>
              </a:buClr>
              <a:buSzPts val="1100"/>
              <a:buFont typeface="Arial"/>
              <a:buNone/>
            </a:pPr>
            <a:r>
              <a:rPr lang="en" sz="1000">
                <a:solidFill>
                  <a:schemeClr val="dk1"/>
                </a:solidFill>
                <a:highlight>
                  <a:srgbClr val="F8F9FA"/>
                </a:highlight>
              </a:rPr>
              <a:t>On the slide I show the example of an article that suggests that infographics on Instagram help to tell the story of the Israeli-Palestinian crisis. This is relevant material for examining the image of this crisis. Unfortunately, many Instagram posts or stories have already been removed.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51116e854a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51116e854a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 rtl="0" algn="l">
              <a:lnSpc>
                <a:spcPct val="128571"/>
              </a:lnSpc>
              <a:spcBef>
                <a:spcPts val="0"/>
              </a:spcBef>
              <a:spcAft>
                <a:spcPts val="0"/>
              </a:spcAft>
              <a:buNone/>
            </a:pPr>
            <a:r>
              <a:rPr lang="en" sz="1400">
                <a:solidFill>
                  <a:srgbClr val="202124"/>
                </a:solidFill>
                <a:highlight>
                  <a:srgbClr val="F8F9FA"/>
                </a:highlight>
              </a:rPr>
              <a:t>Abroad, we see that in some cases national libraries and archives were they archive this content as early as the early days of the web. In 1996 they already started in Australia and the United Kingdom. In the years that followed, more and more initiatives arose.</a:t>
            </a:r>
            <a:endParaRPr sz="1400">
              <a:solidFill>
                <a:srgbClr val="202124"/>
              </a:solidFill>
              <a:highlight>
                <a:srgbClr val="F8F9FA"/>
              </a:highl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51116e854a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51116e854a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 rtl="0" algn="l">
              <a:lnSpc>
                <a:spcPct val="128571"/>
              </a:lnSpc>
              <a:spcBef>
                <a:spcPts val="0"/>
              </a:spcBef>
              <a:spcAft>
                <a:spcPts val="0"/>
              </a:spcAft>
              <a:buNone/>
            </a:pPr>
            <a:r>
              <a:rPr lang="en" sz="1200">
                <a:solidFill>
                  <a:srgbClr val="202124"/>
                </a:solidFill>
                <a:highlight>
                  <a:srgbClr val="F8F9FA"/>
                </a:highlight>
              </a:rPr>
              <a:t>The Belgian web is currently not systematically archived. There are a number of web archiving initiatives on a smaller scale in Belgium, such as in the Felix Archive, which archives the websites and social media of the city of Antwerp, or at the AMSAB, but there is no initiative (yet) at the federal level. That is why the initiative of the promise project was taken by the State Archives and the National Library. Other partners in the project were the universities of Ghent and Namur and the university college Bruxelles-Brabant.</a:t>
            </a:r>
            <a:endParaRPr sz="1200">
              <a:solidFill>
                <a:srgbClr val="202124"/>
              </a:solidFill>
              <a:highlight>
                <a:srgbClr val="F8F9FA"/>
              </a:highlight>
            </a:endParaRPr>
          </a:p>
          <a:p>
            <a:pPr indent="0" lvl="0" marL="0" rtl="0" algn="l">
              <a:spcBef>
                <a:spcPts val="0"/>
              </a:spcBef>
              <a:spcAft>
                <a:spcPts val="0"/>
              </a:spcAft>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 sz="1400">
                <a:solidFill>
                  <a:schemeClr val="dk1"/>
                </a:solidFill>
                <a:latin typeface="Calibri"/>
                <a:ea typeface="Calibri"/>
                <a:cs typeface="Calibri"/>
                <a:sym typeface="Calibri"/>
              </a:rPr>
              <a:t>Het Belgische web wordt momenteel </a:t>
            </a:r>
            <a:r>
              <a:rPr b="1" lang="en" sz="1400">
                <a:solidFill>
                  <a:schemeClr val="dk1"/>
                </a:solidFill>
                <a:latin typeface="Calibri"/>
                <a:ea typeface="Calibri"/>
                <a:cs typeface="Calibri"/>
                <a:sym typeface="Calibri"/>
              </a:rPr>
              <a:t>niet systematisch </a:t>
            </a:r>
            <a:r>
              <a:rPr lang="en" sz="1400">
                <a:solidFill>
                  <a:schemeClr val="dk1"/>
                </a:solidFill>
                <a:latin typeface="Calibri"/>
                <a:ea typeface="Calibri"/>
                <a:cs typeface="Calibri"/>
                <a:sym typeface="Calibri"/>
              </a:rPr>
              <a:t>gearchiveerd. Er bestaan een aantal webarchiveringsinitatieven op</a:t>
            </a:r>
            <a:r>
              <a:rPr b="1" lang="en" sz="1400">
                <a:solidFill>
                  <a:schemeClr val="dk1"/>
                </a:solidFill>
                <a:latin typeface="Calibri"/>
                <a:ea typeface="Calibri"/>
                <a:cs typeface="Calibri"/>
                <a:sym typeface="Calibri"/>
              </a:rPr>
              <a:t> kleinere schaal </a:t>
            </a:r>
            <a:r>
              <a:rPr lang="en" sz="1400">
                <a:solidFill>
                  <a:schemeClr val="dk1"/>
                </a:solidFill>
                <a:latin typeface="Calibri"/>
                <a:ea typeface="Calibri"/>
                <a:cs typeface="Calibri"/>
                <a:sym typeface="Calibri"/>
              </a:rPr>
              <a:t>in België zoals bijvoorbeeld in het Felixarchief die de websites en sociale media van de s</a:t>
            </a:r>
            <a:r>
              <a:rPr b="1" lang="en" sz="1400">
                <a:solidFill>
                  <a:schemeClr val="dk1"/>
                </a:solidFill>
                <a:latin typeface="Calibri"/>
                <a:ea typeface="Calibri"/>
                <a:cs typeface="Calibri"/>
                <a:sym typeface="Calibri"/>
              </a:rPr>
              <a:t>tad Antwerpen</a:t>
            </a:r>
            <a:r>
              <a:rPr lang="en" sz="1400">
                <a:solidFill>
                  <a:schemeClr val="dk1"/>
                </a:solidFill>
                <a:latin typeface="Calibri"/>
                <a:ea typeface="Calibri"/>
                <a:cs typeface="Calibri"/>
                <a:sym typeface="Calibri"/>
              </a:rPr>
              <a:t> archiveert of aan het </a:t>
            </a:r>
            <a:r>
              <a:rPr b="1" lang="en" sz="1400">
                <a:solidFill>
                  <a:schemeClr val="dk1"/>
                </a:solidFill>
                <a:latin typeface="Calibri"/>
                <a:ea typeface="Calibri"/>
                <a:cs typeface="Calibri"/>
                <a:sym typeface="Calibri"/>
              </a:rPr>
              <a:t>AMSAB</a:t>
            </a:r>
            <a:r>
              <a:rPr lang="en" sz="1400">
                <a:solidFill>
                  <a:schemeClr val="dk1"/>
                </a:solidFill>
                <a:latin typeface="Calibri"/>
                <a:ea typeface="Calibri"/>
                <a:cs typeface="Calibri"/>
                <a:sym typeface="Calibri"/>
              </a:rPr>
              <a:t>, maar op </a:t>
            </a:r>
            <a:r>
              <a:rPr b="1" lang="en" sz="1400">
                <a:solidFill>
                  <a:schemeClr val="dk1"/>
                </a:solidFill>
                <a:latin typeface="Calibri"/>
                <a:ea typeface="Calibri"/>
                <a:cs typeface="Calibri"/>
                <a:sym typeface="Calibri"/>
              </a:rPr>
              <a:t>federaal </a:t>
            </a:r>
            <a:r>
              <a:rPr lang="en" sz="1400">
                <a:solidFill>
                  <a:schemeClr val="dk1"/>
                </a:solidFill>
                <a:latin typeface="Calibri"/>
                <a:ea typeface="Calibri"/>
                <a:cs typeface="Calibri"/>
                <a:sym typeface="Calibri"/>
              </a:rPr>
              <a:t>vlak bestaat er (nog) </a:t>
            </a:r>
            <a:r>
              <a:rPr b="1" lang="en" sz="1400">
                <a:solidFill>
                  <a:schemeClr val="dk1"/>
                </a:solidFill>
                <a:latin typeface="Calibri"/>
                <a:ea typeface="Calibri"/>
                <a:cs typeface="Calibri"/>
                <a:sym typeface="Calibri"/>
              </a:rPr>
              <a:t>geen </a:t>
            </a:r>
            <a:r>
              <a:rPr lang="en" sz="1400">
                <a:solidFill>
                  <a:schemeClr val="dk1"/>
                </a:solidFill>
                <a:latin typeface="Calibri"/>
                <a:ea typeface="Calibri"/>
                <a:cs typeface="Calibri"/>
                <a:sym typeface="Calibri"/>
              </a:rPr>
              <a:t>initiatief. Daarom werd het initiatief van het promise project genomen door het </a:t>
            </a:r>
            <a:r>
              <a:rPr b="1" lang="en" sz="1400">
                <a:solidFill>
                  <a:schemeClr val="dk1"/>
                </a:solidFill>
                <a:latin typeface="Calibri"/>
                <a:ea typeface="Calibri"/>
                <a:cs typeface="Calibri"/>
                <a:sym typeface="Calibri"/>
              </a:rPr>
              <a:t>Rijksarchief en de Nationale Bibliotheek</a:t>
            </a:r>
            <a:r>
              <a:rPr lang="en" sz="1400">
                <a:solidFill>
                  <a:schemeClr val="dk1"/>
                </a:solidFill>
                <a:latin typeface="Calibri"/>
                <a:ea typeface="Calibri"/>
                <a:cs typeface="Calibri"/>
                <a:sym typeface="Calibri"/>
              </a:rPr>
              <a:t>. Andere </a:t>
            </a:r>
            <a:r>
              <a:rPr b="1" lang="en" sz="1400">
                <a:solidFill>
                  <a:schemeClr val="dk1"/>
                </a:solidFill>
                <a:latin typeface="Calibri"/>
                <a:ea typeface="Calibri"/>
                <a:cs typeface="Calibri"/>
                <a:sym typeface="Calibri"/>
              </a:rPr>
              <a:t>partners </a:t>
            </a:r>
            <a:r>
              <a:rPr lang="en" sz="1400">
                <a:solidFill>
                  <a:schemeClr val="dk1"/>
                </a:solidFill>
                <a:latin typeface="Calibri"/>
                <a:ea typeface="Calibri"/>
                <a:cs typeface="Calibri"/>
                <a:sym typeface="Calibri"/>
              </a:rPr>
              <a:t>in het project waren de universiteiten van Gent en Namen en de hogeschool Bruxelles-Brabant. </a:t>
            </a:r>
            <a:endParaRPr b="1" sz="1400">
              <a:solidFill>
                <a:schemeClr val="dk1"/>
              </a:solidFill>
              <a:latin typeface="Calibri"/>
              <a:ea typeface="Calibri"/>
              <a:cs typeface="Calibri"/>
              <a:sym typeface="Calibri"/>
            </a:endParaRPr>
          </a:p>
          <a:p>
            <a:pPr indent="0" lvl="0" marL="0" rtl="0" algn="l">
              <a:spcBef>
                <a:spcPts val="0"/>
              </a:spcBef>
              <a:spcAft>
                <a:spcPts val="0"/>
              </a:spcAft>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 sz="1400">
                <a:solidFill>
                  <a:schemeClr val="dk1"/>
                </a:solidFill>
                <a:latin typeface="Calibri"/>
                <a:ea typeface="Calibri"/>
                <a:cs typeface="Calibri"/>
                <a:sym typeface="Calibri"/>
              </a:rPr>
              <a:t>Vanuit dit Promise-project (dat intussen afgelopen is) realiseerden we ons dat de archivering van sociale media - en dus van born digital data - in België een belangrijk onderdeel is van ons cultureel erfgoed. Vanuit die context ontstond er een nieuw project dat vorig jaar werd opgestart: Besocial. In dit project streven we ernaar een duurzame strategie te ontwikkelen voor het archiveren en bewaren van sociale media in België, om zo ons online nationaal erfgoed te documenteren voor toekomstige generaties.</a:t>
            </a:r>
            <a:endParaRPr sz="1400">
              <a:solidFill>
                <a:schemeClr val="dk1"/>
              </a:solidFill>
              <a:latin typeface="Calibri"/>
              <a:ea typeface="Calibri"/>
              <a:cs typeface="Calibri"/>
              <a:sym typeface="Calibri"/>
            </a:endParaRPr>
          </a:p>
          <a:p>
            <a:pPr indent="0" lvl="0" marL="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4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48f3f144ec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48f3f144ec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However, the short lifespan of online data (with 40% of content being removed after 1 year) (Brügger, 2005, p.15) poses serious challenges for preserving and safeguarding digital heritage and information.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48f3f144ec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48f3f144ec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With the increasing ability to digitize text and collections, automate data collection, conduct large scale surveys and generate vast genomic, geophysical or other types of data, there is the great potential to conduct data-driven research or/and research driven approach and address questions in all fields that were not previously possible. However, despite this promise and given that web archived content is relatively new research material, analysis of these datasets presents a major challenge.</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51116e854a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51116e854a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0">
    <p:spTree>
      <p:nvGrpSpPr>
        <p:cNvPr id="50" name="Shape 50"/>
        <p:cNvGrpSpPr/>
        <p:nvPr/>
      </p:nvGrpSpPr>
      <p:grpSpPr>
        <a:xfrm>
          <a:off x="0" y="0"/>
          <a:ext cx="0" cy="0"/>
          <a:chOff x="0" y="0"/>
          <a:chExt cx="0" cy="0"/>
        </a:xfrm>
      </p:grpSpPr>
      <p:cxnSp>
        <p:nvCxnSpPr>
          <p:cNvPr id="51" name="Google Shape;51;p1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2" name="Google Shape;52;p1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5.jp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31.png"/><Relationship Id="rId6" Type="http://schemas.openxmlformats.org/officeDocument/2006/relationships/image" Target="../media/image27.png"/><Relationship Id="rId7" Type="http://schemas.openxmlformats.org/officeDocument/2006/relationships/image" Target="../media/image30.png"/><Relationship Id="rId8"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5.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1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4.jpg"/><Relationship Id="rId5" Type="http://schemas.openxmlformats.org/officeDocument/2006/relationships/image" Target="../media/image3.jpg"/><Relationship Id="rId6"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image" Target="../media/image21.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5.png"/><Relationship Id="rId8" Type="http://schemas.openxmlformats.org/officeDocument/2006/relationships/image" Target="../media/image28.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hyperlink" Target="https://archive-it.org/blog/learn-more/publications/web-archiving-life-cycle-mode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6" name="Shape 56"/>
        <p:cNvGrpSpPr/>
        <p:nvPr/>
      </p:nvGrpSpPr>
      <p:grpSpPr>
        <a:xfrm>
          <a:off x="0" y="0"/>
          <a:ext cx="0" cy="0"/>
          <a:chOff x="0" y="0"/>
          <a:chExt cx="0" cy="0"/>
        </a:xfrm>
      </p:grpSpPr>
      <p:sp>
        <p:nvSpPr>
          <p:cNvPr id="57" name="Google Shape;57;p14"/>
          <p:cNvSpPr txBox="1"/>
          <p:nvPr>
            <p:ph type="ctrTitle"/>
          </p:nvPr>
        </p:nvSpPr>
        <p:spPr>
          <a:xfrm>
            <a:off x="311700" y="1217750"/>
            <a:ext cx="8520600" cy="157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559">
                <a:solidFill>
                  <a:srgbClr val="FDF3DD"/>
                </a:solidFill>
                <a:latin typeface="Roboto Mono"/>
                <a:ea typeface="Roboto Mono"/>
                <a:cs typeface="Roboto Mono"/>
                <a:sym typeface="Roboto Mono"/>
              </a:rPr>
              <a:t>The potential of the archived web for scholarly use</a:t>
            </a:r>
            <a:endParaRPr sz="700">
              <a:solidFill>
                <a:schemeClr val="lt1"/>
              </a:solidFill>
              <a:latin typeface="Roboto Mono"/>
              <a:ea typeface="Roboto Mono"/>
              <a:cs typeface="Roboto Mono"/>
              <a:sym typeface="Roboto Mono"/>
            </a:endParaRPr>
          </a:p>
        </p:txBody>
      </p:sp>
      <p:sp>
        <p:nvSpPr>
          <p:cNvPr id="58" name="Google Shape;58;p14"/>
          <p:cNvSpPr txBox="1"/>
          <p:nvPr>
            <p:ph idx="1" type="subTitle"/>
          </p:nvPr>
        </p:nvSpPr>
        <p:spPr>
          <a:xfrm>
            <a:off x="311700" y="3215125"/>
            <a:ext cx="8520600" cy="792600"/>
          </a:xfrm>
          <a:prstGeom prst="rect">
            <a:avLst/>
          </a:prstGeom>
        </p:spPr>
        <p:txBody>
          <a:bodyPr anchorCtr="0" anchor="t" bIns="91425" lIns="91425" spcFirstLastPara="1" rIns="91425" wrap="square" tIns="91425">
            <a:normAutofit fontScale="92500" lnSpcReduction="20000"/>
          </a:bodyPr>
          <a:lstStyle/>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rPr lang="en" sz="1679">
                <a:solidFill>
                  <a:srgbClr val="FDF3DD"/>
                </a:solidFill>
                <a:latin typeface="Calibri"/>
                <a:ea typeface="Calibri"/>
                <a:cs typeface="Calibri"/>
                <a:sym typeface="Calibri"/>
              </a:rPr>
              <a:t>Presentation #1: Theoretical frameworks, research questions and axiological positions</a:t>
            </a:r>
            <a:endParaRPr sz="1679">
              <a:solidFill>
                <a:srgbClr val="FDF3DD"/>
              </a:solidFill>
              <a:latin typeface="Calibri"/>
              <a:ea typeface="Calibri"/>
              <a:cs typeface="Calibri"/>
              <a:sym typeface="Calibri"/>
            </a:endParaRPr>
          </a:p>
          <a:p>
            <a:pPr indent="0" lvl="0" marL="0" rtl="0" algn="l">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p:txBody>
      </p:sp>
      <p:sp>
        <p:nvSpPr>
          <p:cNvPr id="59" name="Google Shape;59;p14"/>
          <p:cNvSpPr txBox="1"/>
          <p:nvPr>
            <p:ph idx="1" type="subTitle"/>
          </p:nvPr>
        </p:nvSpPr>
        <p:spPr>
          <a:xfrm>
            <a:off x="455700" y="3846575"/>
            <a:ext cx="8520600" cy="7926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SzPts val="935"/>
              <a:buNone/>
            </a:pPr>
            <a:r>
              <a:rPr lang="en" sz="1080">
                <a:solidFill>
                  <a:srgbClr val="FDF3DD"/>
                </a:solidFill>
                <a:latin typeface="Calibri"/>
                <a:ea typeface="Calibri"/>
                <a:cs typeface="Calibri"/>
                <a:sym typeface="Calibri"/>
              </a:rPr>
              <a:t>7 september 2022, RedMIL Summer School</a:t>
            </a:r>
            <a:endParaRPr sz="1080">
              <a:solidFill>
                <a:srgbClr val="FDF3DD"/>
              </a:solidFill>
              <a:latin typeface="Calibri"/>
              <a:ea typeface="Calibri"/>
              <a:cs typeface="Calibri"/>
              <a:sym typeface="Calibri"/>
            </a:endParaRPr>
          </a:p>
          <a:p>
            <a:pPr indent="0" lvl="0" marL="0" rtl="0" algn="ctr">
              <a:lnSpc>
                <a:spcPct val="80000"/>
              </a:lnSpc>
              <a:spcBef>
                <a:spcPts val="0"/>
              </a:spcBef>
              <a:spcAft>
                <a:spcPts val="0"/>
              </a:spcAft>
              <a:buSzPts val="935"/>
              <a:buNone/>
            </a:pPr>
            <a:r>
              <a:rPr lang="en" sz="1080">
                <a:solidFill>
                  <a:srgbClr val="FDF3DD"/>
                </a:solidFill>
                <a:latin typeface="Calibri"/>
                <a:ea typeface="Calibri"/>
                <a:cs typeface="Calibri"/>
                <a:sym typeface="Calibri"/>
              </a:rPr>
              <a:t>Eveline Vlassenroot, Ghent University</a:t>
            </a:r>
            <a:endParaRPr sz="1080">
              <a:solidFill>
                <a:srgbClr val="FDF3DD"/>
              </a:solidFill>
              <a:latin typeface="Calibri"/>
              <a:ea typeface="Calibri"/>
              <a:cs typeface="Calibri"/>
              <a:sym typeface="Calibri"/>
            </a:endParaRPr>
          </a:p>
          <a:p>
            <a:pPr indent="0" lvl="0" marL="0" rtl="0" algn="l">
              <a:lnSpc>
                <a:spcPct val="80000"/>
              </a:lnSpc>
              <a:spcBef>
                <a:spcPts val="0"/>
              </a:spcBef>
              <a:spcAft>
                <a:spcPts val="0"/>
              </a:spcAft>
              <a:buSzPts val="935"/>
              <a:buNone/>
            </a:pPr>
            <a:r>
              <a:t/>
            </a:r>
            <a:endParaRPr sz="1679">
              <a:solidFill>
                <a:srgbClr val="FDF3DD"/>
              </a:solidFill>
              <a:latin typeface="Calibri"/>
              <a:ea typeface="Calibri"/>
              <a:cs typeface="Calibri"/>
              <a:sym typeface="Calibri"/>
            </a:endParaRPr>
          </a:p>
        </p:txBody>
      </p:sp>
      <p:pic>
        <p:nvPicPr>
          <p:cNvPr id="60" name="Google Shape;60;p14"/>
          <p:cNvPicPr preferRelativeResize="0"/>
          <p:nvPr/>
        </p:nvPicPr>
        <p:blipFill>
          <a:blip r:embed="rId4">
            <a:alphaModFix/>
          </a:blip>
          <a:stretch>
            <a:fillRect/>
          </a:stretch>
        </p:blipFill>
        <p:spPr>
          <a:xfrm>
            <a:off x="8153599" y="4350899"/>
            <a:ext cx="990408" cy="792600"/>
          </a:xfrm>
          <a:prstGeom prst="rect">
            <a:avLst/>
          </a:prstGeom>
          <a:noFill/>
          <a:ln>
            <a:noFill/>
          </a:ln>
        </p:spPr>
      </p:pic>
      <p:cxnSp>
        <p:nvCxnSpPr>
          <p:cNvPr id="61" name="Google Shape;61;p14"/>
          <p:cNvCxnSpPr/>
          <p:nvPr/>
        </p:nvCxnSpPr>
        <p:spPr>
          <a:xfrm>
            <a:off x="1584150" y="2834125"/>
            <a:ext cx="5975700" cy="33600"/>
          </a:xfrm>
          <a:prstGeom prst="straightConnector1">
            <a:avLst/>
          </a:prstGeom>
          <a:noFill/>
          <a:ln cap="flat" cmpd="sng" w="28575">
            <a:solidFill>
              <a:srgbClr val="FDF3DD"/>
            </a:solidFill>
            <a:prstDash val="solid"/>
            <a:round/>
            <a:headEnd len="med" w="med" type="none"/>
            <a:tailEnd len="med" w="med" type="none"/>
          </a:ln>
        </p:spPr>
      </p:cxnSp>
      <p:pic>
        <p:nvPicPr>
          <p:cNvPr id="62" name="Google Shape;62;p14"/>
          <p:cNvPicPr preferRelativeResize="0"/>
          <p:nvPr/>
        </p:nvPicPr>
        <p:blipFill>
          <a:blip r:embed="rId5">
            <a:alphaModFix/>
          </a:blip>
          <a:stretch>
            <a:fillRect/>
          </a:stretch>
        </p:blipFill>
        <p:spPr>
          <a:xfrm>
            <a:off x="125550" y="4518342"/>
            <a:ext cx="990399" cy="45770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Research question</a:t>
            </a:r>
            <a:endParaRPr b="1">
              <a:latin typeface="Roboto Mono"/>
              <a:ea typeface="Roboto Mono"/>
              <a:cs typeface="Roboto Mono"/>
              <a:sym typeface="Roboto Mono"/>
            </a:endParaRPr>
          </a:p>
        </p:txBody>
      </p:sp>
      <p:sp>
        <p:nvSpPr>
          <p:cNvPr id="156" name="Google Shape;156;p23"/>
          <p:cNvSpPr txBox="1"/>
          <p:nvPr>
            <p:ph idx="1" type="body"/>
          </p:nvPr>
        </p:nvSpPr>
        <p:spPr>
          <a:xfrm>
            <a:off x="311700" y="1152475"/>
            <a:ext cx="8520600" cy="3416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2600">
                <a:latin typeface="Calibri"/>
                <a:ea typeface="Calibri"/>
                <a:cs typeface="Calibri"/>
                <a:sym typeface="Calibri"/>
              </a:rPr>
              <a:t>RQ: What is the potential of web archived content for scholarly use?</a:t>
            </a:r>
            <a:endParaRPr sz="2600">
              <a:latin typeface="Calibri"/>
              <a:ea typeface="Calibri"/>
              <a:cs typeface="Calibri"/>
              <a:sym typeface="Calibri"/>
            </a:endParaRPr>
          </a:p>
          <a:p>
            <a:pPr indent="0" lvl="0" marL="0" rtl="0" algn="ctr">
              <a:spcBef>
                <a:spcPts val="1200"/>
              </a:spcBef>
              <a:spcAft>
                <a:spcPts val="0"/>
              </a:spcAft>
              <a:buNone/>
            </a:pPr>
            <a:r>
              <a:t/>
            </a:r>
            <a:endParaRPr sz="2600">
              <a:latin typeface="Calibri"/>
              <a:ea typeface="Calibri"/>
              <a:cs typeface="Calibri"/>
              <a:sym typeface="Calibri"/>
            </a:endParaRPr>
          </a:p>
          <a:p>
            <a:pPr indent="0" lvl="0" marL="0" rtl="0" algn="ctr">
              <a:spcBef>
                <a:spcPts val="1200"/>
              </a:spcBef>
              <a:spcAft>
                <a:spcPts val="0"/>
              </a:spcAft>
              <a:buNone/>
            </a:pPr>
            <a:r>
              <a:t/>
            </a:r>
            <a:endParaRPr b="1" sz="1700">
              <a:solidFill>
                <a:schemeClr val="dk1"/>
              </a:solidFill>
              <a:latin typeface="Calibri"/>
              <a:ea typeface="Calibri"/>
              <a:cs typeface="Calibri"/>
              <a:sym typeface="Calibri"/>
            </a:endParaRPr>
          </a:p>
          <a:p>
            <a:pPr indent="0" lvl="0" marL="0" rtl="0" algn="l">
              <a:spcBef>
                <a:spcPts val="1200"/>
              </a:spcBef>
              <a:spcAft>
                <a:spcPts val="1200"/>
              </a:spcAft>
              <a:buNone/>
            </a:pPr>
            <a:r>
              <a:t/>
            </a:r>
            <a:endParaRPr/>
          </a:p>
        </p:txBody>
      </p:sp>
      <p:sp>
        <p:nvSpPr>
          <p:cNvPr id="157" name="Google Shape;157;p23"/>
          <p:cNvSpPr txBox="1"/>
          <p:nvPr/>
        </p:nvSpPr>
        <p:spPr>
          <a:xfrm>
            <a:off x="623300" y="3156550"/>
            <a:ext cx="8208900" cy="846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Clr>
                <a:schemeClr val="dk1"/>
              </a:buClr>
              <a:buSzPts val="1100"/>
              <a:buFont typeface="Arial"/>
              <a:buNone/>
            </a:pPr>
            <a:r>
              <a:rPr lang="en" sz="1700">
                <a:solidFill>
                  <a:schemeClr val="dk1"/>
                </a:solidFill>
                <a:latin typeface="Calibri"/>
                <a:ea typeface="Calibri"/>
                <a:cs typeface="Calibri"/>
                <a:sym typeface="Calibri"/>
              </a:rPr>
              <a:t>RQ1:  </a:t>
            </a:r>
            <a:r>
              <a:rPr b="1" lang="en" sz="2000">
                <a:solidFill>
                  <a:schemeClr val="dk1"/>
                </a:solidFill>
                <a:latin typeface="Calibri"/>
                <a:ea typeface="Calibri"/>
                <a:cs typeface="Calibri"/>
                <a:sym typeface="Calibri"/>
              </a:rPr>
              <a:t>What knowledge, values and skills are needed for researchers              to work with web archives?</a:t>
            </a:r>
            <a:endParaRPr sz="1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What is “web archiving”?</a:t>
            </a:r>
            <a:endParaRPr b="1">
              <a:latin typeface="Roboto Mono"/>
              <a:ea typeface="Roboto Mono"/>
              <a:cs typeface="Roboto Mono"/>
              <a:sym typeface="Roboto Mono"/>
            </a:endParaRPr>
          </a:p>
        </p:txBody>
      </p:sp>
      <p:sp>
        <p:nvSpPr>
          <p:cNvPr id="163" name="Google Shape;163;p24"/>
          <p:cNvSpPr txBox="1"/>
          <p:nvPr>
            <p:ph idx="1" type="body"/>
          </p:nvPr>
        </p:nvSpPr>
        <p:spPr>
          <a:xfrm>
            <a:off x="311700" y="1152475"/>
            <a:ext cx="8520600" cy="3416400"/>
          </a:xfrm>
          <a:prstGeom prst="rect">
            <a:avLst/>
          </a:prstGeom>
        </p:spPr>
        <p:txBody>
          <a:bodyPr anchorCtr="0" anchor="ctr" bIns="91425" lIns="91425" spcFirstLastPara="1" rIns="91425" wrap="square" tIns="91425">
            <a:normAutofit lnSpcReduction="20000"/>
          </a:bodyPr>
          <a:lstStyle/>
          <a:p>
            <a:pPr indent="0" lvl="0" marL="0" rtl="0" algn="l">
              <a:lnSpc>
                <a:spcPct val="100000"/>
              </a:lnSpc>
              <a:spcBef>
                <a:spcPts val="0"/>
              </a:spcBef>
              <a:spcAft>
                <a:spcPts val="0"/>
              </a:spcAft>
              <a:buNone/>
            </a:pPr>
            <a:r>
              <a:rPr lang="en" sz="1900">
                <a:solidFill>
                  <a:schemeClr val="dk1"/>
                </a:solidFill>
                <a:highlight>
                  <a:srgbClr val="FFFFFF"/>
                </a:highlight>
                <a:latin typeface="Calibri"/>
                <a:ea typeface="Calibri"/>
                <a:cs typeface="Calibri"/>
                <a:sym typeface="Calibri"/>
              </a:rPr>
              <a:t>Web archiving is the </a:t>
            </a:r>
            <a:r>
              <a:rPr b="1" lang="en" sz="1900">
                <a:solidFill>
                  <a:schemeClr val="dk1"/>
                </a:solidFill>
                <a:highlight>
                  <a:srgbClr val="FFFFFF"/>
                </a:highlight>
                <a:latin typeface="Calibri"/>
                <a:ea typeface="Calibri"/>
                <a:cs typeface="Calibri"/>
                <a:sym typeface="Calibri"/>
              </a:rPr>
              <a:t>process of gathering up data</a:t>
            </a:r>
            <a:r>
              <a:rPr lang="en" sz="1900">
                <a:solidFill>
                  <a:schemeClr val="dk1"/>
                </a:solidFill>
                <a:highlight>
                  <a:srgbClr val="FFFFFF"/>
                </a:highlight>
                <a:latin typeface="Calibri"/>
                <a:ea typeface="Calibri"/>
                <a:cs typeface="Calibri"/>
                <a:sym typeface="Calibri"/>
              </a:rPr>
              <a:t> that has been </a:t>
            </a:r>
            <a:r>
              <a:rPr b="1" lang="en" sz="1900">
                <a:solidFill>
                  <a:schemeClr val="dk1"/>
                </a:solidFill>
                <a:highlight>
                  <a:srgbClr val="FFFFFF"/>
                </a:highlight>
                <a:latin typeface="Calibri"/>
                <a:ea typeface="Calibri"/>
                <a:cs typeface="Calibri"/>
                <a:sym typeface="Calibri"/>
              </a:rPr>
              <a:t>recorded on the World Wide Web</a:t>
            </a:r>
            <a:r>
              <a:rPr lang="en" sz="1900">
                <a:solidFill>
                  <a:schemeClr val="dk1"/>
                </a:solidFill>
                <a:highlight>
                  <a:srgbClr val="FFFFFF"/>
                </a:highlight>
                <a:latin typeface="Calibri"/>
                <a:ea typeface="Calibri"/>
                <a:cs typeface="Calibri"/>
                <a:sym typeface="Calibri"/>
              </a:rPr>
              <a:t>, </a:t>
            </a:r>
            <a:r>
              <a:rPr b="1" lang="en" sz="1900">
                <a:solidFill>
                  <a:schemeClr val="dk1"/>
                </a:solidFill>
                <a:highlight>
                  <a:srgbClr val="FFFFFF"/>
                </a:highlight>
                <a:latin typeface="Calibri"/>
                <a:ea typeface="Calibri"/>
                <a:cs typeface="Calibri"/>
                <a:sym typeface="Calibri"/>
              </a:rPr>
              <a:t>storing it</a:t>
            </a:r>
            <a:r>
              <a:rPr lang="en" sz="1900">
                <a:solidFill>
                  <a:schemeClr val="dk1"/>
                </a:solidFill>
                <a:highlight>
                  <a:srgbClr val="FFFFFF"/>
                </a:highlight>
                <a:latin typeface="Calibri"/>
                <a:ea typeface="Calibri"/>
                <a:cs typeface="Calibri"/>
                <a:sym typeface="Calibri"/>
              </a:rPr>
              <a:t>, ensuring the data is </a:t>
            </a:r>
            <a:r>
              <a:rPr b="1" lang="en" sz="1900">
                <a:solidFill>
                  <a:schemeClr val="dk1"/>
                </a:solidFill>
                <a:highlight>
                  <a:srgbClr val="FFFFFF"/>
                </a:highlight>
                <a:latin typeface="Calibri"/>
                <a:ea typeface="Calibri"/>
                <a:cs typeface="Calibri"/>
                <a:sym typeface="Calibri"/>
              </a:rPr>
              <a:t>preserved</a:t>
            </a:r>
            <a:r>
              <a:rPr lang="en" sz="1900">
                <a:solidFill>
                  <a:schemeClr val="dk1"/>
                </a:solidFill>
                <a:highlight>
                  <a:srgbClr val="FFFFFF"/>
                </a:highlight>
                <a:latin typeface="Calibri"/>
                <a:ea typeface="Calibri"/>
                <a:cs typeface="Calibri"/>
                <a:sym typeface="Calibri"/>
              </a:rPr>
              <a:t> in an archive, and making the collected data </a:t>
            </a:r>
            <a:r>
              <a:rPr b="1" lang="en" sz="1900">
                <a:solidFill>
                  <a:schemeClr val="dk1"/>
                </a:solidFill>
                <a:highlight>
                  <a:srgbClr val="FFFFFF"/>
                </a:highlight>
                <a:latin typeface="Calibri"/>
                <a:ea typeface="Calibri"/>
                <a:cs typeface="Calibri"/>
                <a:sym typeface="Calibri"/>
              </a:rPr>
              <a:t>available</a:t>
            </a:r>
            <a:r>
              <a:rPr lang="en" sz="1900">
                <a:solidFill>
                  <a:schemeClr val="dk1"/>
                </a:solidFill>
                <a:highlight>
                  <a:srgbClr val="FFFFFF"/>
                </a:highlight>
                <a:latin typeface="Calibri"/>
                <a:ea typeface="Calibri"/>
                <a:cs typeface="Calibri"/>
                <a:sym typeface="Calibri"/>
              </a:rPr>
              <a:t> for future research. (Niu, 2012)</a:t>
            </a:r>
            <a:endParaRPr sz="1900">
              <a:solidFill>
                <a:schemeClr val="dk1"/>
              </a:solidFill>
              <a:highlight>
                <a:srgbClr val="FFFFFF"/>
              </a:highlight>
              <a:latin typeface="Calibri"/>
              <a:ea typeface="Calibri"/>
              <a:cs typeface="Calibri"/>
              <a:sym typeface="Calibri"/>
            </a:endParaRPr>
          </a:p>
          <a:p>
            <a:pPr indent="0" lvl="0" marL="0" rtl="0" algn="l">
              <a:lnSpc>
                <a:spcPct val="100000"/>
              </a:lnSpc>
              <a:spcBef>
                <a:spcPts val="1000"/>
              </a:spcBef>
              <a:spcAft>
                <a:spcPts val="0"/>
              </a:spcAft>
              <a:buNone/>
            </a:pPr>
            <a:r>
              <a:t/>
            </a:r>
            <a:endParaRPr sz="1900">
              <a:solidFill>
                <a:schemeClr val="dk1"/>
              </a:solidFill>
              <a:highlight>
                <a:srgbClr val="FFFFFF"/>
              </a:highlight>
              <a:latin typeface="Calibri"/>
              <a:ea typeface="Calibri"/>
              <a:cs typeface="Calibri"/>
              <a:sym typeface="Calibri"/>
            </a:endParaRPr>
          </a:p>
          <a:p>
            <a:pPr indent="0" lvl="0" marL="0" rtl="0" algn="l">
              <a:lnSpc>
                <a:spcPct val="100000"/>
              </a:lnSpc>
              <a:spcBef>
                <a:spcPts val="1000"/>
              </a:spcBef>
              <a:spcAft>
                <a:spcPts val="0"/>
              </a:spcAft>
              <a:buNone/>
            </a:pPr>
            <a:r>
              <a:rPr lang="en" sz="1900">
                <a:solidFill>
                  <a:schemeClr val="dk1"/>
                </a:solidFill>
                <a:highlight>
                  <a:srgbClr val="FFFFFF"/>
                </a:highlight>
                <a:latin typeface="Calibri"/>
                <a:ea typeface="Calibri"/>
                <a:cs typeface="Calibri"/>
                <a:sym typeface="Calibri"/>
              </a:rPr>
              <a:t>The web archive as </a:t>
            </a:r>
            <a:r>
              <a:rPr b="1" lang="en" sz="1900">
                <a:solidFill>
                  <a:schemeClr val="dk1"/>
                </a:solidFill>
                <a:highlight>
                  <a:srgbClr val="FFFFFF"/>
                </a:highlight>
                <a:latin typeface="Calibri"/>
                <a:ea typeface="Calibri"/>
                <a:cs typeface="Calibri"/>
                <a:sym typeface="Calibri"/>
              </a:rPr>
              <a:t>a form of “media”</a:t>
            </a:r>
            <a:r>
              <a:rPr lang="en" sz="1900">
                <a:solidFill>
                  <a:schemeClr val="dk1"/>
                </a:solidFill>
                <a:highlight>
                  <a:srgbClr val="FFFFFF"/>
                </a:highlight>
                <a:latin typeface="Calibri"/>
                <a:ea typeface="Calibri"/>
                <a:cs typeface="Calibri"/>
                <a:sym typeface="Calibri"/>
              </a:rPr>
              <a:t> as it channels cultural productions (collections). Like other forms of media, technical infrastructure, design, funding, role expectations, and distribution methods shape the digital archive. (Jensen, 2021)</a:t>
            </a:r>
            <a:endParaRPr sz="1900">
              <a:solidFill>
                <a:schemeClr val="dk1"/>
              </a:solidFill>
              <a:highlight>
                <a:srgbClr val="FFFFFF"/>
              </a:highlight>
              <a:latin typeface="Calibri"/>
              <a:ea typeface="Calibri"/>
              <a:cs typeface="Calibri"/>
              <a:sym typeface="Calibri"/>
            </a:endParaRPr>
          </a:p>
          <a:p>
            <a:pPr indent="0" lvl="0" marL="0" rtl="0" algn="l">
              <a:spcBef>
                <a:spcPts val="10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Objective of this research</a:t>
            </a:r>
            <a:endParaRPr b="1">
              <a:latin typeface="Roboto Mono"/>
              <a:ea typeface="Roboto Mono"/>
              <a:cs typeface="Roboto Mono"/>
              <a:sym typeface="Roboto Mono"/>
            </a:endParaRPr>
          </a:p>
        </p:txBody>
      </p:sp>
      <p:sp>
        <p:nvSpPr>
          <p:cNvPr id="169" name="Google Shape;169;p25"/>
          <p:cNvSpPr txBox="1"/>
          <p:nvPr>
            <p:ph idx="1" type="body"/>
          </p:nvPr>
        </p:nvSpPr>
        <p:spPr>
          <a:xfrm>
            <a:off x="311700" y="1152475"/>
            <a:ext cx="8520600" cy="3416400"/>
          </a:xfrm>
          <a:prstGeom prst="rect">
            <a:avLst/>
          </a:prstGeom>
        </p:spPr>
        <p:txBody>
          <a:bodyPr anchorCtr="0" anchor="ctr" bIns="91425" lIns="91425" spcFirstLastPara="1" rIns="91425" wrap="square" tIns="91425">
            <a:normAutofit/>
          </a:bodyPr>
          <a:lstStyle/>
          <a:p>
            <a:pPr indent="-349250" lvl="0" marL="457200" rtl="0" algn="l">
              <a:lnSpc>
                <a:spcPct val="100000"/>
              </a:lnSpc>
              <a:spcBef>
                <a:spcPts val="0"/>
              </a:spcBef>
              <a:spcAft>
                <a:spcPts val="0"/>
              </a:spcAft>
              <a:buClr>
                <a:schemeClr val="dk1"/>
              </a:buClr>
              <a:buSzPts val="1900"/>
              <a:buFont typeface="Calibri"/>
              <a:buAutoNum type="arabicParenR"/>
            </a:pPr>
            <a:r>
              <a:rPr lang="en" sz="1900">
                <a:solidFill>
                  <a:schemeClr val="dk1"/>
                </a:solidFill>
                <a:latin typeface="Calibri"/>
                <a:ea typeface="Calibri"/>
                <a:cs typeface="Calibri"/>
                <a:sym typeface="Calibri"/>
              </a:rPr>
              <a:t>To design and validate the Web Archival Intelligence Scale (WAIS) as an instrument to </a:t>
            </a:r>
            <a:r>
              <a:rPr b="1" lang="en" sz="1900">
                <a:solidFill>
                  <a:schemeClr val="dk1"/>
                </a:solidFill>
                <a:latin typeface="Calibri"/>
                <a:ea typeface="Calibri"/>
                <a:cs typeface="Calibri"/>
                <a:sym typeface="Calibri"/>
              </a:rPr>
              <a:t>measure knowledge, values and skills</a:t>
            </a:r>
            <a:r>
              <a:rPr lang="en" sz="1900">
                <a:solidFill>
                  <a:schemeClr val="dk1"/>
                </a:solidFill>
                <a:latin typeface="Calibri"/>
                <a:ea typeface="Calibri"/>
                <a:cs typeface="Calibri"/>
                <a:sym typeface="Calibri"/>
              </a:rPr>
              <a:t> of researchers to work with web archived content.</a:t>
            </a:r>
            <a:endParaRPr sz="1900">
              <a:solidFill>
                <a:schemeClr val="dk1"/>
              </a:solidFill>
              <a:latin typeface="Calibri"/>
              <a:ea typeface="Calibri"/>
              <a:cs typeface="Calibri"/>
              <a:sym typeface="Calibri"/>
            </a:endParaRPr>
          </a:p>
          <a:p>
            <a:pPr indent="-349250" lvl="0" marL="457200" rtl="0" algn="l">
              <a:lnSpc>
                <a:spcPct val="100000"/>
              </a:lnSpc>
              <a:spcBef>
                <a:spcPts val="1000"/>
              </a:spcBef>
              <a:spcAft>
                <a:spcPts val="0"/>
              </a:spcAft>
              <a:buClr>
                <a:schemeClr val="dk1"/>
              </a:buClr>
              <a:buSzPts val="1900"/>
              <a:buFont typeface="Calibri"/>
              <a:buAutoNum type="arabicParenR"/>
            </a:pPr>
            <a:r>
              <a:rPr lang="en" sz="1900">
                <a:solidFill>
                  <a:schemeClr val="dk1"/>
                </a:solidFill>
                <a:latin typeface="Calibri"/>
                <a:ea typeface="Calibri"/>
                <a:cs typeface="Calibri"/>
                <a:sym typeface="Calibri"/>
              </a:rPr>
              <a:t>To provide archiving institutions with </a:t>
            </a:r>
            <a:r>
              <a:rPr b="1" lang="en" sz="1900">
                <a:solidFill>
                  <a:schemeClr val="dk1"/>
                </a:solidFill>
                <a:latin typeface="Calibri"/>
                <a:ea typeface="Calibri"/>
                <a:cs typeface="Calibri"/>
                <a:sym typeface="Calibri"/>
              </a:rPr>
              <a:t>guidance on methods to use in their own services</a:t>
            </a:r>
            <a:r>
              <a:rPr lang="en" sz="1900">
                <a:solidFill>
                  <a:schemeClr val="dk1"/>
                </a:solidFill>
                <a:latin typeface="Calibri"/>
                <a:ea typeface="Calibri"/>
                <a:cs typeface="Calibri"/>
                <a:sym typeface="Calibri"/>
              </a:rPr>
              <a:t> that offer web archived content. </a:t>
            </a:r>
            <a:endParaRPr sz="3300">
              <a:latin typeface="Calibri"/>
              <a:ea typeface="Calibri"/>
              <a:cs typeface="Calibri"/>
              <a:sym typeface="Calibri"/>
            </a:endParaRPr>
          </a:p>
          <a:p>
            <a:pPr indent="0" lvl="0" marL="0" rtl="0" algn="l">
              <a:spcBef>
                <a:spcPts val="100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Web Archival Intelligence Scale (WAIS)</a:t>
            </a:r>
            <a:endParaRPr b="1">
              <a:latin typeface="Roboto Mono"/>
              <a:ea typeface="Roboto Mono"/>
              <a:cs typeface="Roboto Mono"/>
              <a:sym typeface="Roboto Mono"/>
            </a:endParaRPr>
          </a:p>
        </p:txBody>
      </p:sp>
      <p:sp>
        <p:nvSpPr>
          <p:cNvPr id="175" name="Google Shape;175;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Font typeface="Calibri"/>
              <a:buChar char="-"/>
            </a:pPr>
            <a:r>
              <a:rPr lang="en" sz="1900">
                <a:latin typeface="Calibri"/>
                <a:ea typeface="Calibri"/>
                <a:cs typeface="Calibri"/>
                <a:sym typeface="Calibri"/>
              </a:rPr>
              <a:t>Related to digital and archival literacy </a:t>
            </a:r>
            <a:endParaRPr sz="1900">
              <a:latin typeface="Calibri"/>
              <a:ea typeface="Calibri"/>
              <a:cs typeface="Calibri"/>
              <a:sym typeface="Calibri"/>
            </a:endParaRPr>
          </a:p>
          <a:p>
            <a:pPr indent="-349250" lvl="0" marL="457200" rtl="0" algn="l">
              <a:spcBef>
                <a:spcPts val="0"/>
              </a:spcBef>
              <a:spcAft>
                <a:spcPts val="0"/>
              </a:spcAft>
              <a:buSzPts val="1900"/>
              <a:buChar char="-"/>
            </a:pPr>
            <a:r>
              <a:rPr lang="en" sz="1900">
                <a:latin typeface="Calibri"/>
                <a:ea typeface="Calibri"/>
                <a:cs typeface="Calibri"/>
                <a:sym typeface="Calibri"/>
              </a:rPr>
              <a:t>To allow the </a:t>
            </a:r>
            <a:r>
              <a:rPr b="1" lang="en" sz="1900">
                <a:latin typeface="Calibri"/>
                <a:ea typeface="Calibri"/>
                <a:cs typeface="Calibri"/>
                <a:sym typeface="Calibri"/>
              </a:rPr>
              <a:t>technical and cognitive understanding</a:t>
            </a:r>
            <a:r>
              <a:rPr lang="en" sz="1900">
                <a:latin typeface="Calibri"/>
                <a:ea typeface="Calibri"/>
                <a:cs typeface="Calibri"/>
                <a:sym typeface="Calibri"/>
              </a:rPr>
              <a:t> of the archives (this requires comprehension of both their shaping and contextualisation) </a:t>
            </a:r>
            <a:r>
              <a:rPr lang="en" sz="1200">
                <a:solidFill>
                  <a:schemeClr val="dk1"/>
                </a:solidFill>
                <a:latin typeface="Calibri"/>
                <a:ea typeface="Calibri"/>
                <a:cs typeface="Calibri"/>
                <a:sym typeface="Calibri"/>
              </a:rPr>
              <a:t>(Bachimont, 2017)</a:t>
            </a:r>
            <a:endParaRPr sz="19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7"/>
          <p:cNvSpPr/>
          <p:nvPr/>
        </p:nvSpPr>
        <p:spPr>
          <a:xfrm>
            <a:off x="233675" y="3777850"/>
            <a:ext cx="7977000" cy="1365600"/>
          </a:xfrm>
          <a:prstGeom prst="rect">
            <a:avLst/>
          </a:prstGeom>
          <a:solidFill>
            <a:srgbClr val="FDF3D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Theoretical framework: “Archival Literacy”</a:t>
            </a:r>
            <a:endParaRPr b="1">
              <a:latin typeface="Roboto Mono"/>
              <a:ea typeface="Roboto Mono"/>
              <a:cs typeface="Roboto Mono"/>
              <a:sym typeface="Roboto Mono"/>
            </a:endParaRPr>
          </a:p>
        </p:txBody>
      </p:sp>
      <p:sp>
        <p:nvSpPr>
          <p:cNvPr id="182" name="Google Shape;182;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1900">
                <a:latin typeface="Calibri"/>
                <a:ea typeface="Calibri"/>
                <a:cs typeface="Calibri"/>
                <a:sym typeface="Calibri"/>
              </a:rPr>
              <a:t>Instrument based on 3 types of knowledge, values and skills (Yakel &amp; Thores, 2003):</a:t>
            </a:r>
            <a:endParaRPr sz="1900">
              <a:latin typeface="Calibri"/>
              <a:ea typeface="Calibri"/>
              <a:cs typeface="Calibri"/>
              <a:sym typeface="Calibri"/>
            </a:endParaRPr>
          </a:p>
          <a:p>
            <a:pPr indent="0" lvl="0" marL="0" rtl="0" algn="l">
              <a:lnSpc>
                <a:spcPct val="100000"/>
              </a:lnSpc>
              <a:spcBef>
                <a:spcPts val="1000"/>
              </a:spcBef>
              <a:spcAft>
                <a:spcPts val="0"/>
              </a:spcAft>
              <a:buNone/>
            </a:pPr>
            <a:r>
              <a:t/>
            </a:r>
            <a:endParaRPr sz="1900">
              <a:latin typeface="Calibri"/>
              <a:ea typeface="Calibri"/>
              <a:cs typeface="Calibri"/>
              <a:sym typeface="Calibri"/>
            </a:endParaRPr>
          </a:p>
          <a:p>
            <a:pPr indent="0" lvl="0" marL="0" rtl="0" algn="l">
              <a:lnSpc>
                <a:spcPct val="100000"/>
              </a:lnSpc>
              <a:spcBef>
                <a:spcPts val="1000"/>
              </a:spcBef>
              <a:spcAft>
                <a:spcPts val="0"/>
              </a:spcAft>
              <a:buNone/>
            </a:pPr>
            <a:r>
              <a:t/>
            </a:r>
            <a:endParaRPr sz="1900">
              <a:latin typeface="Calibri"/>
              <a:ea typeface="Calibri"/>
              <a:cs typeface="Calibri"/>
              <a:sym typeface="Calibri"/>
            </a:endParaRPr>
          </a:p>
          <a:p>
            <a:pPr indent="0" lvl="0" marL="0" rtl="0" algn="l">
              <a:lnSpc>
                <a:spcPct val="100000"/>
              </a:lnSpc>
              <a:spcBef>
                <a:spcPts val="1000"/>
              </a:spcBef>
              <a:spcAft>
                <a:spcPts val="0"/>
              </a:spcAft>
              <a:buNone/>
            </a:pPr>
            <a:r>
              <a:t/>
            </a:r>
            <a:endParaRPr sz="1900">
              <a:latin typeface="Calibri"/>
              <a:ea typeface="Calibri"/>
              <a:cs typeface="Calibri"/>
              <a:sym typeface="Calibri"/>
            </a:endParaRPr>
          </a:p>
          <a:p>
            <a:pPr indent="0" lvl="0" marL="0" rtl="0" algn="l">
              <a:lnSpc>
                <a:spcPct val="100000"/>
              </a:lnSpc>
              <a:spcBef>
                <a:spcPts val="1000"/>
              </a:spcBef>
              <a:spcAft>
                <a:spcPts val="1000"/>
              </a:spcAft>
              <a:buNone/>
            </a:pPr>
            <a:r>
              <a:t/>
            </a:r>
            <a:endParaRPr i="1" sz="1200">
              <a:solidFill>
                <a:srgbClr val="980000"/>
              </a:solidFill>
              <a:latin typeface="Calibri"/>
              <a:ea typeface="Calibri"/>
              <a:cs typeface="Calibri"/>
              <a:sym typeface="Calibri"/>
            </a:endParaRPr>
          </a:p>
        </p:txBody>
      </p:sp>
      <p:sp>
        <p:nvSpPr>
          <p:cNvPr id="183" name="Google Shape;183;p27"/>
          <p:cNvSpPr txBox="1"/>
          <p:nvPr/>
        </p:nvSpPr>
        <p:spPr>
          <a:xfrm>
            <a:off x="862225" y="1873325"/>
            <a:ext cx="70794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600">
                <a:latin typeface="Calibri"/>
                <a:ea typeface="Calibri"/>
                <a:cs typeface="Calibri"/>
                <a:sym typeface="Calibri"/>
              </a:rPr>
              <a:t>“A</a:t>
            </a:r>
            <a:r>
              <a:rPr i="1" lang="en" sz="1600">
                <a:latin typeface="Calibri"/>
                <a:ea typeface="Calibri"/>
                <a:cs typeface="Calibri"/>
                <a:sym typeface="Calibri"/>
              </a:rPr>
              <a:t>n understanding of the topic being researched, for example historic preservation, politics, or the law.”</a:t>
            </a:r>
            <a:endParaRPr i="1" sz="1600">
              <a:latin typeface="Calibri"/>
              <a:ea typeface="Calibri"/>
              <a:cs typeface="Calibri"/>
              <a:sym typeface="Calibri"/>
            </a:endParaRPr>
          </a:p>
        </p:txBody>
      </p:sp>
      <p:sp>
        <p:nvSpPr>
          <p:cNvPr id="184" name="Google Shape;184;p27"/>
          <p:cNvSpPr txBox="1"/>
          <p:nvPr/>
        </p:nvSpPr>
        <p:spPr>
          <a:xfrm>
            <a:off x="311700" y="2626625"/>
            <a:ext cx="62232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1900">
                <a:solidFill>
                  <a:schemeClr val="dk2"/>
                </a:solidFill>
                <a:latin typeface="Calibri"/>
                <a:ea typeface="Calibri"/>
                <a:cs typeface="Calibri"/>
                <a:sym typeface="Calibri"/>
              </a:rPr>
              <a:t>2)     </a:t>
            </a:r>
            <a:r>
              <a:rPr lang="en" sz="1900">
                <a:solidFill>
                  <a:schemeClr val="dk2"/>
                </a:solidFill>
                <a:latin typeface="Calibri"/>
                <a:ea typeface="Calibri"/>
                <a:cs typeface="Calibri"/>
                <a:sym typeface="Calibri"/>
              </a:rPr>
              <a:t>Artifactual literacy </a:t>
            </a:r>
            <a:r>
              <a:rPr lang="en" sz="1900">
                <a:solidFill>
                  <a:schemeClr val="dk2"/>
                </a:solidFill>
                <a:latin typeface="Calibri"/>
                <a:ea typeface="Calibri"/>
                <a:cs typeface="Calibri"/>
                <a:sym typeface="Calibri"/>
              </a:rPr>
              <a:t>(Bass, 2002)</a:t>
            </a:r>
            <a:endParaRPr/>
          </a:p>
        </p:txBody>
      </p:sp>
      <p:sp>
        <p:nvSpPr>
          <p:cNvPr id="185" name="Google Shape;185;p27"/>
          <p:cNvSpPr txBox="1"/>
          <p:nvPr/>
        </p:nvSpPr>
        <p:spPr>
          <a:xfrm>
            <a:off x="311700" y="3704525"/>
            <a:ext cx="56562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1900">
                <a:solidFill>
                  <a:schemeClr val="dk2"/>
                </a:solidFill>
                <a:latin typeface="Calibri"/>
                <a:ea typeface="Calibri"/>
                <a:cs typeface="Calibri"/>
                <a:sym typeface="Calibri"/>
              </a:rPr>
              <a:t>3)   </a:t>
            </a:r>
            <a:r>
              <a:rPr lang="en" sz="1900">
                <a:solidFill>
                  <a:schemeClr val="dk2"/>
                </a:solidFill>
                <a:latin typeface="Calibri"/>
                <a:ea typeface="Calibri"/>
                <a:cs typeface="Calibri"/>
                <a:sym typeface="Calibri"/>
              </a:rPr>
              <a:t>Archival Intelligence (Yakel &amp; </a:t>
            </a:r>
            <a:r>
              <a:rPr lang="en" sz="1900">
                <a:solidFill>
                  <a:schemeClr val="dk2"/>
                </a:solidFill>
                <a:latin typeface="Calibri"/>
                <a:ea typeface="Calibri"/>
                <a:cs typeface="Calibri"/>
                <a:sym typeface="Calibri"/>
              </a:rPr>
              <a:t>Thores</a:t>
            </a:r>
            <a:r>
              <a:rPr lang="en" sz="1900">
                <a:solidFill>
                  <a:schemeClr val="dk2"/>
                </a:solidFill>
                <a:latin typeface="Calibri"/>
                <a:ea typeface="Calibri"/>
                <a:cs typeface="Calibri"/>
                <a:sym typeface="Calibri"/>
              </a:rPr>
              <a:t>, 2003) </a:t>
            </a:r>
            <a:endParaRPr/>
          </a:p>
        </p:txBody>
      </p:sp>
      <p:sp>
        <p:nvSpPr>
          <p:cNvPr id="186" name="Google Shape;186;p27"/>
          <p:cNvSpPr txBox="1"/>
          <p:nvPr/>
        </p:nvSpPr>
        <p:spPr>
          <a:xfrm>
            <a:off x="862225" y="2951225"/>
            <a:ext cx="70794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600">
                <a:latin typeface="Calibri"/>
                <a:ea typeface="Calibri"/>
                <a:cs typeface="Calibri"/>
                <a:sym typeface="Calibri"/>
              </a:rPr>
              <a:t>“</a:t>
            </a:r>
            <a:r>
              <a:rPr i="1" lang="en" sz="1600">
                <a:latin typeface="Calibri"/>
                <a:ea typeface="Calibri"/>
                <a:cs typeface="Calibri"/>
                <a:sym typeface="Calibri"/>
              </a:rPr>
              <a:t> The practice of criticism, analysis, and pedagogy that reads texts as if they were objects and objects as if they were texts.”</a:t>
            </a:r>
            <a:endParaRPr i="1" sz="1600">
              <a:latin typeface="Calibri"/>
              <a:ea typeface="Calibri"/>
              <a:cs typeface="Calibri"/>
              <a:sym typeface="Calibri"/>
            </a:endParaRPr>
          </a:p>
        </p:txBody>
      </p:sp>
      <p:sp>
        <p:nvSpPr>
          <p:cNvPr id="187" name="Google Shape;187;p27"/>
          <p:cNvSpPr txBox="1"/>
          <p:nvPr/>
        </p:nvSpPr>
        <p:spPr>
          <a:xfrm>
            <a:off x="862225" y="4029125"/>
            <a:ext cx="70794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600">
                <a:latin typeface="Calibri"/>
                <a:ea typeface="Calibri"/>
                <a:cs typeface="Calibri"/>
                <a:sym typeface="Calibri"/>
              </a:rPr>
              <a:t>“A</a:t>
            </a:r>
            <a:r>
              <a:rPr i="1" lang="en" sz="1600">
                <a:latin typeface="Calibri"/>
                <a:ea typeface="Calibri"/>
                <a:cs typeface="Calibri"/>
                <a:sym typeface="Calibri"/>
              </a:rPr>
              <a:t> researcher’s knowledge of archival principles, practices, and institutions, such as the reasons underlying archival rules and procedures, how to develop search strategies to explore research questions, and an understanding of the relationship between primary sources and their surrogates.”</a:t>
            </a:r>
            <a:endParaRPr i="1" sz="1600">
              <a:latin typeface="Calibri"/>
              <a:ea typeface="Calibri"/>
              <a:cs typeface="Calibri"/>
              <a:sym typeface="Calibri"/>
            </a:endParaRPr>
          </a:p>
        </p:txBody>
      </p:sp>
      <p:sp>
        <p:nvSpPr>
          <p:cNvPr id="188" name="Google Shape;188;p27"/>
          <p:cNvSpPr txBox="1"/>
          <p:nvPr/>
        </p:nvSpPr>
        <p:spPr>
          <a:xfrm>
            <a:off x="311700" y="1583675"/>
            <a:ext cx="6223200" cy="4770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2"/>
              </a:buClr>
              <a:buSzPts val="1900"/>
              <a:buFont typeface="Calibri"/>
              <a:buAutoNum type="arabicParenR"/>
            </a:pPr>
            <a:r>
              <a:rPr lang="en" sz="1900">
                <a:solidFill>
                  <a:schemeClr val="dk2"/>
                </a:solidFill>
                <a:latin typeface="Calibri"/>
                <a:ea typeface="Calibri"/>
                <a:cs typeface="Calibri"/>
                <a:sym typeface="Calibri"/>
              </a:rPr>
              <a:t>Subject (or domain) knowledge (Winter, 1993)</a:t>
            </a:r>
            <a:endParaRPr sz="19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10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8"/>
          <p:cNvSpPr txBox="1"/>
          <p:nvPr>
            <p:ph type="title"/>
          </p:nvPr>
        </p:nvSpPr>
        <p:spPr>
          <a:xfrm>
            <a:off x="311700" y="445025"/>
            <a:ext cx="88323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Challenges of using web archived content (1)</a:t>
            </a:r>
            <a:endParaRPr b="1">
              <a:latin typeface="Roboto Mono"/>
              <a:ea typeface="Roboto Mono"/>
              <a:cs typeface="Roboto Mono"/>
              <a:sym typeface="Roboto Mono"/>
            </a:endParaRPr>
          </a:p>
        </p:txBody>
      </p:sp>
      <p:sp>
        <p:nvSpPr>
          <p:cNvPr id="194" name="Google Shape;194;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1900">
                <a:latin typeface="Calibri"/>
                <a:ea typeface="Calibri"/>
                <a:cs typeface="Calibri"/>
                <a:sym typeface="Calibri"/>
              </a:rPr>
              <a:t>Methodological:</a:t>
            </a:r>
            <a:endParaRPr b="1" sz="1900">
              <a:latin typeface="Calibri"/>
              <a:ea typeface="Calibri"/>
              <a:cs typeface="Calibri"/>
              <a:sym typeface="Calibri"/>
            </a:endParaRPr>
          </a:p>
          <a:p>
            <a:pPr indent="-349250" lvl="0" marL="457200" rtl="0" algn="l">
              <a:lnSpc>
                <a:spcPct val="100000"/>
              </a:lnSpc>
              <a:spcBef>
                <a:spcPts val="1000"/>
              </a:spcBef>
              <a:spcAft>
                <a:spcPts val="0"/>
              </a:spcAft>
              <a:buSzPts val="1900"/>
              <a:buFont typeface="Calibri"/>
              <a:buChar char="-"/>
            </a:pPr>
            <a:r>
              <a:rPr lang="en" sz="1900">
                <a:latin typeface="Calibri"/>
                <a:ea typeface="Calibri"/>
                <a:cs typeface="Calibri"/>
                <a:sym typeface="Calibri"/>
              </a:rPr>
              <a:t>Impossible to return to the original document</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The data that was collected is probably </a:t>
            </a:r>
            <a:r>
              <a:rPr lang="en" sz="1900">
                <a:latin typeface="Calibri"/>
                <a:ea typeface="Calibri"/>
                <a:cs typeface="Calibri"/>
                <a:sym typeface="Calibri"/>
              </a:rPr>
              <a:t>incomplete</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Inconsistent in time&amp;space, not everything was archived at the same time + not at the same depth</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What goes into the web archive, is not the web as seen in a web browser</a:t>
            </a:r>
            <a:endParaRPr sz="19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9"/>
          <p:cNvSpPr txBox="1"/>
          <p:nvPr>
            <p:ph type="title"/>
          </p:nvPr>
        </p:nvSpPr>
        <p:spPr>
          <a:xfrm>
            <a:off x="311700" y="445025"/>
            <a:ext cx="88323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Challenges of using web archived content (2)</a:t>
            </a:r>
            <a:endParaRPr b="1">
              <a:latin typeface="Roboto Mono"/>
              <a:ea typeface="Roboto Mono"/>
              <a:cs typeface="Roboto Mono"/>
              <a:sym typeface="Roboto Mono"/>
            </a:endParaRPr>
          </a:p>
        </p:txBody>
      </p:sp>
      <p:sp>
        <p:nvSpPr>
          <p:cNvPr id="200" name="Google Shape;200;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None/>
            </a:pPr>
            <a:r>
              <a:rPr b="1" lang="en" sz="1900">
                <a:latin typeface="Calibri"/>
                <a:ea typeface="Calibri"/>
                <a:cs typeface="Calibri"/>
                <a:sym typeface="Calibri"/>
              </a:rPr>
              <a:t>Technical: </a:t>
            </a:r>
            <a:endParaRPr b="1" sz="1900">
              <a:latin typeface="Calibri"/>
              <a:ea typeface="Calibri"/>
              <a:cs typeface="Calibri"/>
              <a:sym typeface="Calibri"/>
            </a:endParaRPr>
          </a:p>
          <a:p>
            <a:pPr indent="-349250" lvl="0" marL="457200" rtl="0" algn="l">
              <a:lnSpc>
                <a:spcPct val="100000"/>
              </a:lnSpc>
              <a:spcBef>
                <a:spcPts val="1000"/>
              </a:spcBef>
              <a:spcAft>
                <a:spcPts val="0"/>
              </a:spcAft>
              <a:buSzPts val="1900"/>
              <a:buFont typeface="Calibri"/>
              <a:buChar char="-"/>
            </a:pPr>
            <a:r>
              <a:rPr lang="en" sz="1900">
                <a:latin typeface="Calibri"/>
                <a:ea typeface="Calibri"/>
                <a:cs typeface="Calibri"/>
                <a:sym typeface="Calibri"/>
              </a:rPr>
              <a:t>The use of the format “WARC” - which is not known outside of the community</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Size of the files - web archives can be quite large</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Processing of the WARC files - lots of dependencies exist</a:t>
            </a:r>
            <a:endParaRPr sz="1900">
              <a:latin typeface="Calibri"/>
              <a:ea typeface="Calibri"/>
              <a:cs typeface="Calibri"/>
              <a:sym typeface="Calibri"/>
            </a:endParaRPr>
          </a:p>
          <a:p>
            <a:pPr indent="0" lvl="0" marL="0" rtl="0" algn="l">
              <a:lnSpc>
                <a:spcPct val="100000"/>
              </a:lnSpc>
              <a:spcBef>
                <a:spcPts val="1000"/>
              </a:spcBef>
              <a:spcAft>
                <a:spcPts val="0"/>
              </a:spcAft>
              <a:buNone/>
            </a:pPr>
            <a:r>
              <a:t/>
            </a:r>
            <a:endParaRPr sz="1900">
              <a:latin typeface="Calibri"/>
              <a:ea typeface="Calibri"/>
              <a:cs typeface="Calibri"/>
              <a:sym typeface="Calibri"/>
            </a:endParaRPr>
          </a:p>
          <a:p>
            <a:pPr indent="0" lvl="0" marL="0" rtl="0" algn="l">
              <a:lnSpc>
                <a:spcPct val="100000"/>
              </a:lnSpc>
              <a:spcBef>
                <a:spcPts val="1000"/>
              </a:spcBef>
              <a:spcAft>
                <a:spcPts val="0"/>
              </a:spcAft>
              <a:buNone/>
            </a:pPr>
            <a:r>
              <a:rPr b="1" lang="en" sz="1900">
                <a:latin typeface="Calibri"/>
                <a:ea typeface="Calibri"/>
                <a:cs typeface="Calibri"/>
                <a:sym typeface="Calibri"/>
              </a:rPr>
              <a:t>Conceptual:</a:t>
            </a:r>
            <a:endParaRPr b="1" sz="1900">
              <a:latin typeface="Calibri"/>
              <a:ea typeface="Calibri"/>
              <a:cs typeface="Calibri"/>
              <a:sym typeface="Calibri"/>
            </a:endParaRPr>
          </a:p>
          <a:p>
            <a:pPr indent="-349250" lvl="0" marL="457200" rtl="0" algn="l">
              <a:lnSpc>
                <a:spcPct val="100000"/>
              </a:lnSpc>
              <a:spcBef>
                <a:spcPts val="1000"/>
              </a:spcBef>
              <a:spcAft>
                <a:spcPts val="0"/>
              </a:spcAft>
              <a:buSzPts val="1900"/>
              <a:buFont typeface="Calibri"/>
              <a:buChar char="-"/>
            </a:pPr>
            <a:r>
              <a:rPr lang="en" sz="1900">
                <a:latin typeface="Calibri"/>
                <a:ea typeface="Calibri"/>
                <a:cs typeface="Calibri"/>
                <a:sym typeface="Calibri"/>
              </a:rPr>
              <a:t>Provenance - context is needed of why the collections take the form as they do</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Acquisition - many different ways exist to acquire and harvest content</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Borders on a crawl - these can be very fluid</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Size of the data - the more data, the more challenging the data derivation</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Gaps in collections - both intentional or unintentional</a:t>
            </a:r>
            <a:endParaRPr sz="19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0"/>
          <p:cNvSpPr txBox="1"/>
          <p:nvPr>
            <p:ph type="title"/>
          </p:nvPr>
        </p:nvSpPr>
        <p:spPr>
          <a:xfrm>
            <a:off x="311700" y="445025"/>
            <a:ext cx="88323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Challenges of using web archived content (3)</a:t>
            </a:r>
            <a:endParaRPr b="1">
              <a:latin typeface="Roboto Mono"/>
              <a:ea typeface="Roboto Mono"/>
              <a:cs typeface="Roboto Mono"/>
              <a:sym typeface="Roboto Mono"/>
            </a:endParaRPr>
          </a:p>
        </p:txBody>
      </p:sp>
      <p:sp>
        <p:nvSpPr>
          <p:cNvPr id="206" name="Google Shape;206;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1900">
                <a:latin typeface="Calibri"/>
                <a:ea typeface="Calibri"/>
                <a:cs typeface="Calibri"/>
                <a:sym typeface="Calibri"/>
              </a:rPr>
              <a:t>Practical:</a:t>
            </a:r>
            <a:endParaRPr b="1" sz="1900">
              <a:latin typeface="Calibri"/>
              <a:ea typeface="Calibri"/>
              <a:cs typeface="Calibri"/>
              <a:sym typeface="Calibri"/>
            </a:endParaRPr>
          </a:p>
          <a:p>
            <a:pPr indent="-349250" lvl="0" marL="457200" rtl="0" algn="l">
              <a:lnSpc>
                <a:spcPct val="100000"/>
              </a:lnSpc>
              <a:spcBef>
                <a:spcPts val="1000"/>
              </a:spcBef>
              <a:spcAft>
                <a:spcPts val="0"/>
              </a:spcAft>
              <a:buSzPts val="1900"/>
              <a:buFont typeface="Calibri"/>
              <a:buChar char="-"/>
            </a:pPr>
            <a:r>
              <a:rPr lang="en" sz="1900">
                <a:latin typeface="Calibri"/>
                <a:ea typeface="Calibri"/>
                <a:cs typeface="Calibri"/>
                <a:sym typeface="Calibri"/>
              </a:rPr>
              <a:t>Unfamiliarity with web archives</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When making a request for data, does the researcher knows who he is talking to?</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Agreements for sharing data</a:t>
            </a:r>
            <a:endParaRPr sz="1900">
              <a:latin typeface="Calibri"/>
              <a:ea typeface="Calibri"/>
              <a:cs typeface="Calibri"/>
              <a:sym typeface="Calibri"/>
            </a:endParaRPr>
          </a:p>
          <a:p>
            <a:pPr indent="0" lvl="0" marL="0" rtl="0" algn="l">
              <a:lnSpc>
                <a:spcPct val="100000"/>
              </a:lnSpc>
              <a:spcBef>
                <a:spcPts val="1000"/>
              </a:spcBef>
              <a:spcAft>
                <a:spcPts val="1000"/>
              </a:spcAft>
              <a:buNone/>
            </a:pPr>
            <a:r>
              <a:t/>
            </a:r>
            <a:endParaRPr b="1" sz="19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0" name="Shape 210"/>
        <p:cNvGrpSpPr/>
        <p:nvPr/>
      </p:nvGrpSpPr>
      <p:grpSpPr>
        <a:xfrm>
          <a:off x="0" y="0"/>
          <a:ext cx="0" cy="0"/>
          <a:chOff x="0" y="0"/>
          <a:chExt cx="0" cy="0"/>
        </a:xfrm>
      </p:grpSpPr>
      <p:sp>
        <p:nvSpPr>
          <p:cNvPr id="211" name="Google Shape;211;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Axiological position</a:t>
            </a:r>
            <a:endParaRPr b="1">
              <a:latin typeface="Roboto Mono"/>
              <a:ea typeface="Roboto Mono"/>
              <a:cs typeface="Roboto Mono"/>
              <a:sym typeface="Roboto Mono"/>
            </a:endParaRPr>
          </a:p>
        </p:txBody>
      </p:sp>
      <p:sp>
        <p:nvSpPr>
          <p:cNvPr id="212" name="Google Shape;212;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1900">
                <a:latin typeface="Calibri"/>
                <a:ea typeface="Calibri"/>
                <a:cs typeface="Calibri"/>
                <a:sym typeface="Calibri"/>
              </a:rPr>
              <a:t>To whom, outside of academia, is your research meant to be useful or relevant?</a:t>
            </a:r>
            <a:endParaRPr sz="1900">
              <a:latin typeface="Calibri"/>
              <a:ea typeface="Calibri"/>
              <a:cs typeface="Calibri"/>
              <a:sym typeface="Calibri"/>
            </a:endParaRPr>
          </a:p>
          <a:p>
            <a:pPr indent="-349250" lvl="0" marL="457200" rtl="0" algn="l">
              <a:lnSpc>
                <a:spcPct val="100000"/>
              </a:lnSpc>
              <a:spcBef>
                <a:spcPts val="1000"/>
              </a:spcBef>
              <a:spcAft>
                <a:spcPts val="0"/>
              </a:spcAft>
              <a:buSzPts val="1900"/>
              <a:buFont typeface="Calibri"/>
              <a:buChar char="-"/>
            </a:pPr>
            <a:r>
              <a:rPr lang="en" sz="1900">
                <a:latin typeface="Calibri"/>
                <a:ea typeface="Calibri"/>
                <a:cs typeface="Calibri"/>
                <a:sym typeface="Calibri"/>
              </a:rPr>
              <a:t>Institutions constructing web archives</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The web archiving community</a:t>
            </a:r>
            <a:endParaRPr sz="1900">
              <a:latin typeface="Calibri"/>
              <a:ea typeface="Calibri"/>
              <a:cs typeface="Calibri"/>
              <a:sym typeface="Calibri"/>
            </a:endParaRPr>
          </a:p>
          <a:p>
            <a:pPr indent="-349250" lvl="0" marL="457200" rtl="0" algn="l">
              <a:lnSpc>
                <a:spcPct val="100000"/>
              </a:lnSpc>
              <a:spcBef>
                <a:spcPts val="0"/>
              </a:spcBef>
              <a:spcAft>
                <a:spcPts val="0"/>
              </a:spcAft>
              <a:buSzPts val="1900"/>
              <a:buFont typeface="Calibri"/>
              <a:buChar char="-"/>
            </a:pPr>
            <a:r>
              <a:rPr lang="en" sz="1900">
                <a:latin typeface="Calibri"/>
                <a:ea typeface="Calibri"/>
                <a:cs typeface="Calibri"/>
                <a:sym typeface="Calibri"/>
              </a:rPr>
              <a:t>Teachers in multiple disciplines</a:t>
            </a:r>
            <a:endParaRPr sz="190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Expected contributions</a:t>
            </a:r>
            <a:endParaRPr/>
          </a:p>
        </p:txBody>
      </p:sp>
      <p:sp>
        <p:nvSpPr>
          <p:cNvPr id="218" name="Google Shape;218;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Font typeface="Calibri"/>
              <a:buAutoNum type="arabicParenR"/>
            </a:pPr>
            <a:r>
              <a:rPr b="1" lang="en">
                <a:latin typeface="Calibri"/>
                <a:ea typeface="Calibri"/>
                <a:cs typeface="Calibri"/>
                <a:sym typeface="Calibri"/>
              </a:rPr>
              <a:t>Academic contribution:</a:t>
            </a:r>
            <a:endParaRPr b="1">
              <a:latin typeface="Calibri"/>
              <a:ea typeface="Calibri"/>
              <a:cs typeface="Calibri"/>
              <a:sym typeface="Calibri"/>
            </a:endParaRPr>
          </a:p>
          <a:p>
            <a:pPr indent="0" lvl="0" marL="457200" rtl="0" algn="l">
              <a:spcBef>
                <a:spcPts val="1200"/>
              </a:spcBef>
              <a:spcAft>
                <a:spcPts val="0"/>
              </a:spcAft>
              <a:buNone/>
            </a:pPr>
            <a:r>
              <a:rPr lang="en">
                <a:latin typeface="Calibri"/>
                <a:ea typeface="Calibri"/>
                <a:cs typeface="Calibri"/>
                <a:sym typeface="Calibri"/>
              </a:rPr>
              <a:t>By studying the growing potential of web archives, raising awareness of the existence of web archives and identifying the needs and requirements of researchers to use these web archives.</a:t>
            </a:r>
            <a:endParaRPr>
              <a:latin typeface="Calibri"/>
              <a:ea typeface="Calibri"/>
              <a:cs typeface="Calibri"/>
              <a:sym typeface="Calibri"/>
            </a:endParaRPr>
          </a:p>
          <a:p>
            <a:pPr indent="-325755" lvl="0" marL="457200" rtl="0" algn="l">
              <a:spcBef>
                <a:spcPts val="1200"/>
              </a:spcBef>
              <a:spcAft>
                <a:spcPts val="0"/>
              </a:spcAft>
              <a:buSzPct val="100000"/>
              <a:buFont typeface="Calibri"/>
              <a:buAutoNum type="arabicParenR"/>
            </a:pPr>
            <a:r>
              <a:rPr b="1" lang="en">
                <a:latin typeface="Calibri"/>
                <a:ea typeface="Calibri"/>
                <a:cs typeface="Calibri"/>
                <a:sym typeface="Calibri"/>
              </a:rPr>
              <a:t>Methodological contribution:</a:t>
            </a:r>
            <a:endParaRPr b="1">
              <a:latin typeface="Calibri"/>
              <a:ea typeface="Calibri"/>
              <a:cs typeface="Calibri"/>
              <a:sym typeface="Calibri"/>
            </a:endParaRPr>
          </a:p>
          <a:p>
            <a:pPr indent="0" lvl="0" marL="457200" rtl="0" algn="l">
              <a:spcBef>
                <a:spcPts val="1200"/>
              </a:spcBef>
              <a:spcAft>
                <a:spcPts val="0"/>
              </a:spcAft>
              <a:buNone/>
            </a:pPr>
            <a:r>
              <a:rPr lang="en">
                <a:latin typeface="Calibri"/>
                <a:ea typeface="Calibri"/>
                <a:cs typeface="Calibri"/>
                <a:sym typeface="Calibri"/>
              </a:rPr>
              <a:t>The development of the Web Archival Intelligence Scale (WAIS) as contribution towards the domain of data and archival literacy.</a:t>
            </a:r>
            <a:endParaRPr>
              <a:latin typeface="Calibri"/>
              <a:ea typeface="Calibri"/>
              <a:cs typeface="Calibri"/>
              <a:sym typeface="Calibri"/>
            </a:endParaRPr>
          </a:p>
          <a:p>
            <a:pPr indent="-325755" lvl="0" marL="457200" rtl="0" algn="l">
              <a:spcBef>
                <a:spcPts val="1200"/>
              </a:spcBef>
              <a:spcAft>
                <a:spcPts val="0"/>
              </a:spcAft>
              <a:buSzPct val="100000"/>
              <a:buFont typeface="Calibri"/>
              <a:buAutoNum type="arabicParenR"/>
            </a:pPr>
            <a:r>
              <a:rPr b="1" lang="en">
                <a:latin typeface="Calibri"/>
                <a:ea typeface="Calibri"/>
                <a:cs typeface="Calibri"/>
                <a:sym typeface="Calibri"/>
              </a:rPr>
              <a:t>Practical contribution</a:t>
            </a:r>
            <a:endParaRPr b="1">
              <a:latin typeface="Calibri"/>
              <a:ea typeface="Calibri"/>
              <a:cs typeface="Calibri"/>
              <a:sym typeface="Calibri"/>
            </a:endParaRPr>
          </a:p>
          <a:p>
            <a:pPr indent="0" lvl="0" marL="457200" rtl="0" algn="l">
              <a:spcBef>
                <a:spcPts val="1200"/>
              </a:spcBef>
              <a:spcAft>
                <a:spcPts val="1200"/>
              </a:spcAft>
              <a:buNone/>
            </a:pPr>
            <a:r>
              <a:rPr lang="en">
                <a:latin typeface="Calibri"/>
                <a:ea typeface="Calibri"/>
                <a:cs typeface="Calibri"/>
                <a:sym typeface="Calibri"/>
              </a:rPr>
              <a:t>Policy contributions towards web archiving institutions in the format of mock-up interfaces and decision trees as an example to guide researchers through the web archiving institution’s interfaces to find relevant material for their research.</a:t>
            </a:r>
            <a:endParaRPr>
              <a:latin typeface="Calibri"/>
              <a:ea typeface="Calibri"/>
              <a:cs typeface="Calibri"/>
              <a:sym typeface="Calibri"/>
            </a:endParaRPr>
          </a:p>
        </p:txBody>
      </p:sp>
      <p:pic>
        <p:nvPicPr>
          <p:cNvPr id="219" name="Google Shape;219;p32"/>
          <p:cNvPicPr preferRelativeResize="0"/>
          <p:nvPr/>
        </p:nvPicPr>
        <p:blipFill rotWithShape="1">
          <a:blip r:embed="rId3">
            <a:alphaModFix/>
          </a:blip>
          <a:srcRect b="34183" l="0" r="0" t="33967"/>
          <a:stretch/>
        </p:blipFill>
        <p:spPr>
          <a:xfrm>
            <a:off x="2761375" y="3267000"/>
            <a:ext cx="1089776" cy="347100"/>
          </a:xfrm>
          <a:prstGeom prst="rect">
            <a:avLst/>
          </a:prstGeom>
          <a:noFill/>
          <a:ln>
            <a:noFill/>
          </a:ln>
        </p:spPr>
      </p:pic>
      <p:pic>
        <p:nvPicPr>
          <p:cNvPr id="220" name="Google Shape;220;p32"/>
          <p:cNvPicPr preferRelativeResize="0"/>
          <p:nvPr/>
        </p:nvPicPr>
        <p:blipFill>
          <a:blip r:embed="rId4">
            <a:alphaModFix/>
          </a:blip>
          <a:stretch>
            <a:fillRect/>
          </a:stretch>
        </p:blipFill>
        <p:spPr>
          <a:xfrm>
            <a:off x="3851152" y="3266994"/>
            <a:ext cx="414454" cy="347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Content</a:t>
            </a:r>
            <a:endParaRPr b="1">
              <a:latin typeface="Roboto Mono"/>
              <a:ea typeface="Roboto Mono"/>
              <a:cs typeface="Roboto Mono"/>
              <a:sym typeface="Roboto Mono"/>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Calibri"/>
              <a:buAutoNum type="arabicPeriod"/>
            </a:pPr>
            <a:r>
              <a:rPr lang="en">
                <a:latin typeface="Calibri"/>
                <a:ea typeface="Calibri"/>
                <a:cs typeface="Calibri"/>
                <a:sym typeface="Calibri"/>
              </a:rPr>
              <a:t>Problem statement</a:t>
            </a:r>
            <a:endParaRPr>
              <a:latin typeface="Calibri"/>
              <a:ea typeface="Calibri"/>
              <a:cs typeface="Calibri"/>
              <a:sym typeface="Calibri"/>
            </a:endParaRPr>
          </a:p>
          <a:p>
            <a:pPr indent="-342900" lvl="0" marL="457200" rtl="0" algn="l">
              <a:spcBef>
                <a:spcPts val="0"/>
              </a:spcBef>
              <a:spcAft>
                <a:spcPts val="0"/>
              </a:spcAft>
              <a:buSzPts val="1800"/>
              <a:buFont typeface="Calibri"/>
              <a:buAutoNum type="arabicPeriod"/>
            </a:pPr>
            <a:r>
              <a:rPr lang="en">
                <a:latin typeface="Calibri"/>
                <a:ea typeface="Calibri"/>
                <a:cs typeface="Calibri"/>
                <a:sym typeface="Calibri"/>
              </a:rPr>
              <a:t>Research question(s)</a:t>
            </a:r>
            <a:endParaRPr>
              <a:latin typeface="Calibri"/>
              <a:ea typeface="Calibri"/>
              <a:cs typeface="Calibri"/>
              <a:sym typeface="Calibri"/>
            </a:endParaRPr>
          </a:p>
          <a:p>
            <a:pPr indent="-342900" lvl="0" marL="457200" rtl="0" algn="l">
              <a:spcBef>
                <a:spcPts val="0"/>
              </a:spcBef>
              <a:spcAft>
                <a:spcPts val="0"/>
              </a:spcAft>
              <a:buSzPts val="1800"/>
              <a:buFont typeface="Calibri"/>
              <a:buAutoNum type="arabicPeriod"/>
            </a:pPr>
            <a:r>
              <a:rPr lang="en">
                <a:latin typeface="Calibri"/>
                <a:ea typeface="Calibri"/>
                <a:cs typeface="Calibri"/>
                <a:sym typeface="Calibri"/>
              </a:rPr>
              <a:t>Conceptual framework</a:t>
            </a:r>
            <a:endParaRPr>
              <a:latin typeface="Calibri"/>
              <a:ea typeface="Calibri"/>
              <a:cs typeface="Calibri"/>
              <a:sym typeface="Calibri"/>
            </a:endParaRPr>
          </a:p>
          <a:p>
            <a:pPr indent="-342900" lvl="0" marL="457200" rtl="0" algn="l">
              <a:spcBef>
                <a:spcPts val="0"/>
              </a:spcBef>
              <a:spcAft>
                <a:spcPts val="0"/>
              </a:spcAft>
              <a:buSzPts val="1800"/>
              <a:buFont typeface="Calibri"/>
              <a:buAutoNum type="arabicPeriod"/>
            </a:pPr>
            <a:r>
              <a:rPr lang="en">
                <a:latin typeface="Calibri"/>
                <a:ea typeface="Calibri"/>
                <a:cs typeface="Calibri"/>
                <a:sym typeface="Calibri"/>
              </a:rPr>
              <a:t>Axiological position</a:t>
            </a:r>
            <a:endParaRPr>
              <a:latin typeface="Calibri"/>
              <a:ea typeface="Calibri"/>
              <a:cs typeface="Calibri"/>
              <a:sym typeface="Calibri"/>
            </a:endParaRPr>
          </a:p>
          <a:p>
            <a:pPr indent="-342900" lvl="0" marL="457200" rtl="0" algn="l">
              <a:spcBef>
                <a:spcPts val="0"/>
              </a:spcBef>
              <a:spcAft>
                <a:spcPts val="0"/>
              </a:spcAft>
              <a:buSzPts val="1800"/>
              <a:buFont typeface="Calibri"/>
              <a:buAutoNum type="arabicPeriod"/>
            </a:pPr>
            <a:r>
              <a:rPr lang="en">
                <a:latin typeface="Calibri"/>
                <a:ea typeface="Calibri"/>
                <a:cs typeface="Calibri"/>
                <a:sym typeface="Calibri"/>
              </a:rPr>
              <a:t>Expected findings</a:t>
            </a:r>
            <a:endParaRPr>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4" name="Shape 224"/>
        <p:cNvGrpSpPr/>
        <p:nvPr/>
      </p:nvGrpSpPr>
      <p:grpSpPr>
        <a:xfrm>
          <a:off x="0" y="0"/>
          <a:ext cx="0" cy="0"/>
          <a:chOff x="0" y="0"/>
          <a:chExt cx="0" cy="0"/>
        </a:xfrm>
      </p:grpSpPr>
      <p:sp>
        <p:nvSpPr>
          <p:cNvPr id="225" name="Google Shape;225;p33"/>
          <p:cNvSpPr txBox="1"/>
          <p:nvPr>
            <p:ph type="ctrTitle"/>
          </p:nvPr>
        </p:nvSpPr>
        <p:spPr>
          <a:xfrm>
            <a:off x="311700" y="1217750"/>
            <a:ext cx="8520600" cy="157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559">
                <a:solidFill>
                  <a:srgbClr val="FDF3DD"/>
                </a:solidFill>
                <a:latin typeface="Roboto Mono"/>
                <a:ea typeface="Roboto Mono"/>
                <a:cs typeface="Roboto Mono"/>
                <a:sym typeface="Roboto Mono"/>
              </a:rPr>
              <a:t>Thank you!</a:t>
            </a:r>
            <a:endParaRPr sz="700">
              <a:solidFill>
                <a:schemeClr val="lt1"/>
              </a:solidFill>
              <a:latin typeface="Roboto Mono"/>
              <a:ea typeface="Roboto Mono"/>
              <a:cs typeface="Roboto Mono"/>
              <a:sym typeface="Roboto Mono"/>
            </a:endParaRPr>
          </a:p>
        </p:txBody>
      </p:sp>
      <p:sp>
        <p:nvSpPr>
          <p:cNvPr id="226" name="Google Shape;226;p33"/>
          <p:cNvSpPr txBox="1"/>
          <p:nvPr>
            <p:ph idx="1" type="subTitle"/>
          </p:nvPr>
        </p:nvSpPr>
        <p:spPr>
          <a:xfrm>
            <a:off x="311700" y="3215125"/>
            <a:ext cx="8520600" cy="792600"/>
          </a:xfrm>
          <a:prstGeom prst="rect">
            <a:avLst/>
          </a:prstGeom>
        </p:spPr>
        <p:txBody>
          <a:bodyPr anchorCtr="0" anchor="t" bIns="91425" lIns="91425" spcFirstLastPara="1" rIns="91425" wrap="square" tIns="91425">
            <a:normAutofit fontScale="92500" lnSpcReduction="20000"/>
          </a:bodyPr>
          <a:lstStyle/>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rPr lang="en" sz="1679">
                <a:solidFill>
                  <a:srgbClr val="FDF3DD"/>
                </a:solidFill>
                <a:latin typeface="Calibri"/>
                <a:ea typeface="Calibri"/>
                <a:cs typeface="Calibri"/>
                <a:sym typeface="Calibri"/>
              </a:rPr>
              <a:t>Eveline.Vlassenroot@UGent.be</a:t>
            </a:r>
            <a:endParaRPr sz="1679">
              <a:solidFill>
                <a:srgbClr val="FDF3DD"/>
              </a:solidFill>
              <a:latin typeface="Calibri"/>
              <a:ea typeface="Calibri"/>
              <a:cs typeface="Calibri"/>
              <a:sym typeface="Calibri"/>
            </a:endParaRPr>
          </a:p>
          <a:p>
            <a:pPr indent="0" lvl="0" marL="0" rtl="0" algn="l">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p:txBody>
      </p:sp>
      <p:pic>
        <p:nvPicPr>
          <p:cNvPr id="227" name="Google Shape;227;p33"/>
          <p:cNvPicPr preferRelativeResize="0"/>
          <p:nvPr/>
        </p:nvPicPr>
        <p:blipFill>
          <a:blip r:embed="rId4">
            <a:alphaModFix/>
          </a:blip>
          <a:stretch>
            <a:fillRect/>
          </a:stretch>
        </p:blipFill>
        <p:spPr>
          <a:xfrm>
            <a:off x="8153599" y="4350899"/>
            <a:ext cx="990408" cy="792600"/>
          </a:xfrm>
          <a:prstGeom prst="rect">
            <a:avLst/>
          </a:prstGeom>
          <a:noFill/>
          <a:ln>
            <a:noFill/>
          </a:ln>
        </p:spPr>
      </p:pic>
      <p:cxnSp>
        <p:nvCxnSpPr>
          <p:cNvPr id="228" name="Google Shape;228;p33"/>
          <p:cNvCxnSpPr/>
          <p:nvPr/>
        </p:nvCxnSpPr>
        <p:spPr>
          <a:xfrm>
            <a:off x="1584150" y="2834125"/>
            <a:ext cx="5975700" cy="33600"/>
          </a:xfrm>
          <a:prstGeom prst="straightConnector1">
            <a:avLst/>
          </a:prstGeom>
          <a:noFill/>
          <a:ln cap="flat" cmpd="sng" w="28575">
            <a:solidFill>
              <a:srgbClr val="FDF3DD"/>
            </a:solidFill>
            <a:prstDash val="solid"/>
            <a:round/>
            <a:headEnd len="med" w="med" type="none"/>
            <a:tailEnd len="med" w="med" type="none"/>
          </a:ln>
        </p:spPr>
      </p:cxnSp>
      <p:pic>
        <p:nvPicPr>
          <p:cNvPr id="229" name="Google Shape;229;p33"/>
          <p:cNvPicPr preferRelativeResize="0"/>
          <p:nvPr/>
        </p:nvPicPr>
        <p:blipFill>
          <a:blip r:embed="rId5">
            <a:alphaModFix/>
          </a:blip>
          <a:stretch>
            <a:fillRect/>
          </a:stretch>
        </p:blipFill>
        <p:spPr>
          <a:xfrm>
            <a:off x="125550" y="4518342"/>
            <a:ext cx="990399" cy="457707"/>
          </a:xfrm>
          <a:prstGeom prst="rect">
            <a:avLst/>
          </a:prstGeom>
          <a:noFill/>
          <a:ln>
            <a:noFill/>
          </a:ln>
        </p:spPr>
      </p:pic>
      <p:sp>
        <p:nvSpPr>
          <p:cNvPr id="230" name="Google Shape;230;p33"/>
          <p:cNvSpPr/>
          <p:nvPr/>
        </p:nvSpPr>
        <p:spPr>
          <a:xfrm>
            <a:off x="6512300" y="160300"/>
            <a:ext cx="2450400" cy="1202700"/>
          </a:xfrm>
          <a:prstGeom prst="wedgeRoundRectCallout">
            <a:avLst>
              <a:gd fmla="val -20833" name="adj1"/>
              <a:gd fmla="val 62500" name="adj2"/>
              <a:gd fmla="val 0" name="adj3"/>
            </a:avLst>
          </a:prstGeom>
          <a:solidFill>
            <a:srgbClr val="FDF3D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alibri"/>
                <a:ea typeface="Calibri"/>
                <a:cs typeface="Calibri"/>
                <a:sym typeface="Calibri"/>
              </a:rPr>
              <a:t>How can the existing literature on literacies &amp; competences help the development of the Web Archival Intelligence Scale? </a:t>
            </a:r>
            <a:endParaRPr>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4" name="Shape 234"/>
        <p:cNvGrpSpPr/>
        <p:nvPr/>
      </p:nvGrpSpPr>
      <p:grpSpPr>
        <a:xfrm>
          <a:off x="0" y="0"/>
          <a:ext cx="0" cy="0"/>
          <a:chOff x="0" y="0"/>
          <a:chExt cx="0" cy="0"/>
        </a:xfrm>
      </p:grpSpPr>
      <p:sp>
        <p:nvSpPr>
          <p:cNvPr id="235" name="Google Shape;235;p34"/>
          <p:cNvSpPr txBox="1"/>
          <p:nvPr>
            <p:ph idx="1" type="subTitle"/>
          </p:nvPr>
        </p:nvSpPr>
        <p:spPr>
          <a:xfrm>
            <a:off x="311700" y="3215125"/>
            <a:ext cx="8520600" cy="792600"/>
          </a:xfrm>
          <a:prstGeom prst="rect">
            <a:avLst/>
          </a:prstGeom>
        </p:spPr>
        <p:txBody>
          <a:bodyPr anchorCtr="0" anchor="t" bIns="91425" lIns="91425" spcFirstLastPara="1" rIns="91425" wrap="square" tIns="91425">
            <a:normAutofit fontScale="92500" lnSpcReduction="20000"/>
          </a:bodyPr>
          <a:lstStyle/>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rPr lang="en" sz="1679">
                <a:solidFill>
                  <a:srgbClr val="FDF3DD"/>
                </a:solidFill>
                <a:latin typeface="Calibri"/>
                <a:ea typeface="Calibri"/>
                <a:cs typeface="Calibri"/>
                <a:sym typeface="Calibri"/>
              </a:rPr>
              <a:t>Presentation #2: Research methods and epistemology</a:t>
            </a:r>
            <a:endParaRPr sz="1679">
              <a:solidFill>
                <a:srgbClr val="FDF3DD"/>
              </a:solidFill>
              <a:latin typeface="Calibri"/>
              <a:ea typeface="Calibri"/>
              <a:cs typeface="Calibri"/>
              <a:sym typeface="Calibri"/>
            </a:endParaRPr>
          </a:p>
          <a:p>
            <a:pPr indent="0" lvl="0" marL="0" rtl="0" algn="l">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p:txBody>
      </p:sp>
      <p:sp>
        <p:nvSpPr>
          <p:cNvPr id="236" name="Google Shape;236;p34"/>
          <p:cNvSpPr txBox="1"/>
          <p:nvPr>
            <p:ph idx="1" type="subTitle"/>
          </p:nvPr>
        </p:nvSpPr>
        <p:spPr>
          <a:xfrm>
            <a:off x="455700" y="3846575"/>
            <a:ext cx="8520600" cy="7926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SzPts val="935"/>
              <a:buNone/>
            </a:pPr>
            <a:r>
              <a:rPr lang="en" sz="1080">
                <a:solidFill>
                  <a:srgbClr val="FDF3DD"/>
                </a:solidFill>
                <a:latin typeface="Calibri"/>
                <a:ea typeface="Calibri"/>
                <a:cs typeface="Calibri"/>
                <a:sym typeface="Calibri"/>
              </a:rPr>
              <a:t>9</a:t>
            </a:r>
            <a:r>
              <a:rPr lang="en" sz="1080">
                <a:solidFill>
                  <a:srgbClr val="FDF3DD"/>
                </a:solidFill>
                <a:latin typeface="Calibri"/>
                <a:ea typeface="Calibri"/>
                <a:cs typeface="Calibri"/>
                <a:sym typeface="Calibri"/>
              </a:rPr>
              <a:t> september 2022, RedMIL Summer School</a:t>
            </a:r>
            <a:endParaRPr sz="1080">
              <a:solidFill>
                <a:srgbClr val="FDF3DD"/>
              </a:solidFill>
              <a:latin typeface="Calibri"/>
              <a:ea typeface="Calibri"/>
              <a:cs typeface="Calibri"/>
              <a:sym typeface="Calibri"/>
            </a:endParaRPr>
          </a:p>
          <a:p>
            <a:pPr indent="0" lvl="0" marL="0" rtl="0" algn="ctr">
              <a:lnSpc>
                <a:spcPct val="80000"/>
              </a:lnSpc>
              <a:spcBef>
                <a:spcPts val="0"/>
              </a:spcBef>
              <a:spcAft>
                <a:spcPts val="0"/>
              </a:spcAft>
              <a:buSzPts val="935"/>
              <a:buNone/>
            </a:pPr>
            <a:r>
              <a:rPr lang="en" sz="1080">
                <a:solidFill>
                  <a:srgbClr val="FDF3DD"/>
                </a:solidFill>
                <a:latin typeface="Calibri"/>
                <a:ea typeface="Calibri"/>
                <a:cs typeface="Calibri"/>
                <a:sym typeface="Calibri"/>
              </a:rPr>
              <a:t>Eveline Vlassenroot, Ghent University</a:t>
            </a:r>
            <a:endParaRPr sz="1080">
              <a:solidFill>
                <a:srgbClr val="FDF3DD"/>
              </a:solidFill>
              <a:latin typeface="Calibri"/>
              <a:ea typeface="Calibri"/>
              <a:cs typeface="Calibri"/>
              <a:sym typeface="Calibri"/>
            </a:endParaRPr>
          </a:p>
          <a:p>
            <a:pPr indent="0" lvl="0" marL="0" rtl="0" algn="l">
              <a:lnSpc>
                <a:spcPct val="80000"/>
              </a:lnSpc>
              <a:spcBef>
                <a:spcPts val="0"/>
              </a:spcBef>
              <a:spcAft>
                <a:spcPts val="0"/>
              </a:spcAft>
              <a:buSzPts val="935"/>
              <a:buNone/>
            </a:pPr>
            <a:r>
              <a:t/>
            </a:r>
            <a:endParaRPr sz="1679">
              <a:solidFill>
                <a:srgbClr val="FDF3DD"/>
              </a:solidFill>
              <a:latin typeface="Calibri"/>
              <a:ea typeface="Calibri"/>
              <a:cs typeface="Calibri"/>
              <a:sym typeface="Calibri"/>
            </a:endParaRPr>
          </a:p>
        </p:txBody>
      </p:sp>
      <p:pic>
        <p:nvPicPr>
          <p:cNvPr id="237" name="Google Shape;237;p34"/>
          <p:cNvPicPr preferRelativeResize="0"/>
          <p:nvPr/>
        </p:nvPicPr>
        <p:blipFill>
          <a:blip r:embed="rId4">
            <a:alphaModFix/>
          </a:blip>
          <a:stretch>
            <a:fillRect/>
          </a:stretch>
        </p:blipFill>
        <p:spPr>
          <a:xfrm>
            <a:off x="8153599" y="4350899"/>
            <a:ext cx="990408" cy="792600"/>
          </a:xfrm>
          <a:prstGeom prst="rect">
            <a:avLst/>
          </a:prstGeom>
          <a:noFill/>
          <a:ln>
            <a:noFill/>
          </a:ln>
        </p:spPr>
      </p:pic>
      <p:cxnSp>
        <p:nvCxnSpPr>
          <p:cNvPr id="238" name="Google Shape;238;p34"/>
          <p:cNvCxnSpPr/>
          <p:nvPr/>
        </p:nvCxnSpPr>
        <p:spPr>
          <a:xfrm>
            <a:off x="1584150" y="2834125"/>
            <a:ext cx="5975700" cy="33600"/>
          </a:xfrm>
          <a:prstGeom prst="straightConnector1">
            <a:avLst/>
          </a:prstGeom>
          <a:noFill/>
          <a:ln cap="flat" cmpd="sng" w="28575">
            <a:solidFill>
              <a:srgbClr val="FDF3DD"/>
            </a:solidFill>
            <a:prstDash val="solid"/>
            <a:round/>
            <a:headEnd len="med" w="med" type="none"/>
            <a:tailEnd len="med" w="med" type="none"/>
          </a:ln>
        </p:spPr>
      </p:cxnSp>
      <p:sp>
        <p:nvSpPr>
          <p:cNvPr id="239" name="Google Shape;239;p34"/>
          <p:cNvSpPr txBox="1"/>
          <p:nvPr>
            <p:ph type="ctrTitle"/>
          </p:nvPr>
        </p:nvSpPr>
        <p:spPr>
          <a:xfrm>
            <a:off x="311700" y="1217750"/>
            <a:ext cx="8520600" cy="157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559">
                <a:solidFill>
                  <a:srgbClr val="FDF3DD"/>
                </a:solidFill>
                <a:latin typeface="Roboto Mono"/>
                <a:ea typeface="Roboto Mono"/>
                <a:cs typeface="Roboto Mono"/>
                <a:sym typeface="Roboto Mono"/>
              </a:rPr>
              <a:t>The potential of the archived web for scholarly use</a:t>
            </a:r>
            <a:endParaRPr sz="700">
              <a:solidFill>
                <a:schemeClr val="lt1"/>
              </a:solidFill>
              <a:latin typeface="Roboto Mono"/>
              <a:ea typeface="Roboto Mono"/>
              <a:cs typeface="Roboto Mono"/>
              <a:sym typeface="Roboto Mon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Research questions</a:t>
            </a:r>
            <a:endParaRPr b="1">
              <a:latin typeface="Roboto Mono"/>
              <a:ea typeface="Roboto Mono"/>
              <a:cs typeface="Roboto Mono"/>
              <a:sym typeface="Roboto Mono"/>
            </a:endParaRPr>
          </a:p>
        </p:txBody>
      </p:sp>
      <p:sp>
        <p:nvSpPr>
          <p:cNvPr id="245" name="Google Shape;245;p35"/>
          <p:cNvSpPr txBox="1"/>
          <p:nvPr>
            <p:ph idx="1" type="body"/>
          </p:nvPr>
        </p:nvSpPr>
        <p:spPr>
          <a:xfrm>
            <a:off x="311700" y="1152475"/>
            <a:ext cx="8520600" cy="3416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2600">
                <a:latin typeface="Calibri"/>
                <a:ea typeface="Calibri"/>
                <a:cs typeface="Calibri"/>
                <a:sym typeface="Calibri"/>
              </a:rPr>
              <a:t>General RQ</a:t>
            </a:r>
            <a:r>
              <a:rPr lang="en" sz="2600">
                <a:latin typeface="Calibri"/>
                <a:ea typeface="Calibri"/>
                <a:cs typeface="Calibri"/>
                <a:sym typeface="Calibri"/>
              </a:rPr>
              <a:t>: What is the potential of web archived content for scholarly use?</a:t>
            </a:r>
            <a:endParaRPr sz="2600">
              <a:latin typeface="Calibri"/>
              <a:ea typeface="Calibri"/>
              <a:cs typeface="Calibri"/>
              <a:sym typeface="Calibri"/>
            </a:endParaRPr>
          </a:p>
          <a:p>
            <a:pPr indent="0" lvl="0" marL="0" rtl="0" algn="ctr">
              <a:spcBef>
                <a:spcPts val="1200"/>
              </a:spcBef>
              <a:spcAft>
                <a:spcPts val="0"/>
              </a:spcAft>
              <a:buNone/>
            </a:pPr>
            <a:r>
              <a:t/>
            </a:r>
            <a:endParaRPr sz="2600">
              <a:latin typeface="Calibri"/>
              <a:ea typeface="Calibri"/>
              <a:cs typeface="Calibri"/>
              <a:sym typeface="Calibri"/>
            </a:endParaRPr>
          </a:p>
          <a:p>
            <a:pPr indent="0" lvl="0" marL="0" rtl="0" algn="ctr">
              <a:spcBef>
                <a:spcPts val="1200"/>
              </a:spcBef>
              <a:spcAft>
                <a:spcPts val="0"/>
              </a:spcAft>
              <a:buNone/>
            </a:pPr>
            <a:r>
              <a:t/>
            </a:r>
            <a:endParaRPr b="1" sz="1700">
              <a:solidFill>
                <a:schemeClr val="dk1"/>
              </a:solidFill>
              <a:latin typeface="Calibri"/>
              <a:ea typeface="Calibri"/>
              <a:cs typeface="Calibri"/>
              <a:sym typeface="Calibri"/>
            </a:endParaRPr>
          </a:p>
          <a:p>
            <a:pPr indent="0" lvl="0" marL="0" rtl="0" algn="l">
              <a:spcBef>
                <a:spcPts val="1200"/>
              </a:spcBef>
              <a:spcAft>
                <a:spcPts val="1200"/>
              </a:spcAft>
              <a:buNone/>
            </a:pPr>
            <a:r>
              <a:t/>
            </a:r>
            <a:endParaRPr/>
          </a:p>
        </p:txBody>
      </p:sp>
      <p:sp>
        <p:nvSpPr>
          <p:cNvPr id="246" name="Google Shape;246;p35"/>
          <p:cNvSpPr txBox="1"/>
          <p:nvPr/>
        </p:nvSpPr>
        <p:spPr>
          <a:xfrm>
            <a:off x="623300" y="3156550"/>
            <a:ext cx="8208900" cy="2074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en" sz="1800">
                <a:solidFill>
                  <a:schemeClr val="dk1"/>
                </a:solidFill>
                <a:latin typeface="Calibri"/>
                <a:ea typeface="Calibri"/>
                <a:cs typeface="Calibri"/>
                <a:sym typeface="Calibri"/>
              </a:rPr>
              <a:t>RQ1: What are the needs and requirements for (humanities) researchers to work with web archives?</a:t>
            </a:r>
            <a:endParaRPr sz="1800">
              <a:solidFill>
                <a:schemeClr val="dk1"/>
              </a:solidFill>
              <a:latin typeface="Calibri"/>
              <a:ea typeface="Calibri"/>
              <a:cs typeface="Calibri"/>
              <a:sym typeface="Calibri"/>
            </a:endParaRPr>
          </a:p>
          <a:p>
            <a:pPr indent="0" lvl="0" marL="0" rtl="0" algn="ctr">
              <a:lnSpc>
                <a:spcPct val="115000"/>
              </a:lnSpc>
              <a:spcBef>
                <a:spcPts val="1200"/>
              </a:spcBef>
              <a:spcAft>
                <a:spcPts val="0"/>
              </a:spcAft>
              <a:buNone/>
            </a:pPr>
            <a:r>
              <a:rPr lang="en" sz="1800">
                <a:solidFill>
                  <a:schemeClr val="dk1"/>
                </a:solidFill>
                <a:latin typeface="Calibri"/>
                <a:ea typeface="Calibri"/>
                <a:cs typeface="Calibri"/>
                <a:sym typeface="Calibri"/>
              </a:rPr>
              <a:t>RQ2:  What </a:t>
            </a:r>
            <a:r>
              <a:rPr i="1" lang="en" sz="1800">
                <a:solidFill>
                  <a:srgbClr val="9E9E9E"/>
                </a:solidFill>
                <a:latin typeface="Calibri"/>
                <a:ea typeface="Calibri"/>
                <a:cs typeface="Calibri"/>
                <a:sym typeface="Calibri"/>
              </a:rPr>
              <a:t>knowledge, values and skills</a:t>
            </a:r>
            <a:r>
              <a:rPr lang="en" sz="1800">
                <a:solidFill>
                  <a:schemeClr val="dk1"/>
                </a:solidFill>
                <a:latin typeface="Calibri"/>
                <a:ea typeface="Calibri"/>
                <a:cs typeface="Calibri"/>
                <a:sym typeface="Calibri"/>
              </a:rPr>
              <a:t> are needed for (humanities) researcher to work with web archives?</a:t>
            </a:r>
            <a:endParaRPr sz="1800">
              <a:solidFill>
                <a:schemeClr val="dk1"/>
              </a:solidFill>
              <a:latin typeface="Calibri"/>
              <a:ea typeface="Calibri"/>
              <a:cs typeface="Calibri"/>
              <a:sym typeface="Calibri"/>
            </a:endParaRPr>
          </a:p>
          <a:p>
            <a:pPr indent="0" lvl="0" marL="0" rtl="0" algn="ctr">
              <a:lnSpc>
                <a:spcPct val="115000"/>
              </a:lnSpc>
              <a:spcBef>
                <a:spcPts val="1200"/>
              </a:spcBef>
              <a:spcAft>
                <a:spcPts val="1200"/>
              </a:spcAft>
              <a:buNone/>
            </a:pPr>
            <a:r>
              <a:t/>
            </a:r>
            <a:endParaRPr b="1" sz="20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10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990"/>
              <a:buFont typeface="Arial"/>
              <a:buNone/>
            </a:pPr>
            <a:r>
              <a:rPr b="1" lang="en" sz="1820">
                <a:latin typeface="Roboto Mono"/>
                <a:ea typeface="Roboto Mono"/>
                <a:cs typeface="Roboto Mono"/>
                <a:sym typeface="Roboto Mono"/>
              </a:rPr>
              <a:t>RQ1: What are the needs and requirements for (humanities) researchers to work with web archives?</a:t>
            </a:r>
            <a:endParaRPr b="1" sz="2720">
              <a:latin typeface="Roboto Mono"/>
              <a:ea typeface="Roboto Mono"/>
              <a:cs typeface="Roboto Mono"/>
              <a:sym typeface="Roboto Mono"/>
            </a:endParaRPr>
          </a:p>
        </p:txBody>
      </p:sp>
      <p:sp>
        <p:nvSpPr>
          <p:cNvPr id="252" name="Google Shape;252;p36"/>
          <p:cNvSpPr txBox="1"/>
          <p:nvPr>
            <p:ph idx="1" type="body"/>
          </p:nvPr>
        </p:nvSpPr>
        <p:spPr>
          <a:xfrm>
            <a:off x="311700" y="1459075"/>
            <a:ext cx="8520600" cy="31098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lang="en" sz="2600">
                <a:latin typeface="Calibri"/>
                <a:ea typeface="Calibri"/>
                <a:cs typeface="Calibri"/>
                <a:sym typeface="Calibri"/>
              </a:rPr>
              <a:t>Research in three phases:</a:t>
            </a:r>
            <a:endParaRPr sz="2600">
              <a:latin typeface="Calibri"/>
              <a:ea typeface="Calibri"/>
              <a:cs typeface="Calibri"/>
              <a:sym typeface="Calibri"/>
            </a:endParaRPr>
          </a:p>
          <a:p>
            <a:pPr indent="-381317" lvl="0" marL="457200" rtl="0" algn="l">
              <a:spcBef>
                <a:spcPts val="1200"/>
              </a:spcBef>
              <a:spcAft>
                <a:spcPts val="0"/>
              </a:spcAft>
              <a:buSzPct val="100000"/>
              <a:buFont typeface="Calibri"/>
              <a:buAutoNum type="arabicParenR"/>
            </a:pPr>
            <a:r>
              <a:rPr lang="en" sz="2600">
                <a:latin typeface="Calibri"/>
                <a:ea typeface="Calibri"/>
                <a:cs typeface="Calibri"/>
                <a:sym typeface="Calibri"/>
              </a:rPr>
              <a:t>Desk research</a:t>
            </a:r>
            <a:endParaRPr sz="2600">
              <a:latin typeface="Calibri"/>
              <a:ea typeface="Calibri"/>
              <a:cs typeface="Calibri"/>
              <a:sym typeface="Calibri"/>
            </a:endParaRPr>
          </a:p>
          <a:p>
            <a:pPr indent="-381317" lvl="0" marL="457200" rtl="0" algn="l">
              <a:spcBef>
                <a:spcPts val="0"/>
              </a:spcBef>
              <a:spcAft>
                <a:spcPts val="0"/>
              </a:spcAft>
              <a:buSzPct val="100000"/>
              <a:buFont typeface="Calibri"/>
              <a:buAutoNum type="arabicParenR"/>
            </a:pPr>
            <a:r>
              <a:rPr lang="en" sz="2600">
                <a:latin typeface="Calibri"/>
                <a:ea typeface="Calibri"/>
                <a:cs typeface="Calibri"/>
                <a:sym typeface="Calibri"/>
              </a:rPr>
              <a:t>Semi-structured interviews (n=6)</a:t>
            </a:r>
            <a:endParaRPr sz="2600">
              <a:latin typeface="Calibri"/>
              <a:ea typeface="Calibri"/>
              <a:cs typeface="Calibri"/>
              <a:sym typeface="Calibri"/>
            </a:endParaRPr>
          </a:p>
          <a:p>
            <a:pPr indent="-381317" lvl="0" marL="457200" rtl="0" algn="l">
              <a:spcBef>
                <a:spcPts val="0"/>
              </a:spcBef>
              <a:spcAft>
                <a:spcPts val="0"/>
              </a:spcAft>
              <a:buSzPct val="100000"/>
              <a:buFont typeface="Calibri"/>
              <a:buAutoNum type="arabicParenR"/>
            </a:pPr>
            <a:r>
              <a:rPr lang="en" sz="2600">
                <a:latin typeface="Calibri"/>
                <a:ea typeface="Calibri"/>
                <a:cs typeface="Calibri"/>
                <a:sym typeface="Calibri"/>
              </a:rPr>
              <a:t>Pre-conference workshop @RESAW</a:t>
            </a:r>
            <a:endParaRPr sz="2600">
              <a:latin typeface="Calibri"/>
              <a:ea typeface="Calibri"/>
              <a:cs typeface="Calibri"/>
              <a:sym typeface="Calibri"/>
            </a:endParaRPr>
          </a:p>
          <a:p>
            <a:pPr indent="0" lvl="0" marL="0" rtl="0" algn="ctr">
              <a:spcBef>
                <a:spcPts val="1200"/>
              </a:spcBef>
              <a:spcAft>
                <a:spcPts val="0"/>
              </a:spcAft>
              <a:buNone/>
            </a:pPr>
            <a:r>
              <a:t/>
            </a:r>
            <a:endParaRPr sz="2600">
              <a:latin typeface="Calibri"/>
              <a:ea typeface="Calibri"/>
              <a:cs typeface="Calibri"/>
              <a:sym typeface="Calibri"/>
            </a:endParaRPr>
          </a:p>
          <a:p>
            <a:pPr indent="0" lvl="0" marL="0" rtl="0" algn="ctr">
              <a:spcBef>
                <a:spcPts val="1200"/>
              </a:spcBef>
              <a:spcAft>
                <a:spcPts val="0"/>
              </a:spcAft>
              <a:buNone/>
            </a:pPr>
            <a:r>
              <a:t/>
            </a:r>
            <a:endParaRPr b="1" sz="1700">
              <a:solidFill>
                <a:schemeClr val="dk1"/>
              </a:solidFill>
              <a:latin typeface="Calibri"/>
              <a:ea typeface="Calibri"/>
              <a:cs typeface="Calibri"/>
              <a:sym typeface="Calibri"/>
            </a:endParaRPr>
          </a:p>
          <a:p>
            <a:pPr indent="0" lvl="0" marL="0" rtl="0" algn="l">
              <a:spcBef>
                <a:spcPts val="1200"/>
              </a:spcBef>
              <a:spcAft>
                <a:spcPts val="1200"/>
              </a:spcAft>
              <a:buNone/>
            </a:pPr>
            <a:r>
              <a:t/>
            </a:r>
            <a:endParaRPr/>
          </a:p>
        </p:txBody>
      </p:sp>
      <p:cxnSp>
        <p:nvCxnSpPr>
          <p:cNvPr id="253" name="Google Shape;253;p36"/>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990"/>
              <a:buNone/>
            </a:pPr>
            <a:r>
              <a:rPr b="1" lang="en" sz="1820">
                <a:latin typeface="Roboto Mono"/>
                <a:ea typeface="Roboto Mono"/>
                <a:cs typeface="Roboto Mono"/>
                <a:sym typeface="Roboto Mono"/>
              </a:rPr>
              <a:t>RQ1: What are the needs and requirements for (humanities) researchers to work with web archives?</a:t>
            </a:r>
            <a:endParaRPr b="1" sz="2720">
              <a:latin typeface="Roboto Mono"/>
              <a:ea typeface="Roboto Mono"/>
              <a:cs typeface="Roboto Mono"/>
              <a:sym typeface="Roboto Mono"/>
            </a:endParaRPr>
          </a:p>
        </p:txBody>
      </p:sp>
      <p:sp>
        <p:nvSpPr>
          <p:cNvPr id="259" name="Google Shape;259;p37"/>
          <p:cNvSpPr txBox="1"/>
          <p:nvPr>
            <p:ph idx="1" type="body"/>
          </p:nvPr>
        </p:nvSpPr>
        <p:spPr>
          <a:xfrm>
            <a:off x="311700" y="1459075"/>
            <a:ext cx="8520600" cy="31098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Font typeface="Roboto Mono"/>
              <a:buAutoNum type="arabicParenR"/>
            </a:pPr>
            <a:r>
              <a:rPr b="1" lang="en" sz="2100">
                <a:highlight>
                  <a:srgbClr val="FDF3DD"/>
                </a:highlight>
                <a:latin typeface="Roboto Mono"/>
                <a:ea typeface="Roboto Mono"/>
                <a:cs typeface="Roboto Mono"/>
                <a:sym typeface="Roboto Mono"/>
              </a:rPr>
              <a:t>Desk research</a:t>
            </a:r>
            <a:endParaRPr b="1" sz="2100">
              <a:highlight>
                <a:srgbClr val="FDF3DD"/>
              </a:highlight>
              <a:latin typeface="Roboto Mono"/>
              <a:ea typeface="Roboto Mono"/>
              <a:cs typeface="Roboto Mono"/>
              <a:sym typeface="Roboto Mono"/>
            </a:endParaRPr>
          </a:p>
          <a:p>
            <a:pPr indent="-342900" lvl="0" marL="457200" rtl="0" algn="l">
              <a:spcBef>
                <a:spcPts val="0"/>
              </a:spcBef>
              <a:spcAft>
                <a:spcPts val="0"/>
              </a:spcAft>
              <a:buSzPts val="1800"/>
              <a:buFont typeface="Calibri"/>
              <a:buChar char="-"/>
            </a:pPr>
            <a:r>
              <a:rPr lang="en">
                <a:latin typeface="Calibri"/>
                <a:ea typeface="Calibri"/>
                <a:cs typeface="Calibri"/>
                <a:sym typeface="Calibri"/>
              </a:rPr>
              <a:t>User requirements studies by Costea (2018); RIley &amp; Crookston (2015); BnF (2011), Costa &amp; Silva (2010); Dougherty et al. (2010); etc.</a:t>
            </a:r>
            <a:endParaRPr>
              <a:latin typeface="Calibri"/>
              <a:ea typeface="Calibri"/>
              <a:cs typeface="Calibri"/>
              <a:sym typeface="Calibri"/>
            </a:endParaRPr>
          </a:p>
          <a:p>
            <a:pPr indent="-342900" lvl="0" marL="457200" rtl="0" algn="l">
              <a:spcBef>
                <a:spcPts val="0"/>
              </a:spcBef>
              <a:spcAft>
                <a:spcPts val="0"/>
              </a:spcAft>
              <a:buSzPts val="1800"/>
              <a:buFont typeface="Calibri"/>
              <a:buChar char="-"/>
            </a:pPr>
            <a:r>
              <a:rPr lang="en">
                <a:latin typeface="Calibri"/>
                <a:ea typeface="Calibri"/>
                <a:cs typeface="Calibri"/>
                <a:sym typeface="Calibri"/>
              </a:rPr>
              <a:t>“Orientating”, “auditing” and “constructing” as three conceptual devices to describe common research practices for researchers engaging with web archives(Ogden &amp; Maemura, 2021)</a:t>
            </a:r>
            <a:endParaRPr/>
          </a:p>
        </p:txBody>
      </p:sp>
      <p:cxnSp>
        <p:nvCxnSpPr>
          <p:cNvPr id="260" name="Google Shape;260;p37"/>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990"/>
              <a:buNone/>
            </a:pPr>
            <a:r>
              <a:rPr b="1" lang="en" sz="1820">
                <a:latin typeface="Roboto Mono"/>
                <a:ea typeface="Roboto Mono"/>
                <a:cs typeface="Roboto Mono"/>
                <a:sym typeface="Roboto Mono"/>
              </a:rPr>
              <a:t>RQ1: What are the needs and requirements for (humanities) researchers to work with web archives?</a:t>
            </a:r>
            <a:endParaRPr b="1" sz="2720">
              <a:latin typeface="Roboto Mono"/>
              <a:ea typeface="Roboto Mono"/>
              <a:cs typeface="Roboto Mono"/>
              <a:sym typeface="Roboto Mono"/>
            </a:endParaRPr>
          </a:p>
        </p:txBody>
      </p:sp>
      <p:sp>
        <p:nvSpPr>
          <p:cNvPr id="266" name="Google Shape;266;p38"/>
          <p:cNvSpPr txBox="1"/>
          <p:nvPr>
            <p:ph idx="1" type="body"/>
          </p:nvPr>
        </p:nvSpPr>
        <p:spPr>
          <a:xfrm>
            <a:off x="311700" y="1459075"/>
            <a:ext cx="8520600" cy="3109800"/>
          </a:xfrm>
          <a:prstGeom prst="rect">
            <a:avLst/>
          </a:prstGeom>
        </p:spPr>
        <p:txBody>
          <a:bodyPr anchorCtr="0" anchor="t" bIns="91425" lIns="91425" spcFirstLastPara="1" rIns="91425" wrap="square" tIns="91425">
            <a:normAutofit fontScale="55000" lnSpcReduction="10000"/>
          </a:bodyPr>
          <a:lstStyle/>
          <a:p>
            <a:pPr indent="0" lvl="0" marL="0" rtl="0" algn="l">
              <a:spcBef>
                <a:spcPts val="0"/>
              </a:spcBef>
              <a:spcAft>
                <a:spcPts val="0"/>
              </a:spcAft>
              <a:buNone/>
            </a:pPr>
            <a:r>
              <a:rPr b="1" lang="en" sz="3800">
                <a:highlight>
                  <a:srgbClr val="FDF3DD"/>
                </a:highlight>
                <a:latin typeface="Roboto Mono"/>
                <a:ea typeface="Roboto Mono"/>
                <a:cs typeface="Roboto Mono"/>
                <a:sym typeface="Roboto Mono"/>
              </a:rPr>
              <a:t>2)	Semi-structured interviews (1/3)</a:t>
            </a:r>
            <a:endParaRPr b="1" sz="3800">
              <a:highlight>
                <a:srgbClr val="FDF3DD"/>
              </a:highlight>
              <a:latin typeface="Roboto Mono"/>
              <a:ea typeface="Roboto Mono"/>
              <a:cs typeface="Roboto Mono"/>
              <a:sym typeface="Roboto Mono"/>
            </a:endParaRPr>
          </a:p>
          <a:p>
            <a:pPr indent="-345807" lvl="0" marL="457200" rtl="0" algn="l">
              <a:spcBef>
                <a:spcPts val="1200"/>
              </a:spcBef>
              <a:spcAft>
                <a:spcPts val="0"/>
              </a:spcAft>
              <a:buSzPct val="100000"/>
              <a:buFont typeface="Calibri"/>
              <a:buChar char="-"/>
            </a:pPr>
            <a:r>
              <a:rPr lang="en" sz="3355">
                <a:latin typeface="Calibri"/>
                <a:ea typeface="Calibri"/>
                <a:cs typeface="Calibri"/>
                <a:sym typeface="Calibri"/>
              </a:rPr>
              <a:t>Allow for </a:t>
            </a:r>
            <a:r>
              <a:rPr b="1" lang="en" sz="3355">
                <a:latin typeface="Calibri"/>
                <a:ea typeface="Calibri"/>
                <a:cs typeface="Calibri"/>
                <a:sym typeface="Calibri"/>
              </a:rPr>
              <a:t>more flexibility</a:t>
            </a:r>
            <a:r>
              <a:rPr lang="en" sz="3355">
                <a:latin typeface="Calibri"/>
                <a:ea typeface="Calibri"/>
                <a:cs typeface="Calibri"/>
                <a:sym typeface="Calibri"/>
              </a:rPr>
              <a:t> in which topic lists do not need to be followed religiously and can be modified depending on the expertise or the issues raised during the conversation</a:t>
            </a:r>
            <a:endParaRPr sz="3355">
              <a:latin typeface="Calibri"/>
              <a:ea typeface="Calibri"/>
              <a:cs typeface="Calibri"/>
              <a:sym typeface="Calibri"/>
            </a:endParaRPr>
          </a:p>
          <a:p>
            <a:pPr indent="-345807" lvl="0" marL="457200" rtl="0" algn="l">
              <a:spcBef>
                <a:spcPts val="0"/>
              </a:spcBef>
              <a:spcAft>
                <a:spcPts val="0"/>
              </a:spcAft>
              <a:buSzPct val="100000"/>
              <a:buFont typeface="Calibri"/>
              <a:buChar char="-"/>
            </a:pPr>
            <a:r>
              <a:rPr lang="en" sz="3355">
                <a:latin typeface="Calibri"/>
                <a:ea typeface="Calibri"/>
                <a:cs typeface="Calibri"/>
                <a:sym typeface="Calibri"/>
              </a:rPr>
              <a:t>Approach a problem </a:t>
            </a:r>
            <a:r>
              <a:rPr b="1" lang="en" sz="3355">
                <a:latin typeface="Calibri"/>
                <a:ea typeface="Calibri"/>
                <a:cs typeface="Calibri"/>
                <a:sym typeface="Calibri"/>
              </a:rPr>
              <a:t>from within the context of the research subject</a:t>
            </a:r>
            <a:r>
              <a:rPr lang="en" sz="3355">
                <a:latin typeface="Calibri"/>
                <a:ea typeface="Calibri"/>
                <a:cs typeface="Calibri"/>
                <a:sym typeface="Calibri"/>
              </a:rPr>
              <a:t> and reveal </a:t>
            </a:r>
            <a:r>
              <a:rPr b="1" lang="en" sz="3355">
                <a:latin typeface="Calibri"/>
                <a:ea typeface="Calibri"/>
                <a:cs typeface="Calibri"/>
                <a:sym typeface="Calibri"/>
              </a:rPr>
              <a:t>both factual</a:t>
            </a:r>
            <a:r>
              <a:rPr lang="en" sz="3355">
                <a:latin typeface="Calibri"/>
                <a:ea typeface="Calibri"/>
                <a:cs typeface="Calibri"/>
                <a:sym typeface="Calibri"/>
              </a:rPr>
              <a:t> knowledge as well as the </a:t>
            </a:r>
            <a:r>
              <a:rPr b="1" lang="en" sz="3355">
                <a:latin typeface="Calibri"/>
                <a:ea typeface="Calibri"/>
                <a:cs typeface="Calibri"/>
                <a:sym typeface="Calibri"/>
              </a:rPr>
              <a:t>opinions</a:t>
            </a:r>
            <a:r>
              <a:rPr lang="en" sz="3355">
                <a:latin typeface="Calibri"/>
                <a:ea typeface="Calibri"/>
                <a:cs typeface="Calibri"/>
                <a:sym typeface="Calibri"/>
              </a:rPr>
              <a:t> of the interviewees</a:t>
            </a:r>
            <a:endParaRPr sz="3355">
              <a:latin typeface="Calibri"/>
              <a:ea typeface="Calibri"/>
              <a:cs typeface="Calibri"/>
              <a:sym typeface="Calibri"/>
            </a:endParaRPr>
          </a:p>
          <a:p>
            <a:pPr indent="-345807" lvl="0" marL="457200" rtl="0" algn="l">
              <a:spcBef>
                <a:spcPts val="0"/>
              </a:spcBef>
              <a:spcAft>
                <a:spcPts val="0"/>
              </a:spcAft>
              <a:buSzPct val="100000"/>
              <a:buFont typeface="Calibri"/>
              <a:buChar char="-"/>
            </a:pPr>
            <a:r>
              <a:rPr lang="en" sz="3355">
                <a:latin typeface="Calibri"/>
                <a:ea typeface="Calibri"/>
                <a:cs typeface="Calibri"/>
                <a:sym typeface="Calibri"/>
              </a:rPr>
              <a:t>Recruitment: via </a:t>
            </a:r>
            <a:r>
              <a:rPr b="1" lang="en" sz="3355">
                <a:latin typeface="Calibri"/>
                <a:ea typeface="Calibri"/>
                <a:cs typeface="Calibri"/>
                <a:sym typeface="Calibri"/>
              </a:rPr>
              <a:t>persona</a:t>
            </a:r>
            <a:r>
              <a:rPr lang="en" sz="3355">
                <a:latin typeface="Calibri"/>
                <a:ea typeface="Calibri"/>
                <a:cs typeface="Calibri"/>
                <a:sym typeface="Calibri"/>
              </a:rPr>
              <a:t> outlines</a:t>
            </a:r>
            <a:endParaRPr sz="3355">
              <a:latin typeface="Calibri"/>
              <a:ea typeface="Calibri"/>
              <a:cs typeface="Calibri"/>
              <a:sym typeface="Calibri"/>
            </a:endParaRPr>
          </a:p>
          <a:p>
            <a:pPr indent="-345807" lvl="1" marL="914400" rtl="0" algn="l">
              <a:spcBef>
                <a:spcPts val="0"/>
              </a:spcBef>
              <a:spcAft>
                <a:spcPts val="0"/>
              </a:spcAft>
              <a:buSzPct val="69763"/>
              <a:buFont typeface="Calibri"/>
              <a:buChar char="-"/>
            </a:pPr>
            <a:r>
              <a:rPr i="1" lang="en" sz="4810">
                <a:latin typeface="Calibri"/>
                <a:ea typeface="Calibri"/>
                <a:cs typeface="Calibri"/>
                <a:sym typeface="Calibri"/>
              </a:rPr>
              <a:t>“</a:t>
            </a:r>
            <a:r>
              <a:rPr i="1" lang="en" sz="2858">
                <a:solidFill>
                  <a:schemeClr val="dk1"/>
                </a:solidFill>
              </a:rPr>
              <a:t>A persona is a fictional character created to represent a user type that might  use a social media archive in a similar way.” (Pruitt et al., 2003)</a:t>
            </a:r>
            <a:endParaRPr i="1" sz="2854"/>
          </a:p>
        </p:txBody>
      </p:sp>
      <p:cxnSp>
        <p:nvCxnSpPr>
          <p:cNvPr id="267" name="Google Shape;267;p38"/>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990"/>
              <a:buNone/>
            </a:pPr>
            <a:r>
              <a:rPr b="1" lang="en" sz="1820">
                <a:latin typeface="Roboto Mono"/>
                <a:ea typeface="Roboto Mono"/>
                <a:cs typeface="Roboto Mono"/>
                <a:sym typeface="Roboto Mono"/>
              </a:rPr>
              <a:t>RQ1: What are the needs and requirements for (humanities) researchers to work with web archives?</a:t>
            </a:r>
            <a:endParaRPr b="1" sz="2720">
              <a:latin typeface="Roboto Mono"/>
              <a:ea typeface="Roboto Mono"/>
              <a:cs typeface="Roboto Mono"/>
              <a:sym typeface="Roboto Mono"/>
            </a:endParaRPr>
          </a:p>
        </p:txBody>
      </p:sp>
      <p:sp>
        <p:nvSpPr>
          <p:cNvPr id="273" name="Google Shape;273;p39"/>
          <p:cNvSpPr txBox="1"/>
          <p:nvPr>
            <p:ph idx="1" type="body"/>
          </p:nvPr>
        </p:nvSpPr>
        <p:spPr>
          <a:xfrm>
            <a:off x="311700" y="1459075"/>
            <a:ext cx="8520600" cy="310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2100">
                <a:highlight>
                  <a:srgbClr val="FDF3DD"/>
                </a:highlight>
                <a:latin typeface="Roboto Mono"/>
                <a:ea typeface="Roboto Mono"/>
                <a:cs typeface="Roboto Mono"/>
                <a:sym typeface="Roboto Mono"/>
              </a:rPr>
              <a:t>2)	Semi-structured interviews (2/3)</a:t>
            </a:r>
            <a:endParaRPr i="1" sz="2100">
              <a:latin typeface="Roboto Mono"/>
              <a:ea typeface="Roboto Mono"/>
              <a:cs typeface="Roboto Mono"/>
              <a:sym typeface="Roboto Mono"/>
            </a:endParaRPr>
          </a:p>
        </p:txBody>
      </p:sp>
      <p:sp>
        <p:nvSpPr>
          <p:cNvPr id="274" name="Google Shape;274;p39"/>
          <p:cNvSpPr txBox="1"/>
          <p:nvPr/>
        </p:nvSpPr>
        <p:spPr>
          <a:xfrm>
            <a:off x="840625" y="4047175"/>
            <a:ext cx="3977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latin typeface="Calibri"/>
                <a:ea typeface="Calibri"/>
                <a:cs typeface="Calibri"/>
                <a:sym typeface="Calibri"/>
              </a:rPr>
              <a:t>Fig. 1: Overview personas Corpus-project @BnF</a:t>
            </a:r>
            <a:endParaRPr i="1" sz="1200">
              <a:latin typeface="Calibri"/>
              <a:ea typeface="Calibri"/>
              <a:cs typeface="Calibri"/>
              <a:sym typeface="Calibri"/>
            </a:endParaRPr>
          </a:p>
        </p:txBody>
      </p:sp>
      <p:pic>
        <p:nvPicPr>
          <p:cNvPr id="275" name="Google Shape;275;p39"/>
          <p:cNvPicPr preferRelativeResize="0"/>
          <p:nvPr/>
        </p:nvPicPr>
        <p:blipFill>
          <a:blip r:embed="rId3">
            <a:alphaModFix/>
          </a:blip>
          <a:stretch>
            <a:fillRect/>
          </a:stretch>
        </p:blipFill>
        <p:spPr>
          <a:xfrm>
            <a:off x="840628" y="3069325"/>
            <a:ext cx="3282950" cy="992875"/>
          </a:xfrm>
          <a:prstGeom prst="rect">
            <a:avLst/>
          </a:prstGeom>
          <a:noFill/>
          <a:ln>
            <a:noFill/>
          </a:ln>
        </p:spPr>
      </p:pic>
      <p:sp>
        <p:nvSpPr>
          <p:cNvPr id="276" name="Google Shape;276;p39"/>
          <p:cNvSpPr txBox="1"/>
          <p:nvPr/>
        </p:nvSpPr>
        <p:spPr>
          <a:xfrm>
            <a:off x="464100" y="2008050"/>
            <a:ext cx="5234400" cy="896400"/>
          </a:xfrm>
          <a:prstGeom prst="rect">
            <a:avLst/>
          </a:prstGeom>
          <a:noFill/>
          <a:ln>
            <a:noFill/>
          </a:ln>
        </p:spPr>
        <p:txBody>
          <a:bodyPr anchorCtr="0" anchor="t" bIns="91425" lIns="91425" spcFirstLastPara="1" rIns="91425" wrap="square" tIns="91425">
            <a:noAutofit/>
          </a:bodyPr>
          <a:lstStyle/>
          <a:p>
            <a:pPr indent="-228370" lvl="0" marL="466242" marR="735752" rtl="0" algn="l">
              <a:lnSpc>
                <a:spcPct val="114685"/>
              </a:lnSpc>
              <a:spcBef>
                <a:spcPts val="2092"/>
              </a:spcBef>
              <a:spcAft>
                <a:spcPts val="0"/>
              </a:spcAft>
              <a:buClr>
                <a:schemeClr val="dk1"/>
              </a:buClr>
              <a:buSzPts val="1100"/>
              <a:buFont typeface="Arial"/>
              <a:buNone/>
            </a:pPr>
            <a:r>
              <a:rPr lang="en" sz="1404">
                <a:solidFill>
                  <a:schemeClr val="dk1"/>
                </a:solidFill>
                <a:latin typeface="Calibri"/>
                <a:ea typeface="Calibri"/>
                <a:cs typeface="Calibri"/>
                <a:sym typeface="Calibri"/>
              </a:rPr>
              <a:t>Five personas are described in order to help with</a:t>
            </a:r>
            <a:r>
              <a:rPr lang="en" sz="1200">
                <a:solidFill>
                  <a:schemeClr val="dk1"/>
                </a:solidFill>
                <a:latin typeface="Calibri"/>
                <a:ea typeface="Calibri"/>
                <a:cs typeface="Calibri"/>
                <a:sym typeface="Calibri"/>
              </a:rPr>
              <a:t> </a:t>
            </a:r>
            <a:r>
              <a:rPr i="1" lang="en" sz="1404">
                <a:solidFill>
                  <a:schemeClr val="dk1"/>
                </a:solidFill>
                <a:latin typeface="Calibri"/>
                <a:ea typeface="Calibri"/>
                <a:cs typeface="Calibri"/>
                <a:sym typeface="Calibri"/>
              </a:rPr>
              <a:t>“(…) l’identification et à la définition des profils des usagers potentiels” </a:t>
            </a:r>
            <a:r>
              <a:rPr lang="en" sz="1404">
                <a:solidFill>
                  <a:schemeClr val="dk1"/>
                </a:solidFill>
                <a:latin typeface="Calibri"/>
                <a:ea typeface="Calibri"/>
                <a:cs typeface="Calibri"/>
                <a:sym typeface="Calibri"/>
              </a:rPr>
              <a:t>(Moiraghi, 2018, p. 38).</a:t>
            </a:r>
            <a:endParaRPr>
              <a:latin typeface="Calibri"/>
              <a:ea typeface="Calibri"/>
              <a:cs typeface="Calibri"/>
              <a:sym typeface="Calibri"/>
            </a:endParaRPr>
          </a:p>
        </p:txBody>
      </p:sp>
      <p:sp>
        <p:nvSpPr>
          <p:cNvPr id="277" name="Google Shape;277;p39"/>
          <p:cNvSpPr/>
          <p:nvPr/>
        </p:nvSpPr>
        <p:spPr>
          <a:xfrm>
            <a:off x="4512925" y="3056850"/>
            <a:ext cx="794100" cy="572700"/>
          </a:xfrm>
          <a:prstGeom prst="stripedRightArrow">
            <a:avLst>
              <a:gd fmla="val 50000" name="adj1"/>
              <a:gd fmla="val 50000" name="adj2"/>
            </a:avLst>
          </a:prstGeom>
          <a:solidFill>
            <a:srgbClr val="FDF3D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8" name="Google Shape;278;p39"/>
          <p:cNvPicPr preferRelativeResize="0"/>
          <p:nvPr/>
        </p:nvPicPr>
        <p:blipFill>
          <a:blip r:embed="rId4">
            <a:alphaModFix/>
          </a:blip>
          <a:stretch>
            <a:fillRect/>
          </a:stretch>
        </p:blipFill>
        <p:spPr>
          <a:xfrm>
            <a:off x="5345763" y="1845846"/>
            <a:ext cx="658323" cy="535268"/>
          </a:xfrm>
          <a:prstGeom prst="rect">
            <a:avLst/>
          </a:prstGeom>
          <a:noFill/>
          <a:ln>
            <a:noFill/>
          </a:ln>
        </p:spPr>
      </p:pic>
      <p:pic>
        <p:nvPicPr>
          <p:cNvPr id="279" name="Google Shape;279;p39"/>
          <p:cNvPicPr preferRelativeResize="0"/>
          <p:nvPr/>
        </p:nvPicPr>
        <p:blipFill>
          <a:blip r:embed="rId5">
            <a:alphaModFix/>
          </a:blip>
          <a:stretch>
            <a:fillRect/>
          </a:stretch>
        </p:blipFill>
        <p:spPr>
          <a:xfrm>
            <a:off x="5345781" y="3598246"/>
            <a:ext cx="658323" cy="535268"/>
          </a:xfrm>
          <a:prstGeom prst="rect">
            <a:avLst/>
          </a:prstGeom>
          <a:noFill/>
          <a:ln>
            <a:noFill/>
          </a:ln>
        </p:spPr>
      </p:pic>
      <p:pic>
        <p:nvPicPr>
          <p:cNvPr id="280" name="Google Shape;280;p39"/>
          <p:cNvPicPr preferRelativeResize="0"/>
          <p:nvPr/>
        </p:nvPicPr>
        <p:blipFill>
          <a:blip r:embed="rId6">
            <a:alphaModFix/>
          </a:blip>
          <a:stretch>
            <a:fillRect/>
          </a:stretch>
        </p:blipFill>
        <p:spPr>
          <a:xfrm>
            <a:off x="5345766" y="4098859"/>
            <a:ext cx="658323" cy="535268"/>
          </a:xfrm>
          <a:prstGeom prst="rect">
            <a:avLst/>
          </a:prstGeom>
          <a:noFill/>
          <a:ln>
            <a:noFill/>
          </a:ln>
        </p:spPr>
      </p:pic>
      <p:pic>
        <p:nvPicPr>
          <p:cNvPr id="281" name="Google Shape;281;p39"/>
          <p:cNvPicPr preferRelativeResize="0"/>
          <p:nvPr/>
        </p:nvPicPr>
        <p:blipFill>
          <a:blip r:embed="rId7">
            <a:alphaModFix/>
          </a:blip>
          <a:stretch>
            <a:fillRect/>
          </a:stretch>
        </p:blipFill>
        <p:spPr>
          <a:xfrm>
            <a:off x="5345771" y="3005746"/>
            <a:ext cx="658323" cy="535268"/>
          </a:xfrm>
          <a:prstGeom prst="rect">
            <a:avLst/>
          </a:prstGeom>
          <a:noFill/>
          <a:ln>
            <a:noFill/>
          </a:ln>
        </p:spPr>
      </p:pic>
      <p:pic>
        <p:nvPicPr>
          <p:cNvPr id="282" name="Google Shape;282;p39"/>
          <p:cNvPicPr preferRelativeResize="0"/>
          <p:nvPr/>
        </p:nvPicPr>
        <p:blipFill>
          <a:blip r:embed="rId8">
            <a:alphaModFix/>
          </a:blip>
          <a:stretch>
            <a:fillRect/>
          </a:stretch>
        </p:blipFill>
        <p:spPr>
          <a:xfrm>
            <a:off x="5345773" y="2413271"/>
            <a:ext cx="658323" cy="535242"/>
          </a:xfrm>
          <a:prstGeom prst="rect">
            <a:avLst/>
          </a:prstGeom>
          <a:noFill/>
          <a:ln>
            <a:noFill/>
          </a:ln>
        </p:spPr>
      </p:pic>
      <p:sp>
        <p:nvSpPr>
          <p:cNvPr id="283" name="Google Shape;283;p39"/>
          <p:cNvSpPr txBox="1"/>
          <p:nvPr/>
        </p:nvSpPr>
        <p:spPr>
          <a:xfrm>
            <a:off x="3311864" y="6241664"/>
            <a:ext cx="3501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Calibri"/>
                <a:ea typeface="Calibri"/>
                <a:cs typeface="Calibri"/>
                <a:sym typeface="Calibri"/>
              </a:rPr>
              <a:t>BART    FEBE	  BEN   MANOU  JAN</a:t>
            </a:r>
            <a:endParaRPr b="1" sz="1800">
              <a:latin typeface="Calibri"/>
              <a:ea typeface="Calibri"/>
              <a:cs typeface="Calibri"/>
              <a:sym typeface="Calibri"/>
            </a:endParaRPr>
          </a:p>
        </p:txBody>
      </p:sp>
      <p:sp>
        <p:nvSpPr>
          <p:cNvPr id="284" name="Google Shape;284;p39"/>
          <p:cNvSpPr txBox="1"/>
          <p:nvPr/>
        </p:nvSpPr>
        <p:spPr>
          <a:xfrm>
            <a:off x="5664550" y="1852888"/>
            <a:ext cx="3282900" cy="2993400"/>
          </a:xfrm>
          <a:prstGeom prst="rect">
            <a:avLst/>
          </a:prstGeom>
          <a:noFill/>
          <a:ln>
            <a:noFill/>
          </a:ln>
        </p:spPr>
        <p:txBody>
          <a:bodyPr anchorCtr="0" anchor="t" bIns="91425" lIns="91425" spcFirstLastPara="1" rIns="91425" wrap="square" tIns="91425">
            <a:spAutoFit/>
          </a:bodyPr>
          <a:lstStyle/>
          <a:p>
            <a:pPr indent="0" lvl="0" marL="237872" rtl="0" algn="l">
              <a:spcBef>
                <a:spcPts val="2091"/>
              </a:spcBef>
              <a:spcAft>
                <a:spcPts val="0"/>
              </a:spcAft>
              <a:buNone/>
            </a:pPr>
            <a:r>
              <a:rPr lang="en" sz="1704">
                <a:solidFill>
                  <a:schemeClr val="dk1"/>
                </a:solidFill>
                <a:latin typeface="Calibri"/>
                <a:ea typeface="Calibri"/>
                <a:cs typeface="Calibri"/>
                <a:sym typeface="Calibri"/>
              </a:rPr>
              <a:t>• </a:t>
            </a:r>
            <a:r>
              <a:rPr b="1" lang="en" sz="1704">
                <a:solidFill>
                  <a:schemeClr val="dk1"/>
                </a:solidFill>
                <a:latin typeface="Calibri"/>
                <a:ea typeface="Calibri"/>
                <a:cs typeface="Calibri"/>
                <a:sym typeface="Calibri"/>
              </a:rPr>
              <a:t>Bart </a:t>
            </a:r>
            <a:r>
              <a:rPr lang="en" sz="1704">
                <a:solidFill>
                  <a:schemeClr val="dk1"/>
                </a:solidFill>
                <a:latin typeface="Calibri"/>
                <a:ea typeface="Calibri"/>
                <a:cs typeface="Calibri"/>
                <a:sym typeface="Calibri"/>
              </a:rPr>
              <a:t>- post-doc researcher in communication sciences </a:t>
            </a:r>
            <a:endParaRPr sz="1704">
              <a:solidFill>
                <a:schemeClr val="dk1"/>
              </a:solidFill>
              <a:latin typeface="Calibri"/>
              <a:ea typeface="Calibri"/>
              <a:cs typeface="Calibri"/>
              <a:sym typeface="Calibri"/>
            </a:endParaRPr>
          </a:p>
          <a:p>
            <a:pPr indent="0" lvl="0" marL="237872" rtl="0" algn="l">
              <a:spcBef>
                <a:spcPts val="366"/>
              </a:spcBef>
              <a:spcAft>
                <a:spcPts val="0"/>
              </a:spcAft>
              <a:buNone/>
            </a:pPr>
            <a:r>
              <a:rPr lang="en" sz="1704">
                <a:solidFill>
                  <a:schemeClr val="dk1"/>
                </a:solidFill>
                <a:latin typeface="Calibri"/>
                <a:ea typeface="Calibri"/>
                <a:cs typeface="Calibri"/>
                <a:sym typeface="Calibri"/>
              </a:rPr>
              <a:t>• </a:t>
            </a:r>
            <a:r>
              <a:rPr b="1" lang="en" sz="1704">
                <a:solidFill>
                  <a:schemeClr val="dk1"/>
                </a:solidFill>
                <a:latin typeface="Calibri"/>
                <a:ea typeface="Calibri"/>
                <a:cs typeface="Calibri"/>
                <a:sym typeface="Calibri"/>
              </a:rPr>
              <a:t>Febe </a:t>
            </a:r>
            <a:r>
              <a:rPr lang="en" sz="1704">
                <a:solidFill>
                  <a:schemeClr val="dk1"/>
                </a:solidFill>
                <a:latin typeface="Calibri"/>
                <a:ea typeface="Calibri"/>
                <a:cs typeface="Calibri"/>
                <a:sym typeface="Calibri"/>
              </a:rPr>
              <a:t>- PhD-student in computational linguistics </a:t>
            </a:r>
            <a:endParaRPr sz="1704">
              <a:solidFill>
                <a:schemeClr val="dk1"/>
              </a:solidFill>
              <a:latin typeface="Calibri"/>
              <a:ea typeface="Calibri"/>
              <a:cs typeface="Calibri"/>
              <a:sym typeface="Calibri"/>
            </a:endParaRPr>
          </a:p>
          <a:p>
            <a:pPr indent="0" lvl="0" marL="237872" rtl="0" algn="l">
              <a:spcBef>
                <a:spcPts val="354"/>
              </a:spcBef>
              <a:spcAft>
                <a:spcPts val="0"/>
              </a:spcAft>
              <a:buNone/>
            </a:pPr>
            <a:r>
              <a:rPr lang="en" sz="1704">
                <a:solidFill>
                  <a:schemeClr val="dk1"/>
                </a:solidFill>
                <a:latin typeface="Calibri"/>
                <a:ea typeface="Calibri"/>
                <a:cs typeface="Calibri"/>
                <a:sym typeface="Calibri"/>
              </a:rPr>
              <a:t>• </a:t>
            </a:r>
            <a:r>
              <a:rPr b="1" lang="en" sz="1704">
                <a:solidFill>
                  <a:schemeClr val="dk1"/>
                </a:solidFill>
                <a:latin typeface="Calibri"/>
                <a:ea typeface="Calibri"/>
                <a:cs typeface="Calibri"/>
                <a:sym typeface="Calibri"/>
              </a:rPr>
              <a:t>Ben</a:t>
            </a:r>
            <a:r>
              <a:rPr lang="en" sz="1704">
                <a:solidFill>
                  <a:schemeClr val="dk1"/>
                </a:solidFill>
                <a:latin typeface="Calibri"/>
                <a:ea typeface="Calibri"/>
                <a:cs typeface="Calibri"/>
                <a:sym typeface="Calibri"/>
              </a:rPr>
              <a:t> - 35-year old journalist working for the newspaper </a:t>
            </a:r>
            <a:endParaRPr sz="1704">
              <a:solidFill>
                <a:schemeClr val="dk1"/>
              </a:solidFill>
              <a:latin typeface="Calibri"/>
              <a:ea typeface="Calibri"/>
              <a:cs typeface="Calibri"/>
              <a:sym typeface="Calibri"/>
            </a:endParaRPr>
          </a:p>
          <a:p>
            <a:pPr indent="0" lvl="0" marL="237872" rtl="0" algn="l">
              <a:spcBef>
                <a:spcPts val="366"/>
              </a:spcBef>
              <a:spcAft>
                <a:spcPts val="0"/>
              </a:spcAft>
              <a:buNone/>
            </a:pPr>
            <a:r>
              <a:rPr lang="en" sz="1704">
                <a:solidFill>
                  <a:schemeClr val="dk1"/>
                </a:solidFill>
                <a:latin typeface="Calibri"/>
                <a:ea typeface="Calibri"/>
                <a:cs typeface="Calibri"/>
                <a:sym typeface="Calibri"/>
              </a:rPr>
              <a:t>• </a:t>
            </a:r>
            <a:r>
              <a:rPr b="1" lang="en" sz="1704">
                <a:solidFill>
                  <a:schemeClr val="dk1"/>
                </a:solidFill>
                <a:latin typeface="Calibri"/>
                <a:ea typeface="Calibri"/>
                <a:cs typeface="Calibri"/>
                <a:sym typeface="Calibri"/>
              </a:rPr>
              <a:t>Manou</a:t>
            </a:r>
            <a:r>
              <a:rPr lang="en" sz="1704">
                <a:solidFill>
                  <a:schemeClr val="dk1"/>
                </a:solidFill>
                <a:latin typeface="Calibri"/>
                <a:ea typeface="Calibri"/>
                <a:cs typeface="Calibri"/>
                <a:sym typeface="Calibri"/>
              </a:rPr>
              <a:t> - 28-year old scientific researcher @ KBR </a:t>
            </a:r>
            <a:endParaRPr sz="1704">
              <a:solidFill>
                <a:schemeClr val="dk1"/>
              </a:solidFill>
              <a:latin typeface="Calibri"/>
              <a:ea typeface="Calibri"/>
              <a:cs typeface="Calibri"/>
              <a:sym typeface="Calibri"/>
            </a:endParaRPr>
          </a:p>
          <a:p>
            <a:pPr indent="0" lvl="0" marL="237872" rtl="0" algn="l">
              <a:spcBef>
                <a:spcPts val="366"/>
              </a:spcBef>
              <a:spcAft>
                <a:spcPts val="0"/>
              </a:spcAft>
              <a:buNone/>
            </a:pPr>
            <a:r>
              <a:rPr lang="en" sz="1704">
                <a:solidFill>
                  <a:schemeClr val="dk1"/>
                </a:solidFill>
                <a:latin typeface="Calibri"/>
                <a:ea typeface="Calibri"/>
                <a:cs typeface="Calibri"/>
                <a:sym typeface="Calibri"/>
              </a:rPr>
              <a:t>• </a:t>
            </a:r>
            <a:r>
              <a:rPr b="1" lang="en" sz="1704">
                <a:solidFill>
                  <a:schemeClr val="dk1"/>
                </a:solidFill>
                <a:latin typeface="Calibri"/>
                <a:ea typeface="Calibri"/>
                <a:cs typeface="Calibri"/>
                <a:sym typeface="Calibri"/>
              </a:rPr>
              <a:t>Jan</a:t>
            </a:r>
            <a:r>
              <a:rPr lang="en" sz="1704">
                <a:solidFill>
                  <a:schemeClr val="dk1"/>
                </a:solidFill>
                <a:latin typeface="Calibri"/>
                <a:ea typeface="Calibri"/>
                <a:cs typeface="Calibri"/>
                <a:sym typeface="Calibri"/>
              </a:rPr>
              <a:t> - 68-year old former team coordinator </a:t>
            </a:r>
            <a:endParaRPr sz="1700">
              <a:latin typeface="Calibri"/>
              <a:ea typeface="Calibri"/>
              <a:cs typeface="Calibri"/>
              <a:sym typeface="Calibri"/>
            </a:endParaRPr>
          </a:p>
        </p:txBody>
      </p:sp>
      <p:sp>
        <p:nvSpPr>
          <p:cNvPr id="285" name="Google Shape;285;p39"/>
          <p:cNvSpPr txBox="1"/>
          <p:nvPr/>
        </p:nvSpPr>
        <p:spPr>
          <a:xfrm>
            <a:off x="5459425" y="4706700"/>
            <a:ext cx="3977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latin typeface="Calibri"/>
                <a:ea typeface="Calibri"/>
                <a:cs typeface="Calibri"/>
                <a:sym typeface="Calibri"/>
              </a:rPr>
              <a:t>Fig. 2: Overview personas BeSocial project @KBR</a:t>
            </a:r>
            <a:endParaRPr i="1" sz="1200">
              <a:latin typeface="Calibri"/>
              <a:ea typeface="Calibri"/>
              <a:cs typeface="Calibri"/>
              <a:sym typeface="Calibri"/>
            </a:endParaRPr>
          </a:p>
        </p:txBody>
      </p:sp>
      <p:cxnSp>
        <p:nvCxnSpPr>
          <p:cNvPr id="286" name="Google Shape;286;p39"/>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990"/>
              <a:buNone/>
            </a:pPr>
            <a:r>
              <a:rPr b="1" lang="en" sz="1820">
                <a:latin typeface="Roboto Mono"/>
                <a:ea typeface="Roboto Mono"/>
                <a:cs typeface="Roboto Mono"/>
                <a:sym typeface="Roboto Mono"/>
              </a:rPr>
              <a:t>RQ1: What are the needs and requirements for (humanities) researchers to work with web archives?</a:t>
            </a:r>
            <a:endParaRPr b="1" sz="2720">
              <a:latin typeface="Roboto Mono"/>
              <a:ea typeface="Roboto Mono"/>
              <a:cs typeface="Roboto Mono"/>
              <a:sym typeface="Roboto Mono"/>
            </a:endParaRPr>
          </a:p>
        </p:txBody>
      </p:sp>
      <p:sp>
        <p:nvSpPr>
          <p:cNvPr id="292" name="Google Shape;292;p40"/>
          <p:cNvSpPr txBox="1"/>
          <p:nvPr>
            <p:ph idx="1" type="body"/>
          </p:nvPr>
        </p:nvSpPr>
        <p:spPr>
          <a:xfrm>
            <a:off x="311700" y="1459075"/>
            <a:ext cx="8520600" cy="31098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100">
                <a:highlight>
                  <a:srgbClr val="FDF3DD"/>
                </a:highlight>
                <a:latin typeface="Roboto Mono"/>
                <a:ea typeface="Roboto Mono"/>
                <a:cs typeface="Roboto Mono"/>
                <a:sym typeface="Roboto Mono"/>
              </a:rPr>
              <a:t>2)	Semi-structured interviews (3/3)</a:t>
            </a:r>
            <a:endParaRPr b="1" sz="2100">
              <a:highlight>
                <a:srgbClr val="FDF3DD"/>
              </a:highlight>
              <a:latin typeface="Roboto Mono"/>
              <a:ea typeface="Roboto Mono"/>
              <a:cs typeface="Roboto Mono"/>
              <a:sym typeface="Roboto Mono"/>
            </a:endParaRPr>
          </a:p>
          <a:p>
            <a:pPr indent="-361950" lvl="0" marL="457200" rtl="0" algn="l">
              <a:spcBef>
                <a:spcPts val="1200"/>
              </a:spcBef>
              <a:spcAft>
                <a:spcPts val="0"/>
              </a:spcAft>
              <a:buSzPts val="2100"/>
              <a:buFont typeface="Calibri"/>
              <a:buChar char="-"/>
            </a:pPr>
            <a:r>
              <a:rPr lang="en" sz="2100">
                <a:latin typeface="Calibri"/>
                <a:ea typeface="Calibri"/>
                <a:cs typeface="Calibri"/>
                <a:sym typeface="Calibri"/>
              </a:rPr>
              <a:t>Using these </a:t>
            </a:r>
            <a:r>
              <a:rPr b="1" lang="en" sz="2100">
                <a:latin typeface="Calibri"/>
                <a:ea typeface="Calibri"/>
                <a:cs typeface="Calibri"/>
                <a:sym typeface="Calibri"/>
              </a:rPr>
              <a:t>5 personas</a:t>
            </a:r>
            <a:r>
              <a:rPr lang="en" sz="2100">
                <a:latin typeface="Calibri"/>
                <a:ea typeface="Calibri"/>
                <a:cs typeface="Calibri"/>
                <a:sym typeface="Calibri"/>
              </a:rPr>
              <a:t> as an “ideal” we explored our personal and professional networks to find suitable interviewees and contacted them using email.</a:t>
            </a:r>
            <a:endParaRPr sz="2100">
              <a:latin typeface="Calibri"/>
              <a:ea typeface="Calibri"/>
              <a:cs typeface="Calibri"/>
              <a:sym typeface="Calibri"/>
            </a:endParaRPr>
          </a:p>
          <a:p>
            <a:pPr indent="-361950" lvl="0" marL="457200" rtl="0" algn="l">
              <a:spcBef>
                <a:spcPts val="0"/>
              </a:spcBef>
              <a:spcAft>
                <a:spcPts val="0"/>
              </a:spcAft>
              <a:buSzPts val="2100"/>
              <a:buFont typeface="Calibri"/>
              <a:buChar char="-"/>
            </a:pPr>
            <a:r>
              <a:rPr b="1" lang="en" sz="2100">
                <a:latin typeface="Calibri"/>
                <a:ea typeface="Calibri"/>
                <a:cs typeface="Calibri"/>
                <a:sym typeface="Calibri"/>
              </a:rPr>
              <a:t>6 interviews</a:t>
            </a:r>
            <a:r>
              <a:rPr lang="en" sz="2100">
                <a:latin typeface="Calibri"/>
                <a:ea typeface="Calibri"/>
                <a:cs typeface="Calibri"/>
                <a:sym typeface="Calibri"/>
              </a:rPr>
              <a:t> were conducted in 2021</a:t>
            </a:r>
            <a:endParaRPr sz="2100">
              <a:latin typeface="Calibri"/>
              <a:ea typeface="Calibri"/>
              <a:cs typeface="Calibri"/>
              <a:sym typeface="Calibri"/>
            </a:endParaRPr>
          </a:p>
          <a:p>
            <a:pPr indent="-361950" lvl="0" marL="457200" rtl="0" algn="l">
              <a:spcBef>
                <a:spcPts val="0"/>
              </a:spcBef>
              <a:spcAft>
                <a:spcPts val="0"/>
              </a:spcAft>
              <a:buSzPts val="2100"/>
              <a:buFont typeface="Calibri"/>
              <a:buChar char="-"/>
            </a:pPr>
            <a:r>
              <a:rPr lang="en" sz="2100">
                <a:latin typeface="Calibri"/>
                <a:ea typeface="Calibri"/>
                <a:cs typeface="Calibri"/>
                <a:sym typeface="Calibri"/>
              </a:rPr>
              <a:t>Interview guide (using both pre-defined and open questions) encompassed </a:t>
            </a:r>
            <a:r>
              <a:rPr b="1" lang="en" sz="2100">
                <a:latin typeface="Calibri"/>
                <a:ea typeface="Calibri"/>
                <a:cs typeface="Calibri"/>
                <a:sym typeface="Calibri"/>
              </a:rPr>
              <a:t>3 main themes</a:t>
            </a:r>
            <a:r>
              <a:rPr lang="en" sz="2100">
                <a:latin typeface="Calibri"/>
                <a:ea typeface="Calibri"/>
                <a:cs typeface="Calibri"/>
                <a:sym typeface="Calibri"/>
              </a:rPr>
              <a:t>: selection, consultation and involvement &amp; support</a:t>
            </a:r>
            <a:endParaRPr sz="2100">
              <a:latin typeface="Calibri"/>
              <a:ea typeface="Calibri"/>
              <a:cs typeface="Calibri"/>
              <a:sym typeface="Calibri"/>
            </a:endParaRPr>
          </a:p>
        </p:txBody>
      </p:sp>
      <p:cxnSp>
        <p:nvCxnSpPr>
          <p:cNvPr id="293" name="Google Shape;293;p40"/>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990"/>
              <a:buNone/>
            </a:pPr>
            <a:r>
              <a:rPr b="1" lang="en" sz="1820">
                <a:latin typeface="Roboto Mono"/>
                <a:ea typeface="Roboto Mono"/>
                <a:cs typeface="Roboto Mono"/>
                <a:sym typeface="Roboto Mono"/>
              </a:rPr>
              <a:t>RQ1: What are the needs and requirements for (humanities) researchers to work with web archives?</a:t>
            </a:r>
            <a:endParaRPr b="1" sz="2720">
              <a:latin typeface="Roboto Mono"/>
              <a:ea typeface="Roboto Mono"/>
              <a:cs typeface="Roboto Mono"/>
              <a:sym typeface="Roboto Mono"/>
            </a:endParaRPr>
          </a:p>
        </p:txBody>
      </p:sp>
      <p:sp>
        <p:nvSpPr>
          <p:cNvPr id="299" name="Google Shape;299;p41"/>
          <p:cNvSpPr txBox="1"/>
          <p:nvPr>
            <p:ph idx="1" type="body"/>
          </p:nvPr>
        </p:nvSpPr>
        <p:spPr>
          <a:xfrm>
            <a:off x="311700" y="1459075"/>
            <a:ext cx="8520600" cy="3684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000">
                <a:highlight>
                  <a:srgbClr val="FDF3DD"/>
                </a:highlight>
                <a:latin typeface="Roboto Mono"/>
                <a:ea typeface="Roboto Mono"/>
                <a:cs typeface="Roboto Mono"/>
                <a:sym typeface="Roboto Mono"/>
              </a:rPr>
              <a:t>3</a:t>
            </a:r>
            <a:r>
              <a:rPr b="1" lang="en" sz="2000">
                <a:highlight>
                  <a:srgbClr val="FDF3DD"/>
                </a:highlight>
                <a:latin typeface="Roboto Mono"/>
                <a:ea typeface="Roboto Mono"/>
                <a:cs typeface="Roboto Mono"/>
                <a:sym typeface="Roboto Mono"/>
              </a:rPr>
              <a:t>)	Pre-conference workshop @RESAW (n=15)</a:t>
            </a:r>
            <a:endParaRPr b="1" sz="2000">
              <a:highlight>
                <a:srgbClr val="FDF3DD"/>
              </a:highlight>
              <a:latin typeface="Roboto Mono"/>
              <a:ea typeface="Roboto Mono"/>
              <a:cs typeface="Roboto Mono"/>
              <a:sym typeface="Roboto Mono"/>
            </a:endParaRPr>
          </a:p>
          <a:p>
            <a:pPr indent="0" lvl="0" marL="0" rtl="0" algn="l">
              <a:spcBef>
                <a:spcPts val="1200"/>
              </a:spcBef>
              <a:spcAft>
                <a:spcPts val="0"/>
              </a:spcAft>
              <a:buNone/>
            </a:pPr>
            <a:r>
              <a:rPr b="1" i="1" lang="en">
                <a:latin typeface="Calibri"/>
                <a:ea typeface="Calibri"/>
                <a:cs typeface="Calibri"/>
                <a:sym typeface="Calibri"/>
              </a:rPr>
              <a:t>“Title: User requirements for working with social media web archives”</a:t>
            </a:r>
            <a:endParaRPr b="1" i="1">
              <a:latin typeface="Calibri"/>
              <a:ea typeface="Calibri"/>
              <a:cs typeface="Calibri"/>
              <a:sym typeface="Calibri"/>
            </a:endParaRPr>
          </a:p>
          <a:p>
            <a:pPr indent="0" lvl="0" marL="0" rtl="0" algn="l">
              <a:spcBef>
                <a:spcPts val="1200"/>
              </a:spcBef>
              <a:spcAft>
                <a:spcPts val="0"/>
              </a:spcAft>
              <a:buNone/>
            </a:pPr>
            <a:r>
              <a:rPr lang="en" sz="1600">
                <a:latin typeface="Calibri"/>
                <a:ea typeface="Calibri"/>
                <a:cs typeface="Calibri"/>
                <a:sym typeface="Calibri"/>
              </a:rPr>
              <a:t>Workshop structure: </a:t>
            </a:r>
            <a:endParaRPr sz="1600">
              <a:latin typeface="Calibri"/>
              <a:ea typeface="Calibri"/>
              <a:cs typeface="Calibri"/>
              <a:sym typeface="Calibri"/>
            </a:endParaRPr>
          </a:p>
          <a:p>
            <a:pPr indent="0" lvl="0" marL="0" rtl="0" algn="l">
              <a:spcBef>
                <a:spcPts val="0"/>
              </a:spcBef>
              <a:spcAft>
                <a:spcPts val="0"/>
              </a:spcAft>
              <a:buNone/>
            </a:pPr>
            <a:r>
              <a:rPr lang="en" sz="1600">
                <a:latin typeface="Calibri"/>
                <a:ea typeface="Calibri"/>
                <a:cs typeface="Calibri"/>
                <a:sym typeface="Calibri"/>
              </a:rPr>
              <a:t>1) General introduction &amp; context; </a:t>
            </a:r>
            <a:endParaRPr sz="1600">
              <a:latin typeface="Calibri"/>
              <a:ea typeface="Calibri"/>
              <a:cs typeface="Calibri"/>
              <a:sym typeface="Calibri"/>
            </a:endParaRPr>
          </a:p>
          <a:p>
            <a:pPr indent="0" lvl="0" marL="0" rtl="0" algn="l">
              <a:spcBef>
                <a:spcPts val="0"/>
              </a:spcBef>
              <a:spcAft>
                <a:spcPts val="0"/>
              </a:spcAft>
              <a:buNone/>
            </a:pPr>
            <a:r>
              <a:rPr lang="en" sz="1600">
                <a:latin typeface="Calibri"/>
                <a:ea typeface="Calibri"/>
                <a:cs typeface="Calibri"/>
                <a:sym typeface="Calibri"/>
              </a:rPr>
              <a:t>2) Four interesting speakers shared insights on what it means to preserve (social) media content and on what is takes to use (social) media content as research data                                                                             </a:t>
            </a:r>
            <a:r>
              <a:rPr b="1" lang="en" sz="1600">
                <a:latin typeface="Calibri"/>
                <a:ea typeface="Calibri"/>
                <a:cs typeface="Calibri"/>
                <a:sym typeface="Calibri"/>
              </a:rPr>
              <a:t>3) Hands-on workshop</a:t>
            </a:r>
            <a:r>
              <a:rPr lang="en" sz="1600">
                <a:latin typeface="Calibri"/>
                <a:ea typeface="Calibri"/>
                <a:cs typeface="Calibri"/>
                <a:sym typeface="Calibri"/>
              </a:rPr>
              <a:t> via break-out rooms: Users pick a “BeSocial-Person” </a:t>
            </a:r>
            <a:endParaRPr sz="1600">
              <a:latin typeface="Calibri"/>
              <a:ea typeface="Calibri"/>
              <a:cs typeface="Calibri"/>
              <a:sym typeface="Calibri"/>
            </a:endParaRPr>
          </a:p>
          <a:p>
            <a:pPr indent="0" lvl="0" marL="0" rtl="0" algn="l">
              <a:spcBef>
                <a:spcPts val="0"/>
              </a:spcBef>
              <a:spcAft>
                <a:spcPts val="0"/>
              </a:spcAft>
              <a:buNone/>
            </a:pPr>
            <a:r>
              <a:rPr lang="en" sz="1600">
                <a:latin typeface="Calibri"/>
                <a:ea typeface="Calibri"/>
                <a:cs typeface="Calibri"/>
                <a:sym typeface="Calibri"/>
              </a:rPr>
              <a:t>and decide in group on a web-archive use case and reflect on it from </a:t>
            </a:r>
            <a:endParaRPr sz="1600">
              <a:latin typeface="Calibri"/>
              <a:ea typeface="Calibri"/>
              <a:cs typeface="Calibri"/>
              <a:sym typeface="Calibri"/>
            </a:endParaRPr>
          </a:p>
          <a:p>
            <a:pPr indent="0" lvl="0" marL="0" rtl="0" algn="l">
              <a:spcBef>
                <a:spcPts val="0"/>
              </a:spcBef>
              <a:spcAft>
                <a:spcPts val="0"/>
              </a:spcAft>
              <a:buNone/>
            </a:pPr>
            <a:r>
              <a:rPr lang="en" sz="1600">
                <a:latin typeface="Calibri"/>
                <a:ea typeface="Calibri"/>
                <a:cs typeface="Calibri"/>
                <a:sym typeface="Calibri"/>
              </a:rPr>
              <a:t>their persona for three separate phases (orientating/auditing/const</a:t>
            </a:r>
            <a:r>
              <a:rPr lang="en">
                <a:latin typeface="Calibri"/>
                <a:ea typeface="Calibri"/>
                <a:cs typeface="Calibri"/>
                <a:sym typeface="Calibri"/>
              </a:rPr>
              <a:t>ructing)</a:t>
            </a:r>
            <a:endParaRPr>
              <a:latin typeface="Calibri"/>
              <a:ea typeface="Calibri"/>
              <a:cs typeface="Calibri"/>
              <a:sym typeface="Calibri"/>
            </a:endParaRPr>
          </a:p>
        </p:txBody>
      </p:sp>
      <p:pic>
        <p:nvPicPr>
          <p:cNvPr id="300" name="Google Shape;300;p41"/>
          <p:cNvPicPr preferRelativeResize="0"/>
          <p:nvPr/>
        </p:nvPicPr>
        <p:blipFill>
          <a:blip r:embed="rId3">
            <a:alphaModFix/>
          </a:blip>
          <a:stretch>
            <a:fillRect/>
          </a:stretch>
        </p:blipFill>
        <p:spPr>
          <a:xfrm>
            <a:off x="6069311" y="2371675"/>
            <a:ext cx="3074688" cy="572700"/>
          </a:xfrm>
          <a:prstGeom prst="rect">
            <a:avLst/>
          </a:prstGeom>
          <a:noFill/>
          <a:ln>
            <a:noFill/>
          </a:ln>
        </p:spPr>
      </p:pic>
      <p:pic>
        <p:nvPicPr>
          <p:cNvPr id="301" name="Google Shape;301;p41"/>
          <p:cNvPicPr preferRelativeResize="0"/>
          <p:nvPr/>
        </p:nvPicPr>
        <p:blipFill>
          <a:blip r:embed="rId4">
            <a:alphaModFix/>
          </a:blip>
          <a:stretch>
            <a:fillRect/>
          </a:stretch>
        </p:blipFill>
        <p:spPr>
          <a:xfrm>
            <a:off x="6829650" y="3985137"/>
            <a:ext cx="2314350" cy="762438"/>
          </a:xfrm>
          <a:prstGeom prst="rect">
            <a:avLst/>
          </a:prstGeom>
          <a:noFill/>
          <a:ln>
            <a:noFill/>
          </a:ln>
        </p:spPr>
      </p:pic>
      <p:sp>
        <p:nvSpPr>
          <p:cNvPr id="302" name="Google Shape;302;p41"/>
          <p:cNvSpPr txBox="1"/>
          <p:nvPr/>
        </p:nvSpPr>
        <p:spPr>
          <a:xfrm>
            <a:off x="7235700" y="4681800"/>
            <a:ext cx="19083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900">
                <a:solidFill>
                  <a:schemeClr val="dk1"/>
                </a:solidFill>
                <a:latin typeface="Calibri"/>
                <a:ea typeface="Calibri"/>
                <a:cs typeface="Calibri"/>
                <a:sym typeface="Calibri"/>
              </a:rPr>
              <a:t>Fig. 3: Overview of some of the </a:t>
            </a:r>
            <a:endParaRPr sz="900">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lang="en" sz="900">
                <a:solidFill>
                  <a:schemeClr val="dk1"/>
                </a:solidFill>
                <a:latin typeface="Calibri"/>
                <a:ea typeface="Calibri"/>
                <a:cs typeface="Calibri"/>
                <a:sym typeface="Calibri"/>
              </a:rPr>
              <a:t>workshop results on ‘orientating’</a:t>
            </a:r>
            <a:endParaRPr sz="1100">
              <a:latin typeface="Calibri"/>
              <a:ea typeface="Calibri"/>
              <a:cs typeface="Calibri"/>
              <a:sym typeface="Calibri"/>
            </a:endParaRPr>
          </a:p>
        </p:txBody>
      </p:sp>
      <p:cxnSp>
        <p:nvCxnSpPr>
          <p:cNvPr id="303" name="Google Shape;303;p41"/>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800">
                <a:latin typeface="Roboto Mono"/>
                <a:ea typeface="Roboto Mono"/>
                <a:cs typeface="Roboto Mono"/>
                <a:sym typeface="Roboto Mono"/>
              </a:rPr>
              <a:t>RQ2:  What </a:t>
            </a:r>
            <a:r>
              <a:rPr b="1" i="1" lang="en" sz="1800">
                <a:solidFill>
                  <a:srgbClr val="9E9E9E"/>
                </a:solidFill>
                <a:latin typeface="Roboto Mono"/>
                <a:ea typeface="Roboto Mono"/>
                <a:cs typeface="Roboto Mono"/>
                <a:sym typeface="Roboto Mono"/>
              </a:rPr>
              <a:t>knowledge, values and skills</a:t>
            </a:r>
            <a:r>
              <a:rPr b="1" lang="en" sz="1800">
                <a:latin typeface="Roboto Mono"/>
                <a:ea typeface="Roboto Mono"/>
                <a:cs typeface="Roboto Mono"/>
                <a:sym typeface="Roboto Mono"/>
              </a:rPr>
              <a:t> are needed for (humanities) researcher to work with web archives?</a:t>
            </a:r>
            <a:endParaRPr b="1" sz="1800">
              <a:latin typeface="Roboto Mono"/>
              <a:ea typeface="Roboto Mono"/>
              <a:cs typeface="Roboto Mono"/>
              <a:sym typeface="Roboto Mono"/>
            </a:endParaRPr>
          </a:p>
          <a:p>
            <a:pPr indent="0" lvl="0" marL="0" rtl="0" algn="l">
              <a:lnSpc>
                <a:spcPct val="115000"/>
              </a:lnSpc>
              <a:spcBef>
                <a:spcPts val="1200"/>
              </a:spcBef>
              <a:spcAft>
                <a:spcPts val="1200"/>
              </a:spcAft>
              <a:buSzPts val="990"/>
              <a:buNone/>
            </a:pPr>
            <a:r>
              <a:t/>
            </a:r>
            <a:endParaRPr b="1" sz="1800">
              <a:latin typeface="Roboto Mono"/>
              <a:ea typeface="Roboto Mono"/>
              <a:cs typeface="Roboto Mono"/>
              <a:sym typeface="Roboto Mono"/>
            </a:endParaRPr>
          </a:p>
        </p:txBody>
      </p:sp>
      <p:sp>
        <p:nvSpPr>
          <p:cNvPr id="309" name="Google Shape;309;p42"/>
          <p:cNvSpPr txBox="1"/>
          <p:nvPr>
            <p:ph idx="1" type="body"/>
          </p:nvPr>
        </p:nvSpPr>
        <p:spPr>
          <a:xfrm>
            <a:off x="311700" y="1459075"/>
            <a:ext cx="8520600" cy="310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Calibri"/>
                <a:ea typeface="Calibri"/>
                <a:cs typeface="Calibri"/>
                <a:sym typeface="Calibri"/>
              </a:rPr>
              <a:t>=&gt; How can I help social media archives in serving their users with the right tools, functionalities etc?</a:t>
            </a:r>
            <a:endParaRPr>
              <a:solidFill>
                <a:schemeClr val="dk1"/>
              </a:solidFill>
              <a:latin typeface="Calibri"/>
              <a:ea typeface="Calibri"/>
              <a:cs typeface="Calibri"/>
              <a:sym typeface="Calibri"/>
            </a:endParaRPr>
          </a:p>
          <a:p>
            <a:pPr indent="0" lvl="0" marL="0" rtl="0" algn="l">
              <a:spcBef>
                <a:spcPts val="1200"/>
              </a:spcBef>
              <a:spcAft>
                <a:spcPts val="0"/>
              </a:spcAft>
              <a:buNone/>
            </a:pPr>
            <a:r>
              <a:rPr lang="en">
                <a:solidFill>
                  <a:schemeClr val="dk1"/>
                </a:solidFill>
                <a:latin typeface="Calibri"/>
                <a:ea typeface="Calibri"/>
                <a:cs typeface="Calibri"/>
                <a:sym typeface="Calibri"/>
              </a:rPr>
              <a:t>I want to design an instrument/scale to </a:t>
            </a:r>
            <a:r>
              <a:rPr b="1" lang="en">
                <a:solidFill>
                  <a:schemeClr val="dk1"/>
                </a:solidFill>
                <a:latin typeface="Calibri"/>
                <a:ea typeface="Calibri"/>
                <a:cs typeface="Calibri"/>
                <a:sym typeface="Calibri"/>
              </a:rPr>
              <a:t>measure the competencies and needs of the users</a:t>
            </a:r>
            <a:r>
              <a:rPr lang="en">
                <a:solidFill>
                  <a:schemeClr val="dk1"/>
                </a:solidFill>
                <a:latin typeface="Calibri"/>
                <a:ea typeface="Calibri"/>
                <a:cs typeface="Calibri"/>
                <a:sym typeface="Calibri"/>
              </a:rPr>
              <a:t> by f</a:t>
            </a:r>
            <a:r>
              <a:rPr lang="en">
                <a:solidFill>
                  <a:schemeClr val="dk1"/>
                </a:solidFill>
                <a:latin typeface="Calibri"/>
                <a:ea typeface="Calibri"/>
                <a:cs typeface="Calibri"/>
                <a:sym typeface="Calibri"/>
              </a:rPr>
              <a:t>ollowing a multi-phase scale development approach (DeVellis, 2012):</a:t>
            </a:r>
            <a:endParaRPr>
              <a:solidFill>
                <a:schemeClr val="dk1"/>
              </a:solidFill>
              <a:latin typeface="Calibri"/>
              <a:ea typeface="Calibri"/>
              <a:cs typeface="Calibri"/>
              <a:sym typeface="Calibri"/>
            </a:endParaRPr>
          </a:p>
          <a:p>
            <a:pPr indent="0" lvl="0" marL="457200" rtl="0" algn="l">
              <a:spcBef>
                <a:spcPts val="1200"/>
              </a:spcBef>
              <a:spcAft>
                <a:spcPts val="0"/>
              </a:spcAft>
              <a:buClr>
                <a:schemeClr val="dk1"/>
              </a:buClr>
              <a:buSzPts val="1100"/>
              <a:buFont typeface="Arial"/>
              <a:buNone/>
            </a:pPr>
            <a:r>
              <a:rPr b="1" lang="en">
                <a:solidFill>
                  <a:schemeClr val="dk1"/>
                </a:solidFill>
                <a:latin typeface="Calibri"/>
                <a:ea typeface="Calibri"/>
                <a:cs typeface="Calibri"/>
                <a:sym typeface="Calibri"/>
              </a:rPr>
              <a:t>Phase 1: </a:t>
            </a:r>
            <a:r>
              <a:rPr lang="en">
                <a:solidFill>
                  <a:schemeClr val="dk1"/>
                </a:solidFill>
                <a:latin typeface="Calibri"/>
                <a:ea typeface="Calibri"/>
                <a:cs typeface="Calibri"/>
                <a:sym typeface="Calibri"/>
              </a:rPr>
              <a:t>Item generation and scale development phase</a:t>
            </a:r>
            <a:endParaRPr>
              <a:solidFill>
                <a:schemeClr val="dk1"/>
              </a:solidFill>
              <a:latin typeface="Calibri"/>
              <a:ea typeface="Calibri"/>
              <a:cs typeface="Calibri"/>
              <a:sym typeface="Calibri"/>
            </a:endParaRPr>
          </a:p>
          <a:p>
            <a:pPr indent="0" lvl="0" marL="457200" rtl="0" algn="l">
              <a:spcBef>
                <a:spcPts val="1200"/>
              </a:spcBef>
              <a:spcAft>
                <a:spcPts val="0"/>
              </a:spcAft>
              <a:buClr>
                <a:schemeClr val="dk1"/>
              </a:buClr>
              <a:buSzPts val="1100"/>
              <a:buFont typeface="Arial"/>
              <a:buNone/>
            </a:pPr>
            <a:r>
              <a:rPr b="1" lang="en">
                <a:solidFill>
                  <a:schemeClr val="dk1"/>
                </a:solidFill>
                <a:latin typeface="Calibri"/>
                <a:ea typeface="Calibri"/>
                <a:cs typeface="Calibri"/>
                <a:sym typeface="Calibri"/>
              </a:rPr>
              <a:t>Phase 2:</a:t>
            </a:r>
            <a:r>
              <a:rPr lang="en">
                <a:solidFill>
                  <a:schemeClr val="dk1"/>
                </a:solidFill>
                <a:latin typeface="Calibri"/>
                <a:ea typeface="Calibri"/>
                <a:cs typeface="Calibri"/>
                <a:sym typeface="Calibri"/>
              </a:rPr>
              <a:t> Testing phase</a:t>
            </a:r>
            <a:endParaRPr>
              <a:solidFill>
                <a:schemeClr val="dk1"/>
              </a:solidFill>
              <a:latin typeface="Calibri"/>
              <a:ea typeface="Calibri"/>
              <a:cs typeface="Calibri"/>
              <a:sym typeface="Calibri"/>
            </a:endParaRPr>
          </a:p>
          <a:p>
            <a:pPr indent="-342900" lvl="0" marL="914400" rtl="0" algn="l">
              <a:spcBef>
                <a:spcPts val="1200"/>
              </a:spcBef>
              <a:spcAft>
                <a:spcPts val="0"/>
              </a:spcAft>
              <a:buClr>
                <a:schemeClr val="dk1"/>
              </a:buClr>
              <a:buSzPts val="1800"/>
              <a:buFont typeface="Calibri"/>
              <a:buChar char="-"/>
            </a:pPr>
            <a:r>
              <a:rPr lang="en">
                <a:solidFill>
                  <a:schemeClr val="dk1"/>
                </a:solidFill>
                <a:latin typeface="Calibri"/>
                <a:ea typeface="Calibri"/>
                <a:cs typeface="Calibri"/>
                <a:sym typeface="Calibri"/>
              </a:rPr>
              <a:t>Exploratory &amp; confirmatory factor analysis</a:t>
            </a:r>
            <a:endParaRPr>
              <a:solidFill>
                <a:schemeClr val="dk1"/>
              </a:solidFill>
              <a:latin typeface="Calibri"/>
              <a:ea typeface="Calibri"/>
              <a:cs typeface="Calibri"/>
              <a:sym typeface="Calibri"/>
            </a:endParaRPr>
          </a:p>
          <a:p>
            <a:pPr indent="-342900" lvl="0" marL="9144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Item convergent validity &amp; internal consistency</a:t>
            </a:r>
            <a:endParaRPr>
              <a:solidFill>
                <a:schemeClr val="dk1"/>
              </a:solidFill>
            </a:endParaRPr>
          </a:p>
        </p:txBody>
      </p:sp>
      <p:cxnSp>
        <p:nvCxnSpPr>
          <p:cNvPr id="310" name="Google Shape;310;p42"/>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6"/>
          <p:cNvPicPr preferRelativeResize="0"/>
          <p:nvPr/>
        </p:nvPicPr>
        <p:blipFill>
          <a:blip r:embed="rId3">
            <a:alphaModFix/>
          </a:blip>
          <a:stretch>
            <a:fillRect/>
          </a:stretch>
        </p:blipFill>
        <p:spPr>
          <a:xfrm>
            <a:off x="6104300" y="1127625"/>
            <a:ext cx="2559926" cy="2595000"/>
          </a:xfrm>
          <a:prstGeom prst="rect">
            <a:avLst/>
          </a:prstGeom>
          <a:noFill/>
          <a:ln cap="flat" cmpd="sng" w="28575">
            <a:solidFill>
              <a:srgbClr val="000000"/>
            </a:solidFill>
            <a:prstDash val="solid"/>
            <a:round/>
            <a:headEnd len="sm" w="sm" type="none"/>
            <a:tailEnd len="sm" w="sm" type="none"/>
          </a:ln>
        </p:spPr>
      </p:pic>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The Web as an important footprint of the past</a:t>
            </a:r>
            <a:endParaRPr b="1">
              <a:latin typeface="Roboto Mono"/>
              <a:ea typeface="Roboto Mono"/>
              <a:cs typeface="Roboto Mono"/>
              <a:sym typeface="Roboto Mono"/>
            </a:endParaRPr>
          </a:p>
        </p:txBody>
      </p:sp>
      <p:sp>
        <p:nvSpPr>
          <p:cNvPr id="75" name="Google Shape;75;p16"/>
          <p:cNvSpPr/>
          <p:nvPr/>
        </p:nvSpPr>
        <p:spPr>
          <a:xfrm>
            <a:off x="7773000" y="4950300"/>
            <a:ext cx="1371000" cy="193200"/>
          </a:xfrm>
          <a:prstGeom prst="rect">
            <a:avLst/>
          </a:prstGeom>
          <a:solidFill>
            <a:srgbClr val="6464A7"/>
          </a:solidFill>
          <a:ln cap="flat" cmpd="sng" w="9525">
            <a:solidFill>
              <a:srgbClr val="6464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FDF3DD"/>
                </a:solidFill>
                <a:latin typeface="Roboto Mono"/>
                <a:ea typeface="Roboto Mono"/>
                <a:cs typeface="Roboto Mono"/>
                <a:sym typeface="Roboto Mono"/>
              </a:rPr>
              <a:t>1.</a:t>
            </a:r>
            <a:r>
              <a:rPr lang="en" sz="800">
                <a:solidFill>
                  <a:srgbClr val="FDF3DD"/>
                </a:solidFill>
                <a:latin typeface="Roboto Mono"/>
                <a:ea typeface="Roboto Mono"/>
                <a:cs typeface="Roboto Mono"/>
                <a:sym typeface="Roboto Mono"/>
              </a:rPr>
              <a:t>Problem statement</a:t>
            </a:r>
            <a:endParaRPr sz="800">
              <a:solidFill>
                <a:srgbClr val="FDF3DD"/>
              </a:solidFill>
              <a:latin typeface="Roboto Mono"/>
              <a:ea typeface="Roboto Mono"/>
              <a:cs typeface="Roboto Mono"/>
              <a:sym typeface="Roboto Mono"/>
            </a:endParaRPr>
          </a:p>
        </p:txBody>
      </p:sp>
      <p:pic>
        <p:nvPicPr>
          <p:cNvPr id="76" name="Google Shape;76;p16"/>
          <p:cNvPicPr preferRelativeResize="0"/>
          <p:nvPr/>
        </p:nvPicPr>
        <p:blipFill>
          <a:blip r:embed="rId4">
            <a:alphaModFix/>
          </a:blip>
          <a:stretch>
            <a:fillRect/>
          </a:stretch>
        </p:blipFill>
        <p:spPr>
          <a:xfrm>
            <a:off x="311700" y="1437298"/>
            <a:ext cx="3873801" cy="1743600"/>
          </a:xfrm>
          <a:prstGeom prst="rect">
            <a:avLst/>
          </a:prstGeom>
          <a:noFill/>
          <a:ln cap="flat" cmpd="sng" w="28575">
            <a:solidFill>
              <a:srgbClr val="000000"/>
            </a:solidFill>
            <a:prstDash val="solid"/>
            <a:round/>
            <a:headEnd len="sm" w="sm" type="none"/>
            <a:tailEnd len="sm" w="sm" type="none"/>
          </a:ln>
        </p:spPr>
      </p:pic>
      <p:pic>
        <p:nvPicPr>
          <p:cNvPr id="77" name="Google Shape;77;p16"/>
          <p:cNvPicPr preferRelativeResize="0"/>
          <p:nvPr/>
        </p:nvPicPr>
        <p:blipFill>
          <a:blip r:embed="rId5">
            <a:alphaModFix/>
          </a:blip>
          <a:stretch>
            <a:fillRect/>
          </a:stretch>
        </p:blipFill>
        <p:spPr>
          <a:xfrm>
            <a:off x="1002299" y="2717175"/>
            <a:ext cx="2321999" cy="2375350"/>
          </a:xfrm>
          <a:prstGeom prst="rect">
            <a:avLst/>
          </a:prstGeom>
          <a:noFill/>
          <a:ln cap="flat" cmpd="sng" w="28575">
            <a:solidFill>
              <a:srgbClr val="000000"/>
            </a:solidFill>
            <a:prstDash val="solid"/>
            <a:round/>
            <a:headEnd len="sm" w="sm" type="none"/>
            <a:tailEnd len="sm" w="sm" type="none"/>
          </a:ln>
        </p:spPr>
      </p:pic>
      <p:pic>
        <p:nvPicPr>
          <p:cNvPr id="78" name="Google Shape;78;p16"/>
          <p:cNvPicPr preferRelativeResize="0"/>
          <p:nvPr/>
        </p:nvPicPr>
        <p:blipFill>
          <a:blip r:embed="rId6">
            <a:alphaModFix/>
          </a:blip>
          <a:stretch>
            <a:fillRect/>
          </a:stretch>
        </p:blipFill>
        <p:spPr>
          <a:xfrm>
            <a:off x="4038675" y="2678302"/>
            <a:ext cx="2559925" cy="2414224"/>
          </a:xfrm>
          <a:prstGeom prst="rect">
            <a:avLst/>
          </a:prstGeom>
          <a:noFill/>
          <a:ln cap="flat" cmpd="sng" w="28575">
            <a:solidFill>
              <a:srgbClr val="000000"/>
            </a:solidFill>
            <a:prstDash val="solid"/>
            <a:round/>
            <a:headEnd len="sm" w="sm" type="none"/>
            <a:tailEnd len="sm" w="sm" type="none"/>
          </a:ln>
        </p:spPr>
      </p:pic>
      <p:sp>
        <p:nvSpPr>
          <p:cNvPr id="79" name="Google Shape;79;p16"/>
          <p:cNvSpPr txBox="1"/>
          <p:nvPr/>
        </p:nvSpPr>
        <p:spPr>
          <a:xfrm>
            <a:off x="6681475" y="3722625"/>
            <a:ext cx="2322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latin typeface="Calibri"/>
                <a:ea typeface="Calibri"/>
                <a:cs typeface="Calibri"/>
                <a:sym typeface="Calibri"/>
              </a:rPr>
              <a:t>Source: </a:t>
            </a:r>
            <a:r>
              <a:rPr lang="en" sz="500">
                <a:latin typeface="Calibri"/>
                <a:ea typeface="Calibri"/>
                <a:cs typeface="Calibri"/>
                <a:sym typeface="Calibri"/>
              </a:rPr>
              <a:t>https://www.theguardian.com/media/2022/feb/26/social-media-influencers-russia-ukraine-tiktok-instagram</a:t>
            </a:r>
            <a:endParaRPr sz="500">
              <a:latin typeface="Calibri"/>
              <a:ea typeface="Calibri"/>
              <a:cs typeface="Calibri"/>
              <a:sym typeface="Calibri"/>
            </a:endParaRPr>
          </a:p>
        </p:txBody>
      </p:sp>
      <p:sp>
        <p:nvSpPr>
          <p:cNvPr id="80" name="Google Shape;80;p16"/>
          <p:cNvSpPr txBox="1"/>
          <p:nvPr/>
        </p:nvSpPr>
        <p:spPr>
          <a:xfrm>
            <a:off x="6598600" y="4599925"/>
            <a:ext cx="2007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latin typeface="Calibri"/>
                <a:ea typeface="Calibri"/>
                <a:cs typeface="Calibri"/>
                <a:sym typeface="Calibri"/>
              </a:rPr>
              <a:t>Source: </a:t>
            </a:r>
            <a:r>
              <a:rPr lang="en" sz="500">
                <a:latin typeface="Calibri"/>
                <a:ea typeface="Calibri"/>
                <a:cs typeface="Calibri"/>
                <a:sym typeface="Calibri"/>
              </a:rPr>
              <a:t>https://democracy-reporting.org/en/office/ukraine/publications/personalities-of-public-opinion-the-influencers-dominating-ukraines-wartime-social-media</a:t>
            </a:r>
            <a:endParaRPr sz="500">
              <a:latin typeface="Calibri"/>
              <a:ea typeface="Calibri"/>
              <a:cs typeface="Calibri"/>
              <a:sym typeface="Calibri"/>
            </a:endParaRPr>
          </a:p>
        </p:txBody>
      </p:sp>
      <p:sp>
        <p:nvSpPr>
          <p:cNvPr id="81" name="Google Shape;81;p16"/>
          <p:cNvSpPr txBox="1"/>
          <p:nvPr/>
        </p:nvSpPr>
        <p:spPr>
          <a:xfrm>
            <a:off x="34200" y="4650900"/>
            <a:ext cx="968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latin typeface="Calibri"/>
                <a:ea typeface="Calibri"/>
                <a:cs typeface="Calibri"/>
                <a:sym typeface="Calibri"/>
              </a:rPr>
              <a:t>Source: </a:t>
            </a:r>
            <a:r>
              <a:rPr lang="en" sz="500">
                <a:latin typeface="Calibri"/>
                <a:ea typeface="Calibri"/>
                <a:cs typeface="Calibri"/>
                <a:sym typeface="Calibri"/>
              </a:rPr>
              <a:t>https://time.com/6158437/telegram-russia-ukraine-information-war/</a:t>
            </a:r>
            <a:endParaRPr sz="500">
              <a:latin typeface="Calibri"/>
              <a:ea typeface="Calibri"/>
              <a:cs typeface="Calibri"/>
              <a:sym typeface="Calibri"/>
            </a:endParaRPr>
          </a:p>
        </p:txBody>
      </p:sp>
      <p:sp>
        <p:nvSpPr>
          <p:cNvPr id="82" name="Google Shape;82;p16"/>
          <p:cNvSpPr txBox="1"/>
          <p:nvPr/>
        </p:nvSpPr>
        <p:spPr>
          <a:xfrm>
            <a:off x="278075" y="3219025"/>
            <a:ext cx="6717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solidFill>
                  <a:schemeClr val="dk1"/>
                </a:solidFill>
                <a:latin typeface="Calibri"/>
                <a:ea typeface="Calibri"/>
                <a:cs typeface="Calibri"/>
                <a:sym typeface="Calibri"/>
              </a:rPr>
              <a:t>Source:</a:t>
            </a:r>
            <a:endParaRPr sz="500">
              <a:solidFill>
                <a:schemeClr val="dk1"/>
              </a:solidFill>
              <a:latin typeface="Calibri"/>
              <a:ea typeface="Calibri"/>
              <a:cs typeface="Calibri"/>
              <a:sym typeface="Calibri"/>
            </a:endParaRPr>
          </a:p>
          <a:p>
            <a:pPr indent="0" lvl="0" marL="0" rtl="0" algn="l">
              <a:spcBef>
                <a:spcPts val="0"/>
              </a:spcBef>
              <a:spcAft>
                <a:spcPts val="0"/>
              </a:spcAft>
              <a:buNone/>
            </a:pPr>
            <a:r>
              <a:rPr lang="en" sz="500">
                <a:solidFill>
                  <a:schemeClr val="dk1"/>
                </a:solidFill>
                <a:latin typeface="Calibri"/>
                <a:ea typeface="Calibri"/>
                <a:cs typeface="Calibri"/>
                <a:sym typeface="Calibri"/>
              </a:rPr>
              <a:t>https://www.wsj.com/articles/russians-get-conflicting-news-on-the-ukraine-war-as-telegram-turns-into-an-information-battlefield-11654314693</a:t>
            </a:r>
            <a:endParaRPr sz="5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 sz="1800">
                <a:latin typeface="Roboto Mono"/>
                <a:ea typeface="Roboto Mono"/>
                <a:cs typeface="Roboto Mono"/>
                <a:sym typeface="Roboto Mono"/>
              </a:rPr>
              <a:t>RQ2:  What </a:t>
            </a:r>
            <a:r>
              <a:rPr b="1" i="1" lang="en" sz="1800">
                <a:solidFill>
                  <a:srgbClr val="9E9E9E"/>
                </a:solidFill>
                <a:latin typeface="Roboto Mono"/>
                <a:ea typeface="Roboto Mono"/>
                <a:cs typeface="Roboto Mono"/>
                <a:sym typeface="Roboto Mono"/>
              </a:rPr>
              <a:t>knowledge, values and skills</a:t>
            </a:r>
            <a:r>
              <a:rPr b="1" lang="en" sz="1800">
                <a:latin typeface="Roboto Mono"/>
                <a:ea typeface="Roboto Mono"/>
                <a:cs typeface="Roboto Mono"/>
                <a:sym typeface="Roboto Mono"/>
              </a:rPr>
              <a:t> are needed for (humanities) researcher to work with web archives?</a:t>
            </a:r>
            <a:endParaRPr b="1" sz="1800">
              <a:latin typeface="Roboto Mono"/>
              <a:ea typeface="Roboto Mono"/>
              <a:cs typeface="Roboto Mono"/>
              <a:sym typeface="Roboto Mono"/>
            </a:endParaRPr>
          </a:p>
          <a:p>
            <a:pPr indent="0" lvl="0" marL="0" rtl="0" algn="l">
              <a:lnSpc>
                <a:spcPct val="115000"/>
              </a:lnSpc>
              <a:spcBef>
                <a:spcPts val="1200"/>
              </a:spcBef>
              <a:spcAft>
                <a:spcPts val="1200"/>
              </a:spcAft>
              <a:buSzPts val="990"/>
              <a:buNone/>
            </a:pPr>
            <a:r>
              <a:t/>
            </a:r>
            <a:endParaRPr b="1" sz="1800">
              <a:latin typeface="Roboto Mono"/>
              <a:ea typeface="Roboto Mono"/>
              <a:cs typeface="Roboto Mono"/>
              <a:sym typeface="Roboto Mono"/>
            </a:endParaRPr>
          </a:p>
        </p:txBody>
      </p:sp>
      <p:sp>
        <p:nvSpPr>
          <p:cNvPr id="316" name="Google Shape;316;p43"/>
          <p:cNvSpPr txBox="1"/>
          <p:nvPr>
            <p:ph idx="1" type="body"/>
          </p:nvPr>
        </p:nvSpPr>
        <p:spPr>
          <a:xfrm>
            <a:off x="311700" y="1459075"/>
            <a:ext cx="8520600" cy="310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000">
                <a:highlight>
                  <a:srgbClr val="FDF3DD"/>
                </a:highlight>
                <a:latin typeface="Roboto Mono"/>
                <a:ea typeface="Roboto Mono"/>
                <a:cs typeface="Roboto Mono"/>
                <a:sym typeface="Roboto Mono"/>
              </a:rPr>
              <a:t>1</a:t>
            </a:r>
            <a:r>
              <a:rPr b="1" lang="en" sz="2000">
                <a:highlight>
                  <a:srgbClr val="FDF3DD"/>
                </a:highlight>
                <a:latin typeface="Roboto Mono"/>
                <a:ea typeface="Roboto Mono"/>
                <a:cs typeface="Roboto Mono"/>
                <a:sym typeface="Roboto Mono"/>
              </a:rPr>
              <a:t>)	Item generation and scale development</a:t>
            </a:r>
            <a:endParaRPr b="1" sz="2000">
              <a:highlight>
                <a:srgbClr val="FDF3DD"/>
              </a:highlight>
              <a:latin typeface="Roboto Mono"/>
              <a:ea typeface="Roboto Mono"/>
              <a:cs typeface="Roboto Mono"/>
              <a:sym typeface="Roboto Mono"/>
            </a:endParaRPr>
          </a:p>
          <a:p>
            <a:pPr indent="0" lvl="0" marL="0" rtl="0" algn="l">
              <a:spcBef>
                <a:spcPts val="1200"/>
              </a:spcBef>
              <a:spcAft>
                <a:spcPts val="1200"/>
              </a:spcAft>
              <a:buNone/>
            </a:pPr>
            <a:r>
              <a:t/>
            </a:r>
            <a:endParaRPr>
              <a:solidFill>
                <a:schemeClr val="dk1"/>
              </a:solidFill>
              <a:latin typeface="Calibri"/>
              <a:ea typeface="Calibri"/>
              <a:cs typeface="Calibri"/>
              <a:sym typeface="Calibri"/>
            </a:endParaRPr>
          </a:p>
        </p:txBody>
      </p:sp>
      <p:cxnSp>
        <p:nvCxnSpPr>
          <p:cNvPr id="317" name="Google Shape;317;p43"/>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graphicFrame>
        <p:nvGraphicFramePr>
          <p:cNvPr id="318" name="Google Shape;318;p43"/>
          <p:cNvGraphicFramePr/>
          <p:nvPr/>
        </p:nvGraphicFramePr>
        <p:xfrm>
          <a:off x="431625" y="1940075"/>
          <a:ext cx="3000000" cy="3000000"/>
        </p:xfrm>
        <a:graphic>
          <a:graphicData uri="http://schemas.openxmlformats.org/drawingml/2006/table">
            <a:tbl>
              <a:tblPr>
                <a:noFill/>
                <a:tableStyleId>{7301B23A-A093-4A26-975B-45A84CC14F20}</a:tableStyleId>
              </a:tblPr>
              <a:tblGrid>
                <a:gridCol w="641775"/>
                <a:gridCol w="1369275"/>
                <a:gridCol w="1883225"/>
                <a:gridCol w="4298575"/>
              </a:tblGrid>
              <a:tr h="977825">
                <a:tc>
                  <a:txBody>
                    <a:bodyPr/>
                    <a:lstStyle/>
                    <a:p>
                      <a:pPr indent="0" lvl="0" marL="0" rtl="0" algn="l">
                        <a:spcBef>
                          <a:spcPts val="0"/>
                        </a:spcBef>
                        <a:spcAft>
                          <a:spcPts val="0"/>
                        </a:spcAft>
                        <a:buNone/>
                      </a:pPr>
                      <a:r>
                        <a:rPr b="1" lang="en" sz="900">
                          <a:latin typeface="Calibri"/>
                          <a:ea typeface="Calibri"/>
                          <a:cs typeface="Calibri"/>
                          <a:sym typeface="Calibri"/>
                        </a:rPr>
                        <a:t>Step 1</a:t>
                      </a:r>
                      <a:endParaRPr b="1" sz="9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b="1" lang="en" sz="1200">
                          <a:latin typeface="Calibri"/>
                          <a:ea typeface="Calibri"/>
                          <a:cs typeface="Calibri"/>
                          <a:sym typeface="Calibri"/>
                        </a:rPr>
                        <a:t>Literature review</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Inventory of XX items</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Searching for studies describing forms of literacies, skills and competences for researchers working with (web) archived content and how these modes conceptualized, described and measured</a:t>
                      </a:r>
                      <a:endParaRPr sz="1200">
                        <a:latin typeface="Calibri"/>
                        <a:ea typeface="Calibri"/>
                        <a:cs typeface="Calibri"/>
                        <a:sym typeface="Calibri"/>
                      </a:endParaRPr>
                    </a:p>
                  </a:txBody>
                  <a:tcPr marT="91425" marB="91425" marR="91425" marL="91425"/>
                </a:tc>
              </a:tr>
              <a:tr h="755975">
                <a:tc>
                  <a:txBody>
                    <a:bodyPr/>
                    <a:lstStyle/>
                    <a:p>
                      <a:pPr indent="0" lvl="0" marL="0" rtl="0" algn="l">
                        <a:spcBef>
                          <a:spcPts val="0"/>
                        </a:spcBef>
                        <a:spcAft>
                          <a:spcPts val="0"/>
                        </a:spcAft>
                        <a:buNone/>
                      </a:pPr>
                      <a:r>
                        <a:rPr b="1" lang="en" sz="900">
                          <a:latin typeface="Calibri"/>
                          <a:ea typeface="Calibri"/>
                          <a:cs typeface="Calibri"/>
                          <a:sym typeface="Calibri"/>
                        </a:rPr>
                        <a:t>Step 2</a:t>
                      </a:r>
                      <a:endParaRPr b="1" sz="9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b="1" lang="en" sz="1200">
                          <a:latin typeface="Calibri"/>
                          <a:ea typeface="Calibri"/>
                          <a:cs typeface="Calibri"/>
                          <a:sym typeface="Calibri"/>
                        </a:rPr>
                        <a:t>Expert panel review 1</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Preliminary version of scale (XX items)</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Reformulation of the items to better fit into the context and technological affordances of web archives</a:t>
                      </a:r>
                      <a:endParaRPr sz="1200">
                        <a:latin typeface="Calibri"/>
                        <a:ea typeface="Calibri"/>
                        <a:cs typeface="Calibri"/>
                        <a:sym typeface="Calibri"/>
                      </a:endParaRPr>
                    </a:p>
                  </a:txBody>
                  <a:tcPr marT="91425" marB="91425" marR="91425" marL="91425"/>
                </a:tc>
              </a:tr>
              <a:tr h="755975">
                <a:tc>
                  <a:txBody>
                    <a:bodyPr/>
                    <a:lstStyle/>
                    <a:p>
                      <a:pPr indent="0" lvl="0" marL="0" rtl="0" algn="l">
                        <a:spcBef>
                          <a:spcPts val="0"/>
                        </a:spcBef>
                        <a:spcAft>
                          <a:spcPts val="0"/>
                        </a:spcAft>
                        <a:buNone/>
                      </a:pPr>
                      <a:r>
                        <a:rPr b="1" lang="en" sz="900">
                          <a:latin typeface="Calibri"/>
                          <a:ea typeface="Calibri"/>
                          <a:cs typeface="Calibri"/>
                          <a:sym typeface="Calibri"/>
                        </a:rPr>
                        <a:t>Step 3</a:t>
                      </a:r>
                      <a:endParaRPr b="1" sz="9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b="1" lang="en" sz="1200">
                          <a:latin typeface="Calibri"/>
                          <a:ea typeface="Calibri"/>
                          <a:cs typeface="Calibri"/>
                          <a:sym typeface="Calibri"/>
                        </a:rPr>
                        <a:t>Expert panel review 2</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Qualitative assessment of scale</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Evaluation the different items of the scale in terms of wording, grammar, scaling and item allocation</a:t>
                      </a:r>
                      <a:endParaRPr sz="1200">
                        <a:latin typeface="Calibri"/>
                        <a:ea typeface="Calibri"/>
                        <a:cs typeface="Calibri"/>
                        <a:sym typeface="Calibri"/>
                      </a:endParaRPr>
                    </a:p>
                  </a:txBody>
                  <a:tcPr marT="91425" marB="91425" marR="91425" marL="91425"/>
                </a:tc>
              </a:tr>
              <a:tr h="559975">
                <a:tc>
                  <a:txBody>
                    <a:bodyPr/>
                    <a:lstStyle/>
                    <a:p>
                      <a:pPr indent="0" lvl="0" marL="0" rtl="0" algn="l">
                        <a:spcBef>
                          <a:spcPts val="0"/>
                        </a:spcBef>
                        <a:spcAft>
                          <a:spcPts val="0"/>
                        </a:spcAft>
                        <a:buNone/>
                      </a:pPr>
                      <a:r>
                        <a:rPr b="1" lang="en" sz="900">
                          <a:latin typeface="Calibri"/>
                          <a:ea typeface="Calibri"/>
                          <a:cs typeface="Calibri"/>
                          <a:sym typeface="Calibri"/>
                        </a:rPr>
                        <a:t>Step 4</a:t>
                      </a:r>
                      <a:endParaRPr b="1" sz="9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b="1" lang="en" sz="1200">
                          <a:latin typeface="Calibri"/>
                          <a:ea typeface="Calibri"/>
                          <a:cs typeface="Calibri"/>
                          <a:sym typeface="Calibri"/>
                        </a:rPr>
                        <a:t>*New* expert panel review</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Quantitative assessment of scale</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200">
                          <a:latin typeface="Calibri"/>
                          <a:ea typeface="Calibri"/>
                          <a:cs typeface="Calibri"/>
                          <a:sym typeface="Calibri"/>
                        </a:rPr>
                        <a:t>Rating of the items in terms of relevance, clarity and simplicity</a:t>
                      </a:r>
                      <a:endParaRPr sz="1200">
                        <a:latin typeface="Calibri"/>
                        <a:ea typeface="Calibri"/>
                        <a:cs typeface="Calibri"/>
                        <a:sym typeface="Calibri"/>
                      </a:endParaRPr>
                    </a:p>
                  </a:txBody>
                  <a:tcPr marT="91425" marB="91425" marR="91425" marL="91425"/>
                </a:tc>
              </a:tr>
            </a:tbl>
          </a:graphicData>
        </a:graphic>
      </p:graphicFrame>
      <p:sp>
        <p:nvSpPr>
          <p:cNvPr id="319" name="Google Shape;319;p43"/>
          <p:cNvSpPr/>
          <p:nvPr/>
        </p:nvSpPr>
        <p:spPr>
          <a:xfrm>
            <a:off x="87075" y="1991225"/>
            <a:ext cx="304500" cy="358800"/>
          </a:xfrm>
          <a:prstGeom prst="rightArrow">
            <a:avLst>
              <a:gd fmla="val 50000" name="adj1"/>
              <a:gd fmla="val 50000" name="adj2"/>
            </a:avLst>
          </a:prstGeom>
          <a:solidFill>
            <a:srgbClr val="4A86E8"/>
          </a:solidFill>
          <a:ln cap="flat" cmpd="sng" w="952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 sz="1800">
                <a:latin typeface="Roboto Mono"/>
                <a:ea typeface="Roboto Mono"/>
                <a:cs typeface="Roboto Mono"/>
                <a:sym typeface="Roboto Mono"/>
              </a:rPr>
              <a:t>RQ2:  What </a:t>
            </a:r>
            <a:r>
              <a:rPr b="1" i="1" lang="en" sz="1800">
                <a:solidFill>
                  <a:srgbClr val="9E9E9E"/>
                </a:solidFill>
                <a:latin typeface="Roboto Mono"/>
                <a:ea typeface="Roboto Mono"/>
                <a:cs typeface="Roboto Mono"/>
                <a:sym typeface="Roboto Mono"/>
              </a:rPr>
              <a:t>knowledge, values and skills</a:t>
            </a:r>
            <a:r>
              <a:rPr b="1" lang="en" sz="1800">
                <a:latin typeface="Roboto Mono"/>
                <a:ea typeface="Roboto Mono"/>
                <a:cs typeface="Roboto Mono"/>
                <a:sym typeface="Roboto Mono"/>
              </a:rPr>
              <a:t> are needed for (humanities) researcher to work with web archives?</a:t>
            </a:r>
            <a:endParaRPr b="1" sz="1800">
              <a:latin typeface="Roboto Mono"/>
              <a:ea typeface="Roboto Mono"/>
              <a:cs typeface="Roboto Mono"/>
              <a:sym typeface="Roboto Mono"/>
            </a:endParaRPr>
          </a:p>
          <a:p>
            <a:pPr indent="0" lvl="0" marL="0" rtl="0" algn="l">
              <a:lnSpc>
                <a:spcPct val="115000"/>
              </a:lnSpc>
              <a:spcBef>
                <a:spcPts val="1200"/>
              </a:spcBef>
              <a:spcAft>
                <a:spcPts val="1200"/>
              </a:spcAft>
              <a:buSzPts val="990"/>
              <a:buNone/>
            </a:pPr>
            <a:r>
              <a:t/>
            </a:r>
            <a:endParaRPr b="1" sz="1800">
              <a:latin typeface="Roboto Mono"/>
              <a:ea typeface="Roboto Mono"/>
              <a:cs typeface="Roboto Mono"/>
              <a:sym typeface="Roboto Mono"/>
            </a:endParaRPr>
          </a:p>
        </p:txBody>
      </p:sp>
      <p:sp>
        <p:nvSpPr>
          <p:cNvPr id="325" name="Google Shape;325;p44"/>
          <p:cNvSpPr txBox="1"/>
          <p:nvPr>
            <p:ph idx="1" type="body"/>
          </p:nvPr>
        </p:nvSpPr>
        <p:spPr>
          <a:xfrm>
            <a:off x="311700" y="1459075"/>
            <a:ext cx="8520600" cy="310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highlight>
                  <a:srgbClr val="FDF3DD"/>
                </a:highlight>
                <a:latin typeface="Roboto Mono"/>
                <a:ea typeface="Roboto Mono"/>
                <a:cs typeface="Roboto Mono"/>
                <a:sym typeface="Roboto Mono"/>
              </a:rPr>
              <a:t>2) Testing</a:t>
            </a:r>
            <a:endParaRPr b="1" sz="2000">
              <a:highlight>
                <a:srgbClr val="FDF3DD"/>
              </a:highlight>
              <a:latin typeface="Roboto Mono"/>
              <a:ea typeface="Roboto Mono"/>
              <a:cs typeface="Roboto Mono"/>
              <a:sym typeface="Roboto Mono"/>
            </a:endParaRPr>
          </a:p>
          <a:p>
            <a:pPr indent="0" lvl="0" marL="0" rtl="0" algn="l">
              <a:spcBef>
                <a:spcPts val="1200"/>
              </a:spcBef>
              <a:spcAft>
                <a:spcPts val="1200"/>
              </a:spcAft>
              <a:buNone/>
            </a:pPr>
            <a:r>
              <a:t/>
            </a:r>
            <a:endParaRPr>
              <a:solidFill>
                <a:schemeClr val="dk1"/>
              </a:solidFill>
              <a:latin typeface="Calibri"/>
              <a:ea typeface="Calibri"/>
              <a:cs typeface="Calibri"/>
              <a:sym typeface="Calibri"/>
            </a:endParaRPr>
          </a:p>
        </p:txBody>
      </p:sp>
      <p:cxnSp>
        <p:nvCxnSpPr>
          <p:cNvPr id="326" name="Google Shape;326;p44"/>
          <p:cNvCxnSpPr/>
          <p:nvPr/>
        </p:nvCxnSpPr>
        <p:spPr>
          <a:xfrm>
            <a:off x="432575" y="1238400"/>
            <a:ext cx="656100" cy="0"/>
          </a:xfrm>
          <a:prstGeom prst="straightConnector1">
            <a:avLst/>
          </a:prstGeom>
          <a:noFill/>
          <a:ln cap="flat" cmpd="sng" w="38100">
            <a:solidFill>
              <a:schemeClr val="dk2"/>
            </a:solidFill>
            <a:prstDash val="solid"/>
            <a:round/>
            <a:headEnd len="med" w="med" type="none"/>
            <a:tailEnd len="med" w="med" type="none"/>
          </a:ln>
        </p:spPr>
      </p:cxnSp>
      <p:sp>
        <p:nvSpPr>
          <p:cNvPr id="327" name="Google Shape;327;p44"/>
          <p:cNvSpPr txBox="1"/>
          <p:nvPr>
            <p:ph idx="1" type="body"/>
          </p:nvPr>
        </p:nvSpPr>
        <p:spPr>
          <a:xfrm>
            <a:off x="713250" y="1958725"/>
            <a:ext cx="7717500" cy="32958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solidFill>
                  <a:schemeClr val="dk1"/>
                </a:solidFill>
                <a:latin typeface="Calibri"/>
                <a:ea typeface="Calibri"/>
                <a:cs typeface="Calibri"/>
                <a:sym typeface="Calibri"/>
              </a:rPr>
              <a:t>Development of </a:t>
            </a:r>
            <a:r>
              <a:rPr b="1" lang="en">
                <a:solidFill>
                  <a:schemeClr val="dk1"/>
                </a:solidFill>
                <a:latin typeface="Calibri"/>
                <a:ea typeface="Calibri"/>
                <a:cs typeface="Calibri"/>
                <a:sym typeface="Calibri"/>
              </a:rPr>
              <a:t>a questionnaire</a:t>
            </a:r>
            <a:r>
              <a:rPr lang="en">
                <a:solidFill>
                  <a:schemeClr val="dk1"/>
                </a:solidFill>
                <a:latin typeface="Calibri"/>
                <a:ea typeface="Calibri"/>
                <a:cs typeface="Calibri"/>
                <a:sym typeface="Calibri"/>
              </a:rPr>
              <a:t> (or include in an existing survey):</a:t>
            </a:r>
            <a:endParaRPr>
              <a:solidFill>
                <a:schemeClr val="dk1"/>
              </a:solidFill>
              <a:latin typeface="Calibri"/>
              <a:ea typeface="Calibri"/>
              <a:cs typeface="Calibri"/>
              <a:sym typeface="Calibri"/>
            </a:endParaRPr>
          </a:p>
          <a:p>
            <a:pPr indent="-342900" lvl="0" marL="457200" rtl="0" algn="l">
              <a:spcBef>
                <a:spcPts val="1200"/>
              </a:spcBef>
              <a:spcAft>
                <a:spcPts val="0"/>
              </a:spcAft>
              <a:buClr>
                <a:schemeClr val="dk1"/>
              </a:buClr>
              <a:buSzPts val="1800"/>
              <a:buFont typeface="Calibri"/>
              <a:buChar char="-"/>
            </a:pPr>
            <a:r>
              <a:rPr lang="en">
                <a:solidFill>
                  <a:schemeClr val="dk1"/>
                </a:solidFill>
                <a:latin typeface="Calibri"/>
                <a:ea typeface="Calibri"/>
                <a:cs typeface="Calibri"/>
                <a:sym typeface="Calibri"/>
              </a:rPr>
              <a:t>Include the items of WAIS (see phase 1)</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Collect socio-demographic characteristics</a:t>
            </a:r>
            <a:endParaRPr>
              <a:solidFill>
                <a:schemeClr val="dk1"/>
              </a:solidFill>
              <a:latin typeface="Calibri"/>
              <a:ea typeface="Calibri"/>
              <a:cs typeface="Calibri"/>
              <a:sym typeface="Calibri"/>
            </a:endParaRPr>
          </a:p>
          <a:p>
            <a:pPr indent="0" lvl="0" marL="457200" rtl="0" algn="l">
              <a:spcBef>
                <a:spcPts val="1200"/>
              </a:spcBef>
              <a:spcAft>
                <a:spcPts val="0"/>
              </a:spcAft>
              <a:buNone/>
            </a:pPr>
            <a:r>
              <a:t/>
            </a:r>
            <a:endParaRPr>
              <a:solidFill>
                <a:schemeClr val="dk1"/>
              </a:solidFill>
              <a:latin typeface="Calibri"/>
              <a:ea typeface="Calibri"/>
              <a:cs typeface="Calibri"/>
              <a:sym typeface="Calibri"/>
            </a:endParaRPr>
          </a:p>
          <a:p>
            <a:pPr indent="0" lvl="0" marL="0" rtl="0" algn="l">
              <a:spcBef>
                <a:spcPts val="1200"/>
              </a:spcBef>
              <a:spcAft>
                <a:spcPts val="0"/>
              </a:spcAft>
              <a:buNone/>
            </a:pPr>
            <a:r>
              <a:rPr b="1" lang="en">
                <a:solidFill>
                  <a:schemeClr val="dk1"/>
                </a:solidFill>
                <a:latin typeface="Calibri"/>
                <a:ea typeface="Calibri"/>
                <a:cs typeface="Calibri"/>
                <a:sym typeface="Calibri"/>
              </a:rPr>
              <a:t>Statistical analysis</a:t>
            </a:r>
            <a:r>
              <a:rPr lang="en">
                <a:solidFill>
                  <a:schemeClr val="dk1"/>
                </a:solidFill>
                <a:latin typeface="Calibri"/>
                <a:ea typeface="Calibri"/>
                <a:cs typeface="Calibri"/>
                <a:sym typeface="Calibri"/>
              </a:rPr>
              <a:t> to test the psychometric properties of WAIS:</a:t>
            </a:r>
            <a:endParaRPr>
              <a:solidFill>
                <a:schemeClr val="dk1"/>
              </a:solidFill>
              <a:latin typeface="Calibri"/>
              <a:ea typeface="Calibri"/>
              <a:cs typeface="Calibri"/>
              <a:sym typeface="Calibri"/>
            </a:endParaRPr>
          </a:p>
          <a:p>
            <a:pPr indent="-342900" lvl="0" marL="457200" rtl="0" algn="l">
              <a:spcBef>
                <a:spcPts val="1200"/>
              </a:spcBef>
              <a:spcAft>
                <a:spcPts val="0"/>
              </a:spcAft>
              <a:buClr>
                <a:schemeClr val="dk1"/>
              </a:buClr>
              <a:buSzPts val="1800"/>
              <a:buFont typeface="Calibri"/>
              <a:buChar char="-"/>
            </a:pPr>
            <a:r>
              <a:rPr lang="en">
                <a:solidFill>
                  <a:schemeClr val="dk1"/>
                </a:solidFill>
                <a:latin typeface="Calibri"/>
                <a:ea typeface="Calibri"/>
                <a:cs typeface="Calibri"/>
                <a:sym typeface="Calibri"/>
              </a:rPr>
              <a:t>Construct validity: exploratory and confirmatory factor analysis</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Item convergent validity</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Internal consistency (reliability)</a:t>
            </a:r>
            <a:endParaRPr sz="220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1" name="Shape 331"/>
        <p:cNvGrpSpPr/>
        <p:nvPr/>
      </p:nvGrpSpPr>
      <p:grpSpPr>
        <a:xfrm>
          <a:off x="0" y="0"/>
          <a:ext cx="0" cy="0"/>
          <a:chOff x="0" y="0"/>
          <a:chExt cx="0" cy="0"/>
        </a:xfrm>
      </p:grpSpPr>
      <p:sp>
        <p:nvSpPr>
          <p:cNvPr id="332" name="Google Shape;332;p45"/>
          <p:cNvSpPr txBox="1"/>
          <p:nvPr>
            <p:ph type="ctrTitle"/>
          </p:nvPr>
        </p:nvSpPr>
        <p:spPr>
          <a:xfrm>
            <a:off x="311700" y="1217750"/>
            <a:ext cx="8520600" cy="157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559">
                <a:solidFill>
                  <a:srgbClr val="FDF3DD"/>
                </a:solidFill>
                <a:latin typeface="Roboto Mono"/>
                <a:ea typeface="Roboto Mono"/>
                <a:cs typeface="Roboto Mono"/>
                <a:sym typeface="Roboto Mono"/>
              </a:rPr>
              <a:t>Thank you!</a:t>
            </a:r>
            <a:endParaRPr sz="700">
              <a:solidFill>
                <a:schemeClr val="lt1"/>
              </a:solidFill>
              <a:latin typeface="Roboto Mono"/>
              <a:ea typeface="Roboto Mono"/>
              <a:cs typeface="Roboto Mono"/>
              <a:sym typeface="Roboto Mono"/>
            </a:endParaRPr>
          </a:p>
        </p:txBody>
      </p:sp>
      <p:sp>
        <p:nvSpPr>
          <p:cNvPr id="333" name="Google Shape;333;p45"/>
          <p:cNvSpPr txBox="1"/>
          <p:nvPr>
            <p:ph idx="1" type="subTitle"/>
          </p:nvPr>
        </p:nvSpPr>
        <p:spPr>
          <a:xfrm>
            <a:off x="311700" y="3215125"/>
            <a:ext cx="8520600" cy="792600"/>
          </a:xfrm>
          <a:prstGeom prst="rect">
            <a:avLst/>
          </a:prstGeom>
        </p:spPr>
        <p:txBody>
          <a:bodyPr anchorCtr="0" anchor="t" bIns="91425" lIns="91425" spcFirstLastPara="1" rIns="91425" wrap="square" tIns="91425">
            <a:normAutofit fontScale="92500" lnSpcReduction="20000"/>
          </a:bodyPr>
          <a:lstStyle/>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a:p>
            <a:pPr indent="0" lvl="0" marL="0" rtl="0" algn="ctr">
              <a:lnSpc>
                <a:spcPct val="80000"/>
              </a:lnSpc>
              <a:spcBef>
                <a:spcPts val="0"/>
              </a:spcBef>
              <a:spcAft>
                <a:spcPts val="0"/>
              </a:spcAft>
              <a:buSzPct val="55654"/>
              <a:buNone/>
            </a:pPr>
            <a:r>
              <a:rPr lang="en" sz="1679">
                <a:solidFill>
                  <a:srgbClr val="FDF3DD"/>
                </a:solidFill>
                <a:latin typeface="Calibri"/>
                <a:ea typeface="Calibri"/>
                <a:cs typeface="Calibri"/>
                <a:sym typeface="Calibri"/>
              </a:rPr>
              <a:t>Eveline.Vlassenroot@UGent.be</a:t>
            </a:r>
            <a:endParaRPr sz="1679">
              <a:solidFill>
                <a:srgbClr val="FDF3DD"/>
              </a:solidFill>
              <a:latin typeface="Calibri"/>
              <a:ea typeface="Calibri"/>
              <a:cs typeface="Calibri"/>
              <a:sym typeface="Calibri"/>
            </a:endParaRPr>
          </a:p>
          <a:p>
            <a:pPr indent="0" lvl="0" marL="0" rtl="0" algn="l">
              <a:lnSpc>
                <a:spcPct val="80000"/>
              </a:lnSpc>
              <a:spcBef>
                <a:spcPts val="0"/>
              </a:spcBef>
              <a:spcAft>
                <a:spcPts val="0"/>
              </a:spcAft>
              <a:buSzPct val="55654"/>
              <a:buNone/>
            </a:pPr>
            <a:r>
              <a:t/>
            </a:r>
            <a:endParaRPr sz="1679">
              <a:solidFill>
                <a:srgbClr val="FDF3DD"/>
              </a:solidFill>
              <a:latin typeface="Calibri"/>
              <a:ea typeface="Calibri"/>
              <a:cs typeface="Calibri"/>
              <a:sym typeface="Calibri"/>
            </a:endParaRPr>
          </a:p>
        </p:txBody>
      </p:sp>
      <p:pic>
        <p:nvPicPr>
          <p:cNvPr id="334" name="Google Shape;334;p45"/>
          <p:cNvPicPr preferRelativeResize="0"/>
          <p:nvPr/>
        </p:nvPicPr>
        <p:blipFill>
          <a:blip r:embed="rId4">
            <a:alphaModFix/>
          </a:blip>
          <a:stretch>
            <a:fillRect/>
          </a:stretch>
        </p:blipFill>
        <p:spPr>
          <a:xfrm>
            <a:off x="8153599" y="4350899"/>
            <a:ext cx="990408" cy="792600"/>
          </a:xfrm>
          <a:prstGeom prst="rect">
            <a:avLst/>
          </a:prstGeom>
          <a:noFill/>
          <a:ln>
            <a:noFill/>
          </a:ln>
        </p:spPr>
      </p:pic>
      <p:cxnSp>
        <p:nvCxnSpPr>
          <p:cNvPr id="335" name="Google Shape;335;p45"/>
          <p:cNvCxnSpPr/>
          <p:nvPr/>
        </p:nvCxnSpPr>
        <p:spPr>
          <a:xfrm>
            <a:off x="1584150" y="2834125"/>
            <a:ext cx="5975700" cy="33600"/>
          </a:xfrm>
          <a:prstGeom prst="straightConnector1">
            <a:avLst/>
          </a:prstGeom>
          <a:noFill/>
          <a:ln cap="flat" cmpd="sng" w="28575">
            <a:solidFill>
              <a:srgbClr val="FDF3DD"/>
            </a:solidFill>
            <a:prstDash val="solid"/>
            <a:round/>
            <a:headEnd len="med" w="med" type="none"/>
            <a:tailEnd len="med" w="med" type="none"/>
          </a:ln>
        </p:spPr>
      </p:cxnSp>
      <p:pic>
        <p:nvPicPr>
          <p:cNvPr id="336" name="Google Shape;336;p45"/>
          <p:cNvPicPr preferRelativeResize="0"/>
          <p:nvPr/>
        </p:nvPicPr>
        <p:blipFill>
          <a:blip r:embed="rId5">
            <a:alphaModFix/>
          </a:blip>
          <a:stretch>
            <a:fillRect/>
          </a:stretch>
        </p:blipFill>
        <p:spPr>
          <a:xfrm>
            <a:off x="125550" y="4518342"/>
            <a:ext cx="990399" cy="4577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Relevance for researchers</a:t>
            </a:r>
            <a:endParaRPr b="1">
              <a:latin typeface="Roboto Mono"/>
              <a:ea typeface="Roboto Mono"/>
              <a:cs typeface="Roboto Mono"/>
              <a:sym typeface="Roboto Mono"/>
            </a:endParaRPr>
          </a:p>
        </p:txBody>
      </p:sp>
      <p:sp>
        <p:nvSpPr>
          <p:cNvPr id="88" name="Google Shape;88;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9" name="Google Shape;89;p17"/>
          <p:cNvPicPr preferRelativeResize="0"/>
          <p:nvPr/>
        </p:nvPicPr>
        <p:blipFill>
          <a:blip r:embed="rId3">
            <a:alphaModFix/>
          </a:blip>
          <a:stretch>
            <a:fillRect/>
          </a:stretch>
        </p:blipFill>
        <p:spPr>
          <a:xfrm>
            <a:off x="5091525" y="1129625"/>
            <a:ext cx="3283924" cy="3651925"/>
          </a:xfrm>
          <a:prstGeom prst="rect">
            <a:avLst/>
          </a:prstGeom>
          <a:noFill/>
          <a:ln>
            <a:noFill/>
          </a:ln>
        </p:spPr>
      </p:pic>
      <p:pic>
        <p:nvPicPr>
          <p:cNvPr id="90" name="Google Shape;90;p17"/>
          <p:cNvPicPr preferRelativeResize="0"/>
          <p:nvPr/>
        </p:nvPicPr>
        <p:blipFill rotWithShape="1">
          <a:blip r:embed="rId4">
            <a:alphaModFix/>
          </a:blip>
          <a:srcRect b="0" l="21636" r="33889" t="0"/>
          <a:stretch/>
        </p:blipFill>
        <p:spPr>
          <a:xfrm>
            <a:off x="1325050" y="1551125"/>
            <a:ext cx="2514321" cy="2057175"/>
          </a:xfrm>
          <a:prstGeom prst="rect">
            <a:avLst/>
          </a:prstGeom>
          <a:noFill/>
          <a:ln cap="flat" cmpd="sng" w="38100">
            <a:solidFill>
              <a:srgbClr val="000000"/>
            </a:solidFill>
            <a:prstDash val="solid"/>
            <a:round/>
            <a:headEnd len="sm" w="sm" type="none"/>
            <a:tailEnd len="sm" w="sm" type="none"/>
          </a:ln>
        </p:spPr>
      </p:pic>
      <p:pic>
        <p:nvPicPr>
          <p:cNvPr id="91" name="Google Shape;91;p17"/>
          <p:cNvPicPr preferRelativeResize="0"/>
          <p:nvPr/>
        </p:nvPicPr>
        <p:blipFill rotWithShape="1">
          <a:blip r:embed="rId5">
            <a:alphaModFix/>
          </a:blip>
          <a:srcRect b="21935" l="0" r="0" t="0"/>
          <a:stretch/>
        </p:blipFill>
        <p:spPr>
          <a:xfrm>
            <a:off x="2639200" y="3252100"/>
            <a:ext cx="1200175" cy="1579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International web archives since 1996 …</a:t>
            </a:r>
            <a:endParaRPr b="1">
              <a:latin typeface="Roboto Mono"/>
              <a:ea typeface="Roboto Mono"/>
              <a:cs typeface="Roboto Mono"/>
              <a:sym typeface="Roboto Mono"/>
            </a:endParaRPr>
          </a:p>
        </p:txBody>
      </p:sp>
      <p:sp>
        <p:nvSpPr>
          <p:cNvPr id="97" name="Google Shape;97;p18"/>
          <p:cNvSpPr/>
          <p:nvPr/>
        </p:nvSpPr>
        <p:spPr>
          <a:xfrm>
            <a:off x="604130" y="2188548"/>
            <a:ext cx="8293200" cy="1398300"/>
          </a:xfrm>
          <a:prstGeom prst="notchedRightArrow">
            <a:avLst>
              <a:gd fmla="val 50000" name="adj1"/>
              <a:gd fmla="val 50000" name="adj2"/>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8"/>
          <p:cNvSpPr txBox="1"/>
          <p:nvPr/>
        </p:nvSpPr>
        <p:spPr>
          <a:xfrm>
            <a:off x="246663" y="1082424"/>
            <a:ext cx="1912500" cy="1398300"/>
          </a:xfrm>
          <a:prstGeom prst="rect">
            <a:avLst/>
          </a:prstGeom>
          <a:noFill/>
          <a:ln>
            <a:noFill/>
          </a:ln>
        </p:spPr>
        <p:txBody>
          <a:bodyPr anchorCtr="0" anchor="b" bIns="113775" lIns="113775" spcFirstLastPara="1" rIns="113775" wrap="square" tIns="113775">
            <a:noAutofit/>
          </a:bodyPr>
          <a:lstStyle/>
          <a:p>
            <a:pPr indent="0" lvl="0" marL="0" marR="0" rtl="0" algn="ctr">
              <a:lnSpc>
                <a:spcPct val="90000"/>
              </a:lnSpc>
              <a:spcBef>
                <a:spcPts val="0"/>
              </a:spcBef>
              <a:spcAft>
                <a:spcPts val="0"/>
              </a:spcAft>
              <a:buNone/>
            </a:pPr>
            <a:r>
              <a:rPr b="0" i="0" lang="en" u="none" cap="none" strike="noStrike">
                <a:solidFill>
                  <a:srgbClr val="000000"/>
                </a:solidFill>
                <a:latin typeface="Calibri"/>
                <a:ea typeface="Calibri"/>
                <a:cs typeface="Calibri"/>
                <a:sym typeface="Calibri"/>
              </a:rPr>
              <a:t>1996 </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Australia: PANDORA</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UK Government web archive</a:t>
            </a:r>
            <a:endParaRPr b="0" i="0" u="none" cap="none" strike="noStrike">
              <a:solidFill>
                <a:srgbClr val="000000"/>
              </a:solidFill>
              <a:latin typeface="Calibri"/>
              <a:ea typeface="Calibri"/>
              <a:cs typeface="Calibri"/>
              <a:sym typeface="Calibri"/>
            </a:endParaRPr>
          </a:p>
          <a:p>
            <a:pPr indent="0" lvl="0" marL="0" marR="0" rtl="0" algn="ctr">
              <a:lnSpc>
                <a:spcPct val="90000"/>
              </a:lnSpc>
              <a:spcBef>
                <a:spcPts val="560"/>
              </a:spcBef>
              <a:spcAft>
                <a:spcPts val="0"/>
              </a:spcAft>
              <a:buNone/>
            </a:pPr>
            <a:r>
              <a:rPr lang="en">
                <a:latin typeface="Calibri"/>
                <a:ea typeface="Calibri"/>
                <a:cs typeface="Calibri"/>
                <a:sym typeface="Calibri"/>
              </a:rPr>
              <a:t>Internet Archive: WaybackMachine</a:t>
            </a:r>
            <a:endParaRPr>
              <a:latin typeface="Calibri"/>
              <a:ea typeface="Calibri"/>
              <a:cs typeface="Calibri"/>
              <a:sym typeface="Calibri"/>
            </a:endParaRPr>
          </a:p>
        </p:txBody>
      </p:sp>
      <p:sp>
        <p:nvSpPr>
          <p:cNvPr id="99" name="Google Shape;99;p18"/>
          <p:cNvSpPr/>
          <p:nvPr/>
        </p:nvSpPr>
        <p:spPr>
          <a:xfrm>
            <a:off x="1031384" y="2712874"/>
            <a:ext cx="343200" cy="349500"/>
          </a:xfrm>
          <a:prstGeom prst="ellipse">
            <a:avLst/>
          </a:prstGeom>
          <a:solidFill>
            <a:srgbClr val="599BD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8"/>
          <p:cNvSpPr txBox="1"/>
          <p:nvPr/>
        </p:nvSpPr>
        <p:spPr>
          <a:xfrm>
            <a:off x="1859447" y="3237200"/>
            <a:ext cx="1193400" cy="1398300"/>
          </a:xfrm>
          <a:prstGeom prst="rect">
            <a:avLst/>
          </a:prstGeom>
          <a:noFill/>
          <a:ln>
            <a:noFill/>
          </a:ln>
        </p:spPr>
        <p:txBody>
          <a:bodyPr anchorCtr="0" anchor="t" bIns="113775" lIns="113775" spcFirstLastPara="1" rIns="113775" wrap="square" tIns="113775">
            <a:noAutofit/>
          </a:bodyPr>
          <a:lstStyle/>
          <a:p>
            <a:pPr indent="0" lvl="0" marL="0" marR="0" rtl="0" algn="ctr">
              <a:lnSpc>
                <a:spcPct val="90000"/>
              </a:lnSpc>
              <a:spcBef>
                <a:spcPts val="0"/>
              </a:spcBef>
              <a:spcAft>
                <a:spcPts val="0"/>
              </a:spcAft>
              <a:buNone/>
            </a:pPr>
            <a:r>
              <a:rPr b="0" i="0" lang="en" u="none" cap="none" strike="noStrike">
                <a:solidFill>
                  <a:srgbClr val="000000"/>
                </a:solidFill>
                <a:latin typeface="Calibri"/>
                <a:ea typeface="Calibri"/>
                <a:cs typeface="Calibri"/>
                <a:sym typeface="Calibri"/>
              </a:rPr>
              <a:t>1997</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Sweden: Kulturarw3</a:t>
            </a:r>
            <a:endParaRPr b="0" i="0" u="none" cap="none" strike="noStrike">
              <a:solidFill>
                <a:srgbClr val="000000"/>
              </a:solidFill>
              <a:latin typeface="Calibri"/>
              <a:ea typeface="Calibri"/>
              <a:cs typeface="Calibri"/>
              <a:sym typeface="Calibri"/>
            </a:endParaRPr>
          </a:p>
        </p:txBody>
      </p:sp>
      <p:sp>
        <p:nvSpPr>
          <p:cNvPr id="101" name="Google Shape;101;p18"/>
          <p:cNvSpPr/>
          <p:nvPr/>
        </p:nvSpPr>
        <p:spPr>
          <a:xfrm>
            <a:off x="2284653" y="2712874"/>
            <a:ext cx="343200" cy="349500"/>
          </a:xfrm>
          <a:prstGeom prst="ellipse">
            <a:avLst/>
          </a:prstGeom>
          <a:solidFill>
            <a:srgbClr val="599BD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8"/>
          <p:cNvSpPr txBox="1"/>
          <p:nvPr/>
        </p:nvSpPr>
        <p:spPr>
          <a:xfrm>
            <a:off x="3112716" y="1139896"/>
            <a:ext cx="1193400" cy="1398300"/>
          </a:xfrm>
          <a:prstGeom prst="rect">
            <a:avLst/>
          </a:prstGeom>
          <a:noFill/>
          <a:ln>
            <a:noFill/>
          </a:ln>
        </p:spPr>
        <p:txBody>
          <a:bodyPr anchorCtr="0" anchor="b" bIns="113775" lIns="113775" spcFirstLastPara="1" rIns="113775" wrap="square" tIns="113775">
            <a:noAutofit/>
          </a:bodyPr>
          <a:lstStyle/>
          <a:p>
            <a:pPr indent="0" lvl="0" marL="0" marR="0" rtl="0" algn="ctr">
              <a:lnSpc>
                <a:spcPct val="90000"/>
              </a:lnSpc>
              <a:spcBef>
                <a:spcPts val="0"/>
              </a:spcBef>
              <a:spcAft>
                <a:spcPts val="0"/>
              </a:spcAft>
              <a:buNone/>
            </a:pPr>
            <a:r>
              <a:rPr b="0" i="0" lang="en" u="none" cap="none" strike="noStrike">
                <a:solidFill>
                  <a:srgbClr val="000000"/>
                </a:solidFill>
                <a:latin typeface="Calibri"/>
                <a:ea typeface="Calibri"/>
                <a:cs typeface="Calibri"/>
                <a:sym typeface="Calibri"/>
              </a:rPr>
              <a:t>1999</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New Zealand web archive</a:t>
            </a:r>
            <a:endParaRPr/>
          </a:p>
        </p:txBody>
      </p:sp>
      <p:sp>
        <p:nvSpPr>
          <p:cNvPr id="103" name="Google Shape;103;p18"/>
          <p:cNvSpPr/>
          <p:nvPr/>
        </p:nvSpPr>
        <p:spPr>
          <a:xfrm>
            <a:off x="3537922" y="2712874"/>
            <a:ext cx="343200" cy="349500"/>
          </a:xfrm>
          <a:prstGeom prst="ellipse">
            <a:avLst/>
          </a:prstGeom>
          <a:solidFill>
            <a:srgbClr val="599BD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8"/>
          <p:cNvSpPr txBox="1"/>
          <p:nvPr/>
        </p:nvSpPr>
        <p:spPr>
          <a:xfrm>
            <a:off x="3968723" y="3237197"/>
            <a:ext cx="1990800" cy="1398300"/>
          </a:xfrm>
          <a:prstGeom prst="rect">
            <a:avLst/>
          </a:prstGeom>
          <a:noFill/>
          <a:ln>
            <a:noFill/>
          </a:ln>
        </p:spPr>
        <p:txBody>
          <a:bodyPr anchorCtr="0" anchor="t" bIns="113775" lIns="113775" spcFirstLastPara="1" rIns="113775" wrap="square" tIns="113775">
            <a:noAutofit/>
          </a:bodyPr>
          <a:lstStyle/>
          <a:p>
            <a:pPr indent="0" lvl="0" marL="0" marR="0" rtl="0" algn="ctr">
              <a:lnSpc>
                <a:spcPct val="90000"/>
              </a:lnSpc>
              <a:spcBef>
                <a:spcPts val="0"/>
              </a:spcBef>
              <a:spcAft>
                <a:spcPts val="0"/>
              </a:spcAft>
              <a:buNone/>
            </a:pPr>
            <a:r>
              <a:rPr b="0" i="0" lang="en" u="none" cap="none" strike="noStrike">
                <a:solidFill>
                  <a:srgbClr val="000000"/>
                </a:solidFill>
                <a:latin typeface="Calibri"/>
                <a:ea typeface="Calibri"/>
                <a:cs typeface="Calibri"/>
                <a:sym typeface="Calibri"/>
              </a:rPr>
              <a:t>2000</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USA: Library of Congress web archive</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Czech Republic: Webarchiv</a:t>
            </a:r>
            <a:endParaRPr b="0" i="0" u="none" cap="none" strike="noStrike">
              <a:solidFill>
                <a:srgbClr val="000000"/>
              </a:solidFill>
              <a:latin typeface="Calibri"/>
              <a:ea typeface="Calibri"/>
              <a:cs typeface="Calibri"/>
              <a:sym typeface="Calibri"/>
            </a:endParaRPr>
          </a:p>
        </p:txBody>
      </p:sp>
      <p:sp>
        <p:nvSpPr>
          <p:cNvPr id="105" name="Google Shape;105;p18"/>
          <p:cNvSpPr/>
          <p:nvPr/>
        </p:nvSpPr>
        <p:spPr>
          <a:xfrm>
            <a:off x="4791190" y="2712874"/>
            <a:ext cx="343200" cy="349500"/>
          </a:xfrm>
          <a:prstGeom prst="ellipse">
            <a:avLst/>
          </a:prstGeom>
          <a:solidFill>
            <a:srgbClr val="599BD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8"/>
          <p:cNvSpPr txBox="1"/>
          <p:nvPr/>
        </p:nvSpPr>
        <p:spPr>
          <a:xfrm>
            <a:off x="5619253" y="1139896"/>
            <a:ext cx="1193400" cy="1398300"/>
          </a:xfrm>
          <a:prstGeom prst="rect">
            <a:avLst/>
          </a:prstGeom>
          <a:noFill/>
          <a:ln>
            <a:noFill/>
          </a:ln>
        </p:spPr>
        <p:txBody>
          <a:bodyPr anchorCtr="0" anchor="b" bIns="113775" lIns="113775" spcFirstLastPara="1" rIns="113775" wrap="square" tIns="113775">
            <a:noAutofit/>
          </a:bodyPr>
          <a:lstStyle/>
          <a:p>
            <a:pPr indent="0" lvl="0" marL="0" marR="0" rtl="0" algn="ctr">
              <a:lnSpc>
                <a:spcPct val="90000"/>
              </a:lnSpc>
              <a:spcBef>
                <a:spcPts val="0"/>
              </a:spcBef>
              <a:spcAft>
                <a:spcPts val="0"/>
              </a:spcAft>
              <a:buNone/>
            </a:pPr>
            <a:r>
              <a:rPr b="0" i="0" lang="en" u="none" cap="none" strike="noStrike">
                <a:solidFill>
                  <a:srgbClr val="000000"/>
                </a:solidFill>
                <a:latin typeface="Calibri"/>
                <a:ea typeface="Calibri"/>
                <a:cs typeface="Calibri"/>
                <a:sym typeface="Calibri"/>
              </a:rPr>
              <a:t>2001</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Norwegian web archive</a:t>
            </a:r>
            <a:endParaRPr/>
          </a:p>
        </p:txBody>
      </p:sp>
      <p:sp>
        <p:nvSpPr>
          <p:cNvPr id="107" name="Google Shape;107;p18"/>
          <p:cNvSpPr/>
          <p:nvPr/>
        </p:nvSpPr>
        <p:spPr>
          <a:xfrm>
            <a:off x="6044459" y="2712874"/>
            <a:ext cx="343200" cy="349500"/>
          </a:xfrm>
          <a:prstGeom prst="ellipse">
            <a:avLst/>
          </a:prstGeom>
          <a:solidFill>
            <a:srgbClr val="599BD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8"/>
          <p:cNvSpPr txBox="1"/>
          <p:nvPr/>
        </p:nvSpPr>
        <p:spPr>
          <a:xfrm>
            <a:off x="6872521" y="3237200"/>
            <a:ext cx="1193400" cy="1398300"/>
          </a:xfrm>
          <a:prstGeom prst="rect">
            <a:avLst/>
          </a:prstGeom>
          <a:noFill/>
          <a:ln>
            <a:noFill/>
          </a:ln>
        </p:spPr>
        <p:txBody>
          <a:bodyPr anchorCtr="0" anchor="t" bIns="113775" lIns="113775" spcFirstLastPara="1" rIns="113775" wrap="square" tIns="113775">
            <a:noAutofit/>
          </a:bodyPr>
          <a:lstStyle/>
          <a:p>
            <a:pPr indent="0" lvl="0" marL="0" marR="0" rtl="0" algn="ctr">
              <a:lnSpc>
                <a:spcPct val="90000"/>
              </a:lnSpc>
              <a:spcBef>
                <a:spcPts val="0"/>
              </a:spcBef>
              <a:spcAft>
                <a:spcPts val="0"/>
              </a:spcAft>
              <a:buNone/>
            </a:pPr>
            <a:r>
              <a:rPr b="0" i="0" lang="en" u="none" cap="none" strike="noStrike">
                <a:solidFill>
                  <a:srgbClr val="000000"/>
                </a:solidFill>
                <a:latin typeface="Calibri"/>
                <a:ea typeface="Calibri"/>
                <a:cs typeface="Calibri"/>
                <a:sym typeface="Calibri"/>
              </a:rPr>
              <a:t>2002</a:t>
            </a:r>
            <a:endParaRPr/>
          </a:p>
          <a:p>
            <a:pPr indent="0" lvl="0" marL="0" marR="0" rtl="0" algn="ctr">
              <a:lnSpc>
                <a:spcPct val="90000"/>
              </a:lnSpc>
              <a:spcBef>
                <a:spcPts val="560"/>
              </a:spcBef>
              <a:spcAft>
                <a:spcPts val="0"/>
              </a:spcAft>
              <a:buNone/>
            </a:pPr>
            <a:r>
              <a:rPr b="0" i="0" lang="en" u="none" cap="none" strike="noStrike">
                <a:solidFill>
                  <a:srgbClr val="000000"/>
                </a:solidFill>
                <a:latin typeface="Calibri"/>
                <a:ea typeface="Calibri"/>
                <a:cs typeface="Calibri"/>
                <a:sym typeface="Calibri"/>
              </a:rPr>
              <a:t>France: BnF web archive</a:t>
            </a:r>
            <a:endParaRPr/>
          </a:p>
        </p:txBody>
      </p:sp>
      <p:sp>
        <p:nvSpPr>
          <p:cNvPr id="109" name="Google Shape;109;p18"/>
          <p:cNvSpPr/>
          <p:nvPr/>
        </p:nvSpPr>
        <p:spPr>
          <a:xfrm>
            <a:off x="7297726" y="2712874"/>
            <a:ext cx="343200" cy="349500"/>
          </a:xfrm>
          <a:prstGeom prst="ellipse">
            <a:avLst/>
          </a:prstGeom>
          <a:solidFill>
            <a:srgbClr val="599BD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 name="Google Shape;110;p18"/>
          <p:cNvPicPr preferRelativeResize="0"/>
          <p:nvPr/>
        </p:nvPicPr>
        <p:blipFill>
          <a:blip r:embed="rId3">
            <a:alphaModFix/>
          </a:blip>
          <a:stretch>
            <a:fillRect/>
          </a:stretch>
        </p:blipFill>
        <p:spPr>
          <a:xfrm>
            <a:off x="722018" y="3311402"/>
            <a:ext cx="961929" cy="349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 but what about Belgium?</a:t>
            </a:r>
            <a:endParaRPr b="1">
              <a:latin typeface="Roboto Mono"/>
              <a:ea typeface="Roboto Mono"/>
              <a:cs typeface="Roboto Mono"/>
              <a:sym typeface="Roboto Mono"/>
            </a:endParaRPr>
          </a:p>
        </p:txBody>
      </p:sp>
      <p:pic>
        <p:nvPicPr>
          <p:cNvPr id="116" name="Google Shape;116;p19"/>
          <p:cNvPicPr preferRelativeResize="0"/>
          <p:nvPr/>
        </p:nvPicPr>
        <p:blipFill>
          <a:blip r:embed="rId3">
            <a:alphaModFix/>
          </a:blip>
          <a:stretch>
            <a:fillRect/>
          </a:stretch>
        </p:blipFill>
        <p:spPr>
          <a:xfrm>
            <a:off x="0" y="1551120"/>
            <a:ext cx="4054075" cy="2571755"/>
          </a:xfrm>
          <a:prstGeom prst="rect">
            <a:avLst/>
          </a:prstGeom>
          <a:noFill/>
          <a:ln>
            <a:noFill/>
          </a:ln>
        </p:spPr>
      </p:pic>
      <p:pic>
        <p:nvPicPr>
          <p:cNvPr id="117" name="Google Shape;117;p19"/>
          <p:cNvPicPr preferRelativeResize="0"/>
          <p:nvPr/>
        </p:nvPicPr>
        <p:blipFill rotWithShape="1">
          <a:blip r:embed="rId4">
            <a:alphaModFix/>
          </a:blip>
          <a:srcRect b="0" l="0" r="0" t="0"/>
          <a:stretch/>
        </p:blipFill>
        <p:spPr>
          <a:xfrm>
            <a:off x="6965599" y="1685814"/>
            <a:ext cx="1567403" cy="1581847"/>
          </a:xfrm>
          <a:prstGeom prst="rect">
            <a:avLst/>
          </a:prstGeom>
          <a:noFill/>
          <a:ln>
            <a:noFill/>
          </a:ln>
        </p:spPr>
      </p:pic>
      <p:pic>
        <p:nvPicPr>
          <p:cNvPr id="118" name="Google Shape;118;p19"/>
          <p:cNvPicPr preferRelativeResize="0"/>
          <p:nvPr/>
        </p:nvPicPr>
        <p:blipFill rotWithShape="1">
          <a:blip r:embed="rId5">
            <a:alphaModFix/>
          </a:blip>
          <a:srcRect b="0" l="0" r="0" t="0"/>
          <a:stretch/>
        </p:blipFill>
        <p:spPr>
          <a:xfrm>
            <a:off x="4437881" y="1706673"/>
            <a:ext cx="1413584" cy="1540129"/>
          </a:xfrm>
          <a:prstGeom prst="rect">
            <a:avLst/>
          </a:prstGeom>
          <a:noFill/>
          <a:ln>
            <a:noFill/>
          </a:ln>
        </p:spPr>
      </p:pic>
      <p:sp>
        <p:nvSpPr>
          <p:cNvPr id="119" name="Google Shape;119;p19"/>
          <p:cNvSpPr txBox="1"/>
          <p:nvPr/>
        </p:nvSpPr>
        <p:spPr>
          <a:xfrm>
            <a:off x="3706775" y="3237650"/>
            <a:ext cx="2875800" cy="1200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None/>
            </a:pPr>
            <a:r>
              <a:rPr lang="en" sz="2200">
                <a:solidFill>
                  <a:srgbClr val="595959"/>
                </a:solidFill>
                <a:latin typeface="Montserrat"/>
                <a:ea typeface="Montserrat"/>
                <a:cs typeface="Montserrat"/>
                <a:sym typeface="Montserrat"/>
              </a:rPr>
              <a:t>2017 – 2019</a:t>
            </a:r>
            <a:endParaRPr sz="2200">
              <a:solidFill>
                <a:srgbClr val="595959"/>
              </a:solidFill>
              <a:latin typeface="Montserrat"/>
              <a:ea typeface="Montserrat"/>
              <a:cs typeface="Montserrat"/>
              <a:sym typeface="Montserrat"/>
            </a:endParaRPr>
          </a:p>
          <a:p>
            <a:pPr indent="0" lvl="0" marL="0" rtl="0" algn="ctr">
              <a:lnSpc>
                <a:spcPct val="90000"/>
              </a:lnSpc>
              <a:spcBef>
                <a:spcPts val="0"/>
              </a:spcBef>
              <a:spcAft>
                <a:spcPts val="0"/>
              </a:spcAft>
              <a:buNone/>
            </a:pPr>
            <a:r>
              <a:rPr lang="en" sz="1700">
                <a:solidFill>
                  <a:srgbClr val="595959"/>
                </a:solidFill>
                <a:latin typeface="Montserrat Light"/>
                <a:ea typeface="Montserrat Light"/>
                <a:cs typeface="Montserrat Light"/>
                <a:sym typeface="Montserrat Light"/>
              </a:rPr>
              <a:t>Focus on </a:t>
            </a:r>
            <a:endParaRPr sz="1700">
              <a:solidFill>
                <a:srgbClr val="595959"/>
              </a:solidFill>
              <a:latin typeface="Montserrat Light"/>
              <a:ea typeface="Montserrat Light"/>
              <a:cs typeface="Montserrat Light"/>
              <a:sym typeface="Montserrat Light"/>
            </a:endParaRPr>
          </a:p>
          <a:p>
            <a:pPr indent="0" lvl="0" marL="0" rtl="0" algn="ctr">
              <a:lnSpc>
                <a:spcPct val="90000"/>
              </a:lnSpc>
              <a:spcBef>
                <a:spcPts val="0"/>
              </a:spcBef>
              <a:spcAft>
                <a:spcPts val="0"/>
              </a:spcAft>
              <a:buNone/>
            </a:pPr>
            <a:r>
              <a:rPr lang="en" sz="1700">
                <a:solidFill>
                  <a:srgbClr val="595959"/>
                </a:solidFill>
                <a:latin typeface="Montserrat Light"/>
                <a:ea typeface="Montserrat Light"/>
                <a:cs typeface="Montserrat Light"/>
                <a:sym typeface="Montserrat Light"/>
              </a:rPr>
              <a:t>archiving websites</a:t>
            </a:r>
            <a:endParaRPr sz="1700">
              <a:solidFill>
                <a:srgbClr val="595959"/>
              </a:solidFill>
              <a:latin typeface="Montserrat Light"/>
              <a:ea typeface="Montserrat Light"/>
              <a:cs typeface="Montserrat Light"/>
              <a:sym typeface="Montserrat Light"/>
            </a:endParaRPr>
          </a:p>
          <a:p>
            <a:pPr indent="-311150" lvl="0" marL="514350" rtl="0" algn="ctr">
              <a:lnSpc>
                <a:spcPct val="90000"/>
              </a:lnSpc>
              <a:spcBef>
                <a:spcPts val="0"/>
              </a:spcBef>
              <a:spcAft>
                <a:spcPts val="0"/>
              </a:spcAft>
              <a:buNone/>
            </a:pPr>
            <a:r>
              <a:t/>
            </a:r>
            <a:endParaRPr sz="2200">
              <a:solidFill>
                <a:srgbClr val="1E64C8"/>
              </a:solidFill>
              <a:latin typeface="Calibri"/>
              <a:ea typeface="Calibri"/>
              <a:cs typeface="Calibri"/>
              <a:sym typeface="Calibri"/>
            </a:endParaRPr>
          </a:p>
        </p:txBody>
      </p:sp>
      <p:sp>
        <p:nvSpPr>
          <p:cNvPr id="120" name="Google Shape;120;p19"/>
          <p:cNvSpPr txBox="1"/>
          <p:nvPr/>
        </p:nvSpPr>
        <p:spPr>
          <a:xfrm>
            <a:off x="6096000" y="3237650"/>
            <a:ext cx="3306600" cy="12009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2F5496"/>
              </a:buClr>
              <a:buSzPts val="3200"/>
              <a:buFont typeface="Arial"/>
              <a:buNone/>
            </a:pPr>
            <a:r>
              <a:rPr i="0" lang="en" sz="2200" u="none" cap="none" strike="noStrike">
                <a:solidFill>
                  <a:srgbClr val="595959"/>
                </a:solidFill>
                <a:latin typeface="Montserrat"/>
                <a:ea typeface="Montserrat"/>
                <a:cs typeface="Montserrat"/>
                <a:sym typeface="Montserrat"/>
              </a:rPr>
              <a:t>2020-2022</a:t>
            </a:r>
            <a:endParaRPr i="0" sz="2200" u="none" cap="none" strike="noStrike">
              <a:solidFill>
                <a:srgbClr val="595959"/>
              </a:solidFill>
              <a:latin typeface="Montserrat"/>
              <a:ea typeface="Montserrat"/>
              <a:cs typeface="Montserrat"/>
              <a:sym typeface="Montserrat"/>
            </a:endParaRPr>
          </a:p>
          <a:p>
            <a:pPr indent="0" lvl="0" marL="0" marR="0" rtl="0" algn="ctr">
              <a:lnSpc>
                <a:spcPct val="90000"/>
              </a:lnSpc>
              <a:spcBef>
                <a:spcPts val="0"/>
              </a:spcBef>
              <a:spcAft>
                <a:spcPts val="0"/>
              </a:spcAft>
              <a:buClr>
                <a:srgbClr val="2F5496"/>
              </a:buClr>
              <a:buSzPts val="3200"/>
              <a:buFont typeface="Arial"/>
              <a:buNone/>
            </a:pPr>
            <a:r>
              <a:rPr i="0" lang="en" sz="1700" u="none" cap="none" strike="noStrike">
                <a:solidFill>
                  <a:srgbClr val="595959"/>
                </a:solidFill>
                <a:latin typeface="Montserrat Light"/>
                <a:ea typeface="Montserrat Light"/>
                <a:cs typeface="Montserrat Light"/>
                <a:sym typeface="Montserrat Light"/>
              </a:rPr>
              <a:t>Focus on </a:t>
            </a:r>
            <a:endParaRPr i="0" sz="1700" u="none" cap="none" strike="noStrike">
              <a:solidFill>
                <a:srgbClr val="595959"/>
              </a:solidFill>
              <a:latin typeface="Montserrat Light"/>
              <a:ea typeface="Montserrat Light"/>
              <a:cs typeface="Montserrat Light"/>
              <a:sym typeface="Montserrat Light"/>
            </a:endParaRPr>
          </a:p>
          <a:p>
            <a:pPr indent="0" lvl="0" marL="0" marR="0" rtl="0" algn="ctr">
              <a:lnSpc>
                <a:spcPct val="90000"/>
              </a:lnSpc>
              <a:spcBef>
                <a:spcPts val="0"/>
              </a:spcBef>
              <a:spcAft>
                <a:spcPts val="0"/>
              </a:spcAft>
              <a:buClr>
                <a:srgbClr val="2F5496"/>
              </a:buClr>
              <a:buSzPts val="3200"/>
              <a:buFont typeface="Arial"/>
              <a:buNone/>
            </a:pPr>
            <a:r>
              <a:rPr i="0" lang="en" sz="1700" u="none" cap="none" strike="noStrike">
                <a:solidFill>
                  <a:srgbClr val="595959"/>
                </a:solidFill>
                <a:latin typeface="Montserrat Light"/>
                <a:ea typeface="Montserrat Light"/>
                <a:cs typeface="Montserrat Light"/>
                <a:sym typeface="Montserrat Light"/>
              </a:rPr>
              <a:t>social media</a:t>
            </a:r>
            <a:endParaRPr i="0" sz="1700" u="none" cap="none" strike="noStrike">
              <a:solidFill>
                <a:srgbClr val="595959"/>
              </a:solidFill>
              <a:latin typeface="Montserrat Light"/>
              <a:ea typeface="Montserrat Light"/>
              <a:cs typeface="Montserrat Light"/>
              <a:sym typeface="Montserrat Light"/>
            </a:endParaRPr>
          </a:p>
          <a:p>
            <a:pPr indent="0" lvl="0" marL="0" marR="0" rtl="0" algn="ctr">
              <a:lnSpc>
                <a:spcPct val="90000"/>
              </a:lnSpc>
              <a:spcBef>
                <a:spcPts val="0"/>
              </a:spcBef>
              <a:spcAft>
                <a:spcPts val="0"/>
              </a:spcAft>
              <a:buClr>
                <a:srgbClr val="2F5496"/>
              </a:buClr>
              <a:buSzPts val="3200"/>
              <a:buFont typeface="Arial"/>
              <a:buNone/>
            </a:pPr>
            <a:r>
              <a:rPr lang="en" sz="1700">
                <a:solidFill>
                  <a:srgbClr val="595959"/>
                </a:solidFill>
                <a:latin typeface="Montserrat Light"/>
                <a:ea typeface="Montserrat Light"/>
                <a:cs typeface="Montserrat Light"/>
                <a:sym typeface="Montserrat Light"/>
              </a:rPr>
              <a:t> </a:t>
            </a:r>
            <a:r>
              <a:rPr i="0" lang="en" sz="1700" u="none" cap="none" strike="noStrike">
                <a:solidFill>
                  <a:srgbClr val="595959"/>
                </a:solidFill>
                <a:latin typeface="Montserrat Light"/>
                <a:ea typeface="Montserrat Light"/>
                <a:cs typeface="Montserrat Light"/>
                <a:sym typeface="Montserrat Light"/>
              </a:rPr>
              <a:t>archiving</a:t>
            </a:r>
            <a:endParaRPr sz="1700">
              <a:solidFill>
                <a:srgbClr val="595959"/>
              </a:solidFill>
              <a:latin typeface="Montserrat Light"/>
              <a:ea typeface="Montserrat Light"/>
              <a:cs typeface="Montserrat Light"/>
              <a:sym typeface="Montserrat Light"/>
            </a:endParaRPr>
          </a:p>
          <a:p>
            <a:pPr indent="-311150" lvl="0" marL="514350" marR="0" rtl="0" algn="ctr">
              <a:lnSpc>
                <a:spcPct val="90000"/>
              </a:lnSpc>
              <a:spcBef>
                <a:spcPts val="0"/>
              </a:spcBef>
              <a:spcAft>
                <a:spcPts val="0"/>
              </a:spcAft>
              <a:buClr>
                <a:srgbClr val="2F5496"/>
              </a:buClr>
              <a:buSzPts val="3200"/>
              <a:buFont typeface="Arial"/>
              <a:buNone/>
            </a:pPr>
            <a:r>
              <a:t/>
            </a:r>
            <a:endParaRPr i="0" sz="2200" u="none" cap="none" strike="noStrike">
              <a:solidFill>
                <a:srgbClr val="595959"/>
              </a:solidFill>
              <a:latin typeface="Calibri"/>
              <a:ea typeface="Calibri"/>
              <a:cs typeface="Calibri"/>
              <a:sym typeface="Calibri"/>
            </a:endParaRPr>
          </a:p>
        </p:txBody>
      </p:sp>
      <p:pic>
        <p:nvPicPr>
          <p:cNvPr id="121" name="Google Shape;121;p19"/>
          <p:cNvPicPr preferRelativeResize="0"/>
          <p:nvPr/>
        </p:nvPicPr>
        <p:blipFill>
          <a:blip r:embed="rId6">
            <a:alphaModFix/>
          </a:blip>
          <a:stretch>
            <a:fillRect/>
          </a:stretch>
        </p:blipFill>
        <p:spPr>
          <a:xfrm>
            <a:off x="8073176" y="76003"/>
            <a:ext cx="1011400" cy="847049"/>
          </a:xfrm>
          <a:prstGeom prst="rect">
            <a:avLst/>
          </a:prstGeom>
          <a:noFill/>
          <a:ln>
            <a:noFill/>
          </a:ln>
        </p:spPr>
      </p:pic>
      <p:sp>
        <p:nvSpPr>
          <p:cNvPr id="122" name="Google Shape;122;p19"/>
          <p:cNvSpPr txBox="1"/>
          <p:nvPr/>
        </p:nvSpPr>
        <p:spPr>
          <a:xfrm>
            <a:off x="4119000" y="4559850"/>
            <a:ext cx="414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Montserrat"/>
                <a:ea typeface="Montserrat"/>
                <a:cs typeface="Montserrat"/>
                <a:sym typeface="Montserrat"/>
              </a:rPr>
              <a:t>Upcoming project: 2023-2025 BelgicaWeb</a:t>
            </a:r>
            <a:endParaRPr>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Challenge 1: Short lifespan of online data</a:t>
            </a:r>
            <a:endParaRPr b="1">
              <a:latin typeface="Roboto Mono"/>
              <a:ea typeface="Roboto Mono"/>
              <a:cs typeface="Roboto Mono"/>
              <a:sym typeface="Roboto Mono"/>
            </a:endParaRPr>
          </a:p>
        </p:txBody>
      </p:sp>
      <p:pic>
        <p:nvPicPr>
          <p:cNvPr id="128" name="Google Shape;128;p20"/>
          <p:cNvPicPr preferRelativeResize="0"/>
          <p:nvPr/>
        </p:nvPicPr>
        <p:blipFill>
          <a:blip r:embed="rId3">
            <a:alphaModFix/>
          </a:blip>
          <a:stretch>
            <a:fillRect/>
          </a:stretch>
        </p:blipFill>
        <p:spPr>
          <a:xfrm>
            <a:off x="6002275" y="2748950"/>
            <a:ext cx="631525" cy="631525"/>
          </a:xfrm>
          <a:prstGeom prst="rect">
            <a:avLst/>
          </a:prstGeom>
          <a:noFill/>
          <a:ln>
            <a:noFill/>
          </a:ln>
        </p:spPr>
      </p:pic>
      <p:pic>
        <p:nvPicPr>
          <p:cNvPr id="129" name="Google Shape;129;p20"/>
          <p:cNvPicPr preferRelativeResize="0"/>
          <p:nvPr/>
        </p:nvPicPr>
        <p:blipFill>
          <a:blip r:embed="rId4">
            <a:alphaModFix/>
          </a:blip>
          <a:stretch>
            <a:fillRect/>
          </a:stretch>
        </p:blipFill>
        <p:spPr>
          <a:xfrm>
            <a:off x="6357775" y="3380475"/>
            <a:ext cx="734150" cy="734150"/>
          </a:xfrm>
          <a:prstGeom prst="rect">
            <a:avLst/>
          </a:prstGeom>
          <a:noFill/>
          <a:ln>
            <a:noFill/>
          </a:ln>
        </p:spPr>
      </p:pic>
      <p:pic>
        <p:nvPicPr>
          <p:cNvPr id="130" name="Google Shape;130;p20"/>
          <p:cNvPicPr preferRelativeResize="0"/>
          <p:nvPr/>
        </p:nvPicPr>
        <p:blipFill>
          <a:blip r:embed="rId5">
            <a:alphaModFix/>
          </a:blip>
          <a:stretch>
            <a:fillRect/>
          </a:stretch>
        </p:blipFill>
        <p:spPr>
          <a:xfrm>
            <a:off x="4998000" y="3366513"/>
            <a:ext cx="762075" cy="762075"/>
          </a:xfrm>
          <a:prstGeom prst="rect">
            <a:avLst/>
          </a:prstGeom>
          <a:noFill/>
          <a:ln>
            <a:noFill/>
          </a:ln>
        </p:spPr>
      </p:pic>
      <p:pic>
        <p:nvPicPr>
          <p:cNvPr id="131" name="Google Shape;131;p20"/>
          <p:cNvPicPr preferRelativeResize="0"/>
          <p:nvPr/>
        </p:nvPicPr>
        <p:blipFill>
          <a:blip r:embed="rId6">
            <a:alphaModFix/>
          </a:blip>
          <a:stretch>
            <a:fillRect/>
          </a:stretch>
        </p:blipFill>
        <p:spPr>
          <a:xfrm>
            <a:off x="7230300" y="1802625"/>
            <a:ext cx="572700" cy="572700"/>
          </a:xfrm>
          <a:prstGeom prst="rect">
            <a:avLst/>
          </a:prstGeom>
          <a:noFill/>
          <a:ln>
            <a:noFill/>
          </a:ln>
        </p:spPr>
      </p:pic>
      <p:pic>
        <p:nvPicPr>
          <p:cNvPr id="132" name="Google Shape;132;p20"/>
          <p:cNvPicPr preferRelativeResize="0"/>
          <p:nvPr/>
        </p:nvPicPr>
        <p:blipFill>
          <a:blip r:embed="rId7">
            <a:alphaModFix/>
          </a:blip>
          <a:stretch>
            <a:fillRect/>
          </a:stretch>
        </p:blipFill>
        <p:spPr>
          <a:xfrm>
            <a:off x="4772075" y="1778275"/>
            <a:ext cx="911775" cy="911775"/>
          </a:xfrm>
          <a:prstGeom prst="rect">
            <a:avLst/>
          </a:prstGeom>
          <a:noFill/>
          <a:ln>
            <a:noFill/>
          </a:ln>
        </p:spPr>
      </p:pic>
      <p:pic>
        <p:nvPicPr>
          <p:cNvPr id="133" name="Google Shape;133;p20"/>
          <p:cNvPicPr preferRelativeResize="0"/>
          <p:nvPr/>
        </p:nvPicPr>
        <p:blipFill>
          <a:blip r:embed="rId8">
            <a:alphaModFix/>
          </a:blip>
          <a:stretch>
            <a:fillRect/>
          </a:stretch>
        </p:blipFill>
        <p:spPr>
          <a:xfrm>
            <a:off x="311700" y="1723475"/>
            <a:ext cx="3486575" cy="2614901"/>
          </a:xfrm>
          <a:prstGeom prst="rect">
            <a:avLst/>
          </a:prstGeom>
          <a:noFill/>
          <a:ln>
            <a:noFill/>
          </a:ln>
        </p:spPr>
      </p:pic>
      <p:pic>
        <p:nvPicPr>
          <p:cNvPr id="134" name="Google Shape;134;p20"/>
          <p:cNvPicPr preferRelativeResize="0"/>
          <p:nvPr/>
        </p:nvPicPr>
        <p:blipFill>
          <a:blip r:embed="rId9">
            <a:alphaModFix/>
          </a:blip>
          <a:stretch>
            <a:fillRect/>
          </a:stretch>
        </p:blipFill>
        <p:spPr>
          <a:xfrm>
            <a:off x="7307175" y="2765188"/>
            <a:ext cx="762075" cy="762075"/>
          </a:xfrm>
          <a:prstGeom prst="rect">
            <a:avLst/>
          </a:prstGeom>
          <a:noFill/>
          <a:ln>
            <a:noFill/>
          </a:ln>
        </p:spPr>
      </p:pic>
      <p:sp>
        <p:nvSpPr>
          <p:cNvPr id="135" name="Google Shape;135;p20"/>
          <p:cNvSpPr txBox="1"/>
          <p:nvPr/>
        </p:nvSpPr>
        <p:spPr>
          <a:xfrm>
            <a:off x="6438900" y="4045875"/>
            <a:ext cx="23934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rgbClr val="FFFFFF"/>
                </a:solidFill>
                <a:highlight>
                  <a:srgbClr val="000000"/>
                </a:highlight>
                <a:latin typeface="Calibri"/>
                <a:ea typeface="Calibri"/>
                <a:cs typeface="Calibri"/>
                <a:sym typeface="Calibri"/>
              </a:rPr>
              <a:t>Icons made by Vectors Market &amp; Pixel Market from www.flaticon.com</a:t>
            </a:r>
            <a:endParaRPr sz="900">
              <a:solidFill>
                <a:srgbClr val="FFFFFF"/>
              </a:solidFill>
              <a:highlight>
                <a:srgbClr val="000000"/>
              </a:highlight>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Challenge 2: Appropriate data analysis</a:t>
            </a:r>
            <a:endParaRPr b="1">
              <a:latin typeface="Roboto Mono"/>
              <a:ea typeface="Roboto Mono"/>
              <a:cs typeface="Roboto Mono"/>
              <a:sym typeface="Roboto Mono"/>
            </a:endParaRPr>
          </a:p>
        </p:txBody>
      </p:sp>
      <p:pic>
        <p:nvPicPr>
          <p:cNvPr id="141" name="Google Shape;141;p21"/>
          <p:cNvPicPr preferRelativeResize="0"/>
          <p:nvPr/>
        </p:nvPicPr>
        <p:blipFill>
          <a:blip r:embed="rId3">
            <a:alphaModFix/>
          </a:blip>
          <a:stretch>
            <a:fillRect/>
          </a:stretch>
        </p:blipFill>
        <p:spPr>
          <a:xfrm>
            <a:off x="2024688" y="1170125"/>
            <a:ext cx="5094630" cy="3820973"/>
          </a:xfrm>
          <a:prstGeom prst="rect">
            <a:avLst/>
          </a:prstGeom>
          <a:noFill/>
          <a:ln>
            <a:noFill/>
          </a:ln>
        </p:spPr>
      </p:pic>
      <p:sp>
        <p:nvSpPr>
          <p:cNvPr id="142" name="Google Shape;142;p21"/>
          <p:cNvSpPr txBox="1"/>
          <p:nvPr/>
        </p:nvSpPr>
        <p:spPr>
          <a:xfrm>
            <a:off x="6144000" y="4881900"/>
            <a:ext cx="3000000" cy="261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500"/>
              <a:t>Source: </a:t>
            </a:r>
            <a:r>
              <a:rPr lang="en" sz="500"/>
              <a:t>https://www.inzata.com/the-7-most-common-data-analysis-mistakes-to-avoid/</a:t>
            </a:r>
            <a:endParaRPr sz="5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Roboto Mono"/>
                <a:ea typeface="Roboto Mono"/>
                <a:cs typeface="Roboto Mono"/>
                <a:sym typeface="Roboto Mono"/>
              </a:rPr>
              <a:t>Challenge 3: Development of web archives</a:t>
            </a:r>
            <a:endParaRPr b="1">
              <a:latin typeface="Roboto Mono"/>
              <a:ea typeface="Roboto Mono"/>
              <a:cs typeface="Roboto Mono"/>
              <a:sym typeface="Roboto Mono"/>
            </a:endParaRPr>
          </a:p>
        </p:txBody>
      </p:sp>
      <p:sp>
        <p:nvSpPr>
          <p:cNvPr id="148" name="Google Shape;148;p22"/>
          <p:cNvSpPr txBox="1"/>
          <p:nvPr/>
        </p:nvSpPr>
        <p:spPr>
          <a:xfrm>
            <a:off x="6144000" y="4881900"/>
            <a:ext cx="3000000" cy="261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500"/>
              <a:t>Source: https://www.inzata.com/the-7-most-common-data-analysis-mistakes-to-avoid/</a:t>
            </a:r>
            <a:endParaRPr sz="500"/>
          </a:p>
        </p:txBody>
      </p:sp>
      <p:pic>
        <p:nvPicPr>
          <p:cNvPr id="149" name="Google Shape;149;p22"/>
          <p:cNvPicPr preferRelativeResize="0"/>
          <p:nvPr/>
        </p:nvPicPr>
        <p:blipFill>
          <a:blip r:embed="rId3">
            <a:alphaModFix/>
          </a:blip>
          <a:stretch>
            <a:fillRect/>
          </a:stretch>
        </p:blipFill>
        <p:spPr>
          <a:xfrm>
            <a:off x="2659238" y="1060925"/>
            <a:ext cx="3825530" cy="3820976"/>
          </a:xfrm>
          <a:prstGeom prst="rect">
            <a:avLst/>
          </a:prstGeom>
          <a:noFill/>
          <a:ln>
            <a:noFill/>
          </a:ln>
        </p:spPr>
      </p:pic>
      <p:sp>
        <p:nvSpPr>
          <p:cNvPr id="150" name="Google Shape;150;p22"/>
          <p:cNvSpPr txBox="1"/>
          <p:nvPr/>
        </p:nvSpPr>
        <p:spPr>
          <a:xfrm>
            <a:off x="221200" y="4702750"/>
            <a:ext cx="3266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t>Source: </a:t>
            </a:r>
            <a:r>
              <a:rPr lang="en" sz="1100" u="sng">
                <a:solidFill>
                  <a:schemeClr val="hlink"/>
                </a:solidFill>
                <a:hlinkClick r:id="rId4"/>
              </a:rPr>
              <a:t>Web Archive IT Lifecycle Model</a:t>
            </a:r>
            <a:endParaRPr sz="11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C23847-BF80-403A-9887-CAB47E554977}"/>
</file>

<file path=customXml/itemProps2.xml><?xml version="1.0" encoding="utf-8"?>
<ds:datastoreItem xmlns:ds="http://schemas.openxmlformats.org/officeDocument/2006/customXml" ds:itemID="{49978780-FF79-4AE4-A92D-C864535ABB8E}"/>
</file>